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4"/>
  </p:notesMasterIdLst>
  <p:handoutMasterIdLst>
    <p:handoutMasterId r:id="rId95"/>
  </p:handoutMasterIdLst>
  <p:sldIdLst>
    <p:sldId id="310" r:id="rId2"/>
    <p:sldId id="324" r:id="rId3"/>
    <p:sldId id="346" r:id="rId4"/>
    <p:sldId id="347" r:id="rId5"/>
    <p:sldId id="477" r:id="rId6"/>
    <p:sldId id="478" r:id="rId7"/>
    <p:sldId id="479" r:id="rId8"/>
    <p:sldId id="480" r:id="rId9"/>
    <p:sldId id="482" r:id="rId10"/>
    <p:sldId id="483" r:id="rId11"/>
    <p:sldId id="484" r:id="rId12"/>
    <p:sldId id="485" r:id="rId13"/>
    <p:sldId id="486" r:id="rId14"/>
    <p:sldId id="487" r:id="rId15"/>
    <p:sldId id="481" r:id="rId16"/>
    <p:sldId id="412" r:id="rId17"/>
    <p:sldId id="458" r:id="rId18"/>
    <p:sldId id="488" r:id="rId19"/>
    <p:sldId id="459" r:id="rId20"/>
    <p:sldId id="460" r:id="rId21"/>
    <p:sldId id="461" r:id="rId22"/>
    <p:sldId id="413" r:id="rId23"/>
    <p:sldId id="414" r:id="rId24"/>
    <p:sldId id="415" r:id="rId25"/>
    <p:sldId id="462" r:id="rId26"/>
    <p:sldId id="416" r:id="rId27"/>
    <p:sldId id="417" r:id="rId28"/>
    <p:sldId id="463" r:id="rId29"/>
    <p:sldId id="418" r:id="rId30"/>
    <p:sldId id="419" r:id="rId31"/>
    <p:sldId id="420" r:id="rId32"/>
    <p:sldId id="464" r:id="rId33"/>
    <p:sldId id="421" r:id="rId34"/>
    <p:sldId id="465" r:id="rId35"/>
    <p:sldId id="423" r:id="rId36"/>
    <p:sldId id="422" r:id="rId37"/>
    <p:sldId id="466" r:id="rId38"/>
    <p:sldId id="489" r:id="rId39"/>
    <p:sldId id="424" r:id="rId40"/>
    <p:sldId id="490" r:id="rId41"/>
    <p:sldId id="425" r:id="rId42"/>
    <p:sldId id="467" r:id="rId43"/>
    <p:sldId id="493" r:id="rId44"/>
    <p:sldId id="494" r:id="rId45"/>
    <p:sldId id="495" r:id="rId46"/>
    <p:sldId id="496" r:id="rId47"/>
    <p:sldId id="497" r:id="rId48"/>
    <p:sldId id="498" r:id="rId49"/>
    <p:sldId id="499" r:id="rId50"/>
    <p:sldId id="500" r:id="rId51"/>
    <p:sldId id="426" r:id="rId52"/>
    <p:sldId id="427" r:id="rId53"/>
    <p:sldId id="468" r:id="rId54"/>
    <p:sldId id="491" r:id="rId55"/>
    <p:sldId id="492" r:id="rId56"/>
    <p:sldId id="469" r:id="rId57"/>
    <p:sldId id="470" r:id="rId58"/>
    <p:sldId id="471" r:id="rId59"/>
    <p:sldId id="473" r:id="rId60"/>
    <p:sldId id="428" r:id="rId61"/>
    <p:sldId id="429" r:id="rId62"/>
    <p:sldId id="430" r:id="rId63"/>
    <p:sldId id="431" r:id="rId64"/>
    <p:sldId id="432" r:id="rId65"/>
    <p:sldId id="433" r:id="rId66"/>
    <p:sldId id="434" r:id="rId67"/>
    <p:sldId id="455" r:id="rId68"/>
    <p:sldId id="435" r:id="rId69"/>
    <p:sldId id="474" r:id="rId70"/>
    <p:sldId id="436" r:id="rId71"/>
    <p:sldId id="475" r:id="rId72"/>
    <p:sldId id="437" r:id="rId73"/>
    <p:sldId id="476" r:id="rId74"/>
    <p:sldId id="438" r:id="rId75"/>
    <p:sldId id="439" r:id="rId76"/>
    <p:sldId id="440" r:id="rId77"/>
    <p:sldId id="441" r:id="rId78"/>
    <p:sldId id="442" r:id="rId79"/>
    <p:sldId id="443" r:id="rId80"/>
    <p:sldId id="456" r:id="rId81"/>
    <p:sldId id="444" r:id="rId82"/>
    <p:sldId id="445" r:id="rId83"/>
    <p:sldId id="446" r:id="rId84"/>
    <p:sldId id="447" r:id="rId85"/>
    <p:sldId id="501" r:id="rId86"/>
    <p:sldId id="502" r:id="rId87"/>
    <p:sldId id="448" r:id="rId88"/>
    <p:sldId id="449" r:id="rId89"/>
    <p:sldId id="457" r:id="rId90"/>
    <p:sldId id="450" r:id="rId91"/>
    <p:sldId id="451" r:id="rId92"/>
    <p:sldId id="452" r:id="rId93"/>
  </p:sldIdLst>
  <p:sldSz cx="12192000" cy="6858000"/>
  <p:notesSz cx="6858000" cy="9144000"/>
  <p:embeddedFontLst>
    <p:embeddedFont>
      <p:font typeface="Calibri" panose="020F0502020204030204" pitchFamily="34" charset="0"/>
      <p:regular r:id="rId96"/>
      <p:bold r:id="rId97"/>
      <p:italic r:id="rId98"/>
      <p:boldItalic r:id="rId99"/>
    </p:embeddedFont>
    <p:embeddedFont>
      <p:font typeface="Cambria" panose="02040503050406030204" pitchFamily="18" charset="0"/>
      <p:regular r:id="rId100"/>
      <p:bold r:id="rId101"/>
      <p:italic r:id="rId102"/>
      <p:boldItalic r:id="rId103"/>
    </p:embeddedFont>
    <p:embeddedFont>
      <p:font typeface="Cambria Math" panose="02040503050406030204" pitchFamily="18" charset="0"/>
      <p:regular r:id="rId104"/>
    </p:embeddedFont>
    <p:embeddedFont>
      <p:font typeface="Roboto Condensed" panose="02000000000000000000" pitchFamily="2" charset="0"/>
      <p:regular r:id="rId105"/>
      <p:bold r:id="rId106"/>
      <p:italic r:id="rId107"/>
      <p:boldItalic r:id="rId108"/>
    </p:embeddedFont>
    <p:embeddedFont>
      <p:font typeface="Roboto Condensed Light" panose="02000000000000000000" pitchFamily="2" charset="0"/>
      <p:regular r:id="rId109"/>
      <p:italic r:id="rId110"/>
    </p:embeddedFont>
    <p:embeddedFont>
      <p:font typeface="Wingdings 3" panose="05040102010807070707" pitchFamily="18" charset="2"/>
      <p:regular r:id="rId111"/>
    </p:embeddedFont>
  </p:embeddedFontLst>
  <p:custDataLst>
    <p:tags r:id="rId1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al vyas" initials="kv" lastIdx="0" clrIdx="0">
    <p:extLst>
      <p:ext uri="{19B8F6BF-5375-455C-9EA6-DF929625EA0E}">
        <p15:presenceInfo xmlns:p15="http://schemas.microsoft.com/office/powerpoint/2012/main" userId="bf93b71aea7da0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7"/>
      </p:cViewPr>
      <p:guideLst>
        <p:guide orient="horz" pos="2160"/>
        <p:guide pos="3840"/>
      </p:guideLst>
    </p:cSldViewPr>
  </p:slideViewPr>
  <p:notesTextViewPr>
    <p:cViewPr>
      <p:scale>
        <a:sx n="1" d="1"/>
        <a:sy n="1" d="1"/>
      </p:scale>
      <p:origin x="0" y="0"/>
    </p:cViewPr>
  </p:notesTextViewPr>
  <p:notesViewPr>
    <p:cSldViewPr snapToGrid="0">
      <p:cViewPr varScale="1">
        <p:scale>
          <a:sx n="48" d="100"/>
          <a:sy n="48" d="100"/>
        </p:scale>
        <p:origin x="2676"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gs" Target="tags/tag1.xml"/><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7.fntdata"/><Relationship Id="rId110" Type="http://schemas.openxmlformats.org/officeDocument/2006/relationships/font" Target="fonts/font15.fntdata"/><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113"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8.fntdata"/><Relationship Id="rId108" Type="http://schemas.openxmlformats.org/officeDocument/2006/relationships/font" Target="fonts/font13.fntdata"/><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1.fntdata"/><Relationship Id="rId11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1.fntdata"/><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359DB-59BC-4CCD-99FC-A6376B8EEA5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IN"/>
        </a:p>
      </dgm:t>
    </dgm:pt>
    <dgm:pt modelId="{FDF5CA09-B554-4034-845F-F144B00923AB}" type="parTrans" cxnId="{31A74ECA-C002-4775-B2A4-CB9063D8EFE5}">
      <dgm:prSet/>
      <dgm:spPr/>
      <dgm:t>
        <a:bodyPr/>
        <a:lstStyle/>
        <a:p>
          <a:endParaRPr lang="en-IN"/>
        </a:p>
      </dgm:t>
    </dgm:pt>
    <dgm:pt modelId="{18772AE7-1F49-4884-B19C-8FD7B76E5F57}">
      <dgm:prSet phldrT="[Text]"/>
      <dgm:spPr>
        <a:solidFill>
          <a:schemeClr val="accent6"/>
        </a:solidFill>
      </dgm:spPr>
      <dgm:t>
        <a:bodyPr/>
        <a:lstStyle/>
        <a:p>
          <a:r>
            <a:rPr lang="en-IN"/>
            <a:t>Types of Shift</a:t>
          </a:r>
        </a:p>
      </dgm:t>
    </dgm:pt>
    <dgm:pt modelId="{CD2C06F9-EBF4-466F-88EE-45764331AC1D}" type="parTrans" cxnId="{7AA640B3-2CAF-451E-9D23-EE8BD1D8C7C9}">
      <dgm:prSet/>
      <dgm:spPr>
        <a:noFill/>
        <a:ln w="12700" cap="flat" cmpd="sng" algn="ctr">
          <a:solidFill>
            <a:schemeClr val="accent6">
              <a:tint val="90000"/>
              <a:hueOff val="0"/>
              <a:satOff val="0"/>
              <a:lumOff val="0"/>
              <a:alphaOff val="0"/>
            </a:schemeClr>
          </a:solidFill>
          <a:prstDash val="solid"/>
          <a:miter lim="800000"/>
        </a:ln>
      </dgm:spPr>
      <dgm:t>
        <a:bodyPr/>
        <a:lstStyle/>
        <a:p>
          <a:endParaRPr lang="en-IN"/>
        </a:p>
      </dgm:t>
    </dgm:pt>
    <dgm:pt modelId="{90CCFF03-B8DE-4069-86CC-BED53078AE96}">
      <dgm:prSet phldrT="[Text]"/>
      <dgm:spPr>
        <a:solidFill>
          <a:schemeClr val="tx2"/>
        </a:solidFill>
      </dgm:spPr>
      <dgm:t>
        <a:bodyPr/>
        <a:lstStyle/>
        <a:p>
          <a:r>
            <a:rPr lang="en-IN"/>
            <a:t>Logical</a:t>
          </a:r>
        </a:p>
      </dgm:t>
    </dgm:pt>
    <dgm:pt modelId="{68F12FAE-B268-461C-9BF4-002ADFB5A15F}" type="sibTrans" cxnId="{7AA640B3-2CAF-451E-9D23-EE8BD1D8C7C9}">
      <dgm:prSet/>
      <dgm:spPr/>
      <dgm:t>
        <a:bodyPr/>
        <a:lstStyle/>
        <a:p>
          <a:endParaRPr lang="en-IN"/>
        </a:p>
      </dgm:t>
    </dgm:pt>
    <dgm:pt modelId="{8FA85CFF-D0BC-46B0-AE1F-173E2E532A69}" type="parTrans" cxnId="{88530C88-C40C-4961-B807-C3D45346B305}">
      <dgm:prSet/>
      <dgm:spPr>
        <a:noFill/>
        <a:ln w="12700" cap="flat" cmpd="sng" algn="ctr">
          <a:solidFill>
            <a:schemeClr val="accent6">
              <a:tint val="90000"/>
              <a:hueOff val="0"/>
              <a:satOff val="0"/>
              <a:lumOff val="0"/>
              <a:alphaOff val="0"/>
            </a:schemeClr>
          </a:solidFill>
          <a:prstDash val="solid"/>
          <a:miter lim="800000"/>
        </a:ln>
      </dgm:spPr>
      <dgm:t>
        <a:bodyPr/>
        <a:lstStyle/>
        <a:p>
          <a:endParaRPr lang="en-IN"/>
        </a:p>
      </dgm:t>
    </dgm:pt>
    <dgm:pt modelId="{E0E67366-A7A1-409D-AEDE-4B25CD795F63}">
      <dgm:prSet phldrT="[Text]"/>
      <dgm:spPr>
        <a:solidFill>
          <a:schemeClr val="tx2"/>
        </a:solidFill>
      </dgm:spPr>
      <dgm:t>
        <a:bodyPr/>
        <a:lstStyle/>
        <a:p>
          <a:r>
            <a:rPr lang="en-IN"/>
            <a:t>Circular</a:t>
          </a:r>
        </a:p>
      </dgm:t>
    </dgm:pt>
    <dgm:pt modelId="{99A545A3-6167-4622-973A-C37F087382F9}" type="sibTrans" cxnId="{88530C88-C40C-4961-B807-C3D45346B305}">
      <dgm:prSet/>
      <dgm:spPr/>
      <dgm:t>
        <a:bodyPr/>
        <a:lstStyle/>
        <a:p>
          <a:endParaRPr lang="en-IN"/>
        </a:p>
      </dgm:t>
    </dgm:pt>
    <dgm:pt modelId="{5A07FABB-DB6A-4C39-B978-1CBC19A35C56}" type="parTrans" cxnId="{76AEA0CD-AE9E-424C-8498-222373D6DC0A}">
      <dgm:prSet/>
      <dgm:spPr>
        <a:noFill/>
        <a:ln w="12700" cap="flat" cmpd="sng" algn="ctr">
          <a:solidFill>
            <a:schemeClr val="accent6">
              <a:tint val="90000"/>
              <a:hueOff val="0"/>
              <a:satOff val="0"/>
              <a:lumOff val="0"/>
              <a:alphaOff val="0"/>
            </a:schemeClr>
          </a:solidFill>
          <a:prstDash val="solid"/>
          <a:miter lim="800000"/>
        </a:ln>
      </dgm:spPr>
      <dgm:t>
        <a:bodyPr/>
        <a:lstStyle/>
        <a:p>
          <a:endParaRPr lang="en-IN"/>
        </a:p>
      </dgm:t>
    </dgm:pt>
    <dgm:pt modelId="{3FD5CC88-C510-4EA8-8845-81DE70F2F746}">
      <dgm:prSet phldrT="[Text]"/>
      <dgm:spPr>
        <a:solidFill>
          <a:schemeClr val="tx2"/>
        </a:solidFill>
      </dgm:spPr>
      <dgm:t>
        <a:bodyPr/>
        <a:lstStyle/>
        <a:p>
          <a:r>
            <a:rPr lang="en-IN"/>
            <a:t>Arithmetic</a:t>
          </a:r>
        </a:p>
      </dgm:t>
    </dgm:pt>
    <dgm:pt modelId="{74FBFA56-8164-473E-952A-40B969A1B3F5}" type="sibTrans" cxnId="{76AEA0CD-AE9E-424C-8498-222373D6DC0A}">
      <dgm:prSet/>
      <dgm:spPr/>
      <dgm:t>
        <a:bodyPr/>
        <a:lstStyle/>
        <a:p>
          <a:endParaRPr lang="en-IN"/>
        </a:p>
      </dgm:t>
    </dgm:pt>
    <dgm:pt modelId="{D578C484-492B-4541-971C-D351348E14AE}" type="sibTrans" cxnId="{31A74ECA-C002-4775-B2A4-CB9063D8EFE5}">
      <dgm:prSet/>
      <dgm:spPr/>
      <dgm:t>
        <a:bodyPr/>
        <a:lstStyle/>
        <a:p>
          <a:endParaRPr lang="en-IN"/>
        </a:p>
      </dgm:t>
    </dgm:pt>
    <dgm:pt modelId="{38CCA261-3515-440C-94D8-B33E8F1133CE}" type="pres">
      <dgm:prSet presAssocID="{A86359DB-59BC-4CCD-99FC-A6376B8EEA57}" presName="hierChild1" presStyleCnt="0">
        <dgm:presLayoutVars>
          <dgm:orgChart val="1"/>
          <dgm:chPref val="1"/>
          <dgm:dir/>
          <dgm:animOne val="branch"/>
          <dgm:animLvl val="lvl"/>
          <dgm:resizeHandles/>
        </dgm:presLayoutVars>
      </dgm:prSet>
      <dgm:spPr/>
    </dgm:pt>
    <dgm:pt modelId="{5661735D-8B06-4579-96D1-0DE33C30B647}" type="pres">
      <dgm:prSet presAssocID="{18772AE7-1F49-4884-B19C-8FD7B76E5F57}" presName="hierRoot1" presStyleCnt="0">
        <dgm:presLayoutVars>
          <dgm:hierBranch val="init"/>
        </dgm:presLayoutVars>
      </dgm:prSet>
      <dgm:spPr/>
    </dgm:pt>
    <dgm:pt modelId="{32CEE196-27B5-443F-9FBD-5E6E08BDC96E}" type="pres">
      <dgm:prSet presAssocID="{18772AE7-1F49-4884-B19C-8FD7B76E5F57}" presName="rootComposite1" presStyleCnt="0"/>
      <dgm:spPr/>
    </dgm:pt>
    <dgm:pt modelId="{8B011604-DF2F-4E8E-B80E-F931DF0E396A}" type="pres">
      <dgm:prSet presAssocID="{18772AE7-1F49-4884-B19C-8FD7B76E5F57}" presName="rootText1" presStyleLbl="node0" presStyleIdx="0" presStyleCnt="1">
        <dgm:presLayoutVars>
          <dgm:chPref val="3"/>
        </dgm:presLayoutVars>
      </dgm:prSet>
      <dgm:spPr/>
    </dgm:pt>
    <dgm:pt modelId="{2BAC864A-E082-4293-8ADF-153E36834857}" type="pres">
      <dgm:prSet presAssocID="{18772AE7-1F49-4884-B19C-8FD7B76E5F57}" presName="rootConnector1" presStyleLbl="node1" presStyleIdx="0" presStyleCnt="0"/>
      <dgm:spPr/>
    </dgm:pt>
    <dgm:pt modelId="{9F00CC0E-405E-4062-AA9A-662341639F83}" type="pres">
      <dgm:prSet presAssocID="{18772AE7-1F49-4884-B19C-8FD7B76E5F57}" presName="hierChild2" presStyleCnt="0"/>
      <dgm:spPr/>
    </dgm:pt>
    <dgm:pt modelId="{FD55A307-62FE-494F-B248-CDF9CFE0DE71}" type="pres">
      <dgm:prSet presAssocID="{CD2C06F9-EBF4-466F-88EE-45764331AC1D}" presName="Name37" presStyleLbl="parChTrans1D2" presStyleIdx="0" presStyleCnt="3"/>
      <dgm:spPr/>
    </dgm:pt>
    <dgm:pt modelId="{695E4197-6BB6-47EA-B6AC-B4DB37F52935}" type="pres">
      <dgm:prSet presAssocID="{90CCFF03-B8DE-4069-86CC-BED53078AE96}" presName="hierRoot2" presStyleCnt="0">
        <dgm:presLayoutVars>
          <dgm:hierBranch val="init"/>
        </dgm:presLayoutVars>
      </dgm:prSet>
      <dgm:spPr/>
    </dgm:pt>
    <dgm:pt modelId="{2FD7239B-504B-4893-A435-24AD3FB91777}" type="pres">
      <dgm:prSet presAssocID="{90CCFF03-B8DE-4069-86CC-BED53078AE96}" presName="rootComposite" presStyleCnt="0"/>
      <dgm:spPr/>
    </dgm:pt>
    <dgm:pt modelId="{0089B69E-0ED1-4E78-A535-D4CC03DD5835}" type="pres">
      <dgm:prSet presAssocID="{90CCFF03-B8DE-4069-86CC-BED53078AE96}" presName="rootText" presStyleLbl="node2" presStyleIdx="0" presStyleCnt="3">
        <dgm:presLayoutVars>
          <dgm:chPref val="3"/>
        </dgm:presLayoutVars>
      </dgm:prSet>
      <dgm:spPr/>
    </dgm:pt>
    <dgm:pt modelId="{37CD6718-AF2B-47CA-9E06-43A789C5CCE6}" type="pres">
      <dgm:prSet presAssocID="{90CCFF03-B8DE-4069-86CC-BED53078AE96}" presName="rootConnector" presStyleLbl="node2" presStyleIdx="0" presStyleCnt="3"/>
      <dgm:spPr/>
    </dgm:pt>
    <dgm:pt modelId="{5616E66F-2CAD-4737-884F-D1C9EE8FE51A}" type="pres">
      <dgm:prSet presAssocID="{90CCFF03-B8DE-4069-86CC-BED53078AE96}" presName="hierChild4" presStyleCnt="0"/>
      <dgm:spPr/>
    </dgm:pt>
    <dgm:pt modelId="{9D3942CB-B8AD-4A6D-BC18-A6640CF3953A}" type="pres">
      <dgm:prSet presAssocID="{90CCFF03-B8DE-4069-86CC-BED53078AE96}" presName="hierChild5" presStyleCnt="0"/>
      <dgm:spPr/>
    </dgm:pt>
    <dgm:pt modelId="{A2369DBD-3A98-4AD7-9F58-76BE4D097B6F}" type="pres">
      <dgm:prSet presAssocID="{8FA85CFF-D0BC-46B0-AE1F-173E2E532A69}" presName="Name37" presStyleLbl="parChTrans1D2" presStyleIdx="1" presStyleCnt="3"/>
      <dgm:spPr/>
    </dgm:pt>
    <dgm:pt modelId="{3AAD6B2B-2F20-4A66-B22A-F8D39EECC949}" type="pres">
      <dgm:prSet presAssocID="{E0E67366-A7A1-409D-AEDE-4B25CD795F63}" presName="hierRoot2" presStyleCnt="0">
        <dgm:presLayoutVars>
          <dgm:hierBranch val="init"/>
        </dgm:presLayoutVars>
      </dgm:prSet>
      <dgm:spPr/>
    </dgm:pt>
    <dgm:pt modelId="{1EED7C32-D89C-42E1-93A4-AA125EA288A0}" type="pres">
      <dgm:prSet presAssocID="{E0E67366-A7A1-409D-AEDE-4B25CD795F63}" presName="rootComposite" presStyleCnt="0"/>
      <dgm:spPr/>
    </dgm:pt>
    <dgm:pt modelId="{4DB973A2-40F8-4D30-901A-0E6A34BA0064}" type="pres">
      <dgm:prSet presAssocID="{E0E67366-A7A1-409D-AEDE-4B25CD795F63}" presName="rootText" presStyleLbl="node2" presStyleIdx="1" presStyleCnt="3">
        <dgm:presLayoutVars>
          <dgm:chPref val="3"/>
        </dgm:presLayoutVars>
      </dgm:prSet>
      <dgm:spPr/>
    </dgm:pt>
    <dgm:pt modelId="{0AE954E9-4E19-41EF-B67B-A64D03134439}" type="pres">
      <dgm:prSet presAssocID="{E0E67366-A7A1-409D-AEDE-4B25CD795F63}" presName="rootConnector" presStyleLbl="node2" presStyleIdx="1" presStyleCnt="3"/>
      <dgm:spPr/>
    </dgm:pt>
    <dgm:pt modelId="{7E82742F-7C42-490A-AF9D-1C9B33D81506}" type="pres">
      <dgm:prSet presAssocID="{E0E67366-A7A1-409D-AEDE-4B25CD795F63}" presName="hierChild4" presStyleCnt="0"/>
      <dgm:spPr/>
    </dgm:pt>
    <dgm:pt modelId="{CCC17C2D-B5E7-452B-AAE6-1C4A331C80DB}" type="pres">
      <dgm:prSet presAssocID="{E0E67366-A7A1-409D-AEDE-4B25CD795F63}" presName="hierChild5" presStyleCnt="0"/>
      <dgm:spPr/>
    </dgm:pt>
    <dgm:pt modelId="{15B48E21-2CBF-415C-810A-84B30EAB87E0}" type="pres">
      <dgm:prSet presAssocID="{5A07FABB-DB6A-4C39-B978-1CBC19A35C56}" presName="Name37" presStyleLbl="parChTrans1D2" presStyleIdx="2" presStyleCnt="3"/>
      <dgm:spPr/>
    </dgm:pt>
    <dgm:pt modelId="{45034C88-FD30-4909-B6A4-ABB7EB3CB855}" type="pres">
      <dgm:prSet presAssocID="{3FD5CC88-C510-4EA8-8845-81DE70F2F746}" presName="hierRoot2" presStyleCnt="0">
        <dgm:presLayoutVars>
          <dgm:hierBranch val="init"/>
        </dgm:presLayoutVars>
      </dgm:prSet>
      <dgm:spPr/>
    </dgm:pt>
    <dgm:pt modelId="{6D99EFD9-C063-478A-91AD-22663E6CCD5D}" type="pres">
      <dgm:prSet presAssocID="{3FD5CC88-C510-4EA8-8845-81DE70F2F746}" presName="rootComposite" presStyleCnt="0"/>
      <dgm:spPr/>
    </dgm:pt>
    <dgm:pt modelId="{6C928A27-32B2-40E3-994A-4DFC2992CCDB}" type="pres">
      <dgm:prSet presAssocID="{3FD5CC88-C510-4EA8-8845-81DE70F2F746}" presName="rootText" presStyleLbl="node2" presStyleIdx="2" presStyleCnt="3">
        <dgm:presLayoutVars>
          <dgm:chPref val="3"/>
        </dgm:presLayoutVars>
      </dgm:prSet>
      <dgm:spPr/>
    </dgm:pt>
    <dgm:pt modelId="{D61FC4F1-802C-4C16-A6AD-762E2D97C030}" type="pres">
      <dgm:prSet presAssocID="{3FD5CC88-C510-4EA8-8845-81DE70F2F746}" presName="rootConnector" presStyleLbl="node2" presStyleIdx="2" presStyleCnt="3"/>
      <dgm:spPr/>
    </dgm:pt>
    <dgm:pt modelId="{89597366-DD19-4E1C-87FE-A2392635FF00}" type="pres">
      <dgm:prSet presAssocID="{3FD5CC88-C510-4EA8-8845-81DE70F2F746}" presName="hierChild4" presStyleCnt="0"/>
      <dgm:spPr/>
    </dgm:pt>
    <dgm:pt modelId="{C43CE3A0-65A9-414A-AEB6-304E227AE461}" type="pres">
      <dgm:prSet presAssocID="{3FD5CC88-C510-4EA8-8845-81DE70F2F746}" presName="hierChild5" presStyleCnt="0"/>
      <dgm:spPr/>
    </dgm:pt>
    <dgm:pt modelId="{784378BE-0A83-4E6E-B295-4B6F4041D8A4}" type="pres">
      <dgm:prSet presAssocID="{18772AE7-1F49-4884-B19C-8FD7B76E5F57}" presName="hierChild3" presStyleCnt="0"/>
      <dgm:spPr/>
    </dgm:pt>
  </dgm:ptLst>
  <dgm:cxnLst>
    <dgm:cxn modelId="{7EBBAF0B-3386-4D25-808B-DA9EB036FA99}" type="presOf" srcId="{3FD5CC88-C510-4EA8-8845-81DE70F2F746}" destId="{D61FC4F1-802C-4C16-A6AD-762E2D97C030}" srcOrd="1" destOrd="0" presId="urn:microsoft.com/office/officeart/2005/8/layout/orgChart1"/>
    <dgm:cxn modelId="{93CBA31C-A06B-43BE-82A9-187CD8E4B776}" type="presOf" srcId="{E0E67366-A7A1-409D-AEDE-4B25CD795F63}" destId="{0AE954E9-4E19-41EF-B67B-A64D03134439}" srcOrd="1" destOrd="0" presId="urn:microsoft.com/office/officeart/2005/8/layout/orgChart1"/>
    <dgm:cxn modelId="{37D5591F-1075-4EEA-8C90-6DD785CDA29A}" type="presOf" srcId="{CD2C06F9-EBF4-466F-88EE-45764331AC1D}" destId="{FD55A307-62FE-494F-B248-CDF9CFE0DE71}" srcOrd="0" destOrd="0" presId="urn:microsoft.com/office/officeart/2005/8/layout/orgChart1"/>
    <dgm:cxn modelId="{83EF0660-8377-4BC4-9858-3A31A766F989}" type="presOf" srcId="{18772AE7-1F49-4884-B19C-8FD7B76E5F57}" destId="{2BAC864A-E082-4293-8ADF-153E36834857}" srcOrd="1" destOrd="0" presId="urn:microsoft.com/office/officeart/2005/8/layout/orgChart1"/>
    <dgm:cxn modelId="{FB541948-A2B5-4B09-94E8-27AB532AF28C}" type="presOf" srcId="{8FA85CFF-D0BC-46B0-AE1F-173E2E532A69}" destId="{A2369DBD-3A98-4AD7-9F58-76BE4D097B6F}" srcOrd="0" destOrd="0" presId="urn:microsoft.com/office/officeart/2005/8/layout/orgChart1"/>
    <dgm:cxn modelId="{D1CD866D-128D-4A00-A64B-49F466209682}" type="presOf" srcId="{A86359DB-59BC-4CCD-99FC-A6376B8EEA57}" destId="{38CCA261-3515-440C-94D8-B33E8F1133CE}" srcOrd="0" destOrd="0" presId="urn:microsoft.com/office/officeart/2005/8/layout/orgChart1"/>
    <dgm:cxn modelId="{41B1B277-EA8A-4BAF-97C9-7970FA7D11D8}" type="presOf" srcId="{3FD5CC88-C510-4EA8-8845-81DE70F2F746}" destId="{6C928A27-32B2-40E3-994A-4DFC2992CCDB}" srcOrd="0" destOrd="0" presId="urn:microsoft.com/office/officeart/2005/8/layout/orgChart1"/>
    <dgm:cxn modelId="{71EA5D85-3F2E-469E-BE93-F8A3070528D2}" type="presOf" srcId="{90CCFF03-B8DE-4069-86CC-BED53078AE96}" destId="{37CD6718-AF2B-47CA-9E06-43A789C5CCE6}" srcOrd="1" destOrd="0" presId="urn:microsoft.com/office/officeart/2005/8/layout/orgChart1"/>
    <dgm:cxn modelId="{88530C88-C40C-4961-B807-C3D45346B305}" srcId="{18772AE7-1F49-4884-B19C-8FD7B76E5F57}" destId="{E0E67366-A7A1-409D-AEDE-4B25CD795F63}" srcOrd="1" destOrd="0" parTransId="{8FA85CFF-D0BC-46B0-AE1F-173E2E532A69}" sibTransId="{99A545A3-6167-4622-973A-C37F087382F9}"/>
    <dgm:cxn modelId="{652FD288-2E6F-4F39-8498-210AC60606F2}" type="presOf" srcId="{5A07FABB-DB6A-4C39-B978-1CBC19A35C56}" destId="{15B48E21-2CBF-415C-810A-84B30EAB87E0}" srcOrd="0" destOrd="0" presId="urn:microsoft.com/office/officeart/2005/8/layout/orgChart1"/>
    <dgm:cxn modelId="{7AA640B3-2CAF-451E-9D23-EE8BD1D8C7C9}" srcId="{18772AE7-1F49-4884-B19C-8FD7B76E5F57}" destId="{90CCFF03-B8DE-4069-86CC-BED53078AE96}" srcOrd="0" destOrd="0" parTransId="{CD2C06F9-EBF4-466F-88EE-45764331AC1D}" sibTransId="{68F12FAE-B268-461C-9BF4-002ADFB5A15F}"/>
    <dgm:cxn modelId="{31A74ECA-C002-4775-B2A4-CB9063D8EFE5}" srcId="{A86359DB-59BC-4CCD-99FC-A6376B8EEA57}" destId="{18772AE7-1F49-4884-B19C-8FD7B76E5F57}" srcOrd="0" destOrd="0" parTransId="{FDF5CA09-B554-4034-845F-F144B00923AB}" sibTransId="{D578C484-492B-4541-971C-D351348E14AE}"/>
    <dgm:cxn modelId="{76AEA0CD-AE9E-424C-8498-222373D6DC0A}" srcId="{18772AE7-1F49-4884-B19C-8FD7B76E5F57}" destId="{3FD5CC88-C510-4EA8-8845-81DE70F2F746}" srcOrd="2" destOrd="0" parTransId="{5A07FABB-DB6A-4C39-B978-1CBC19A35C56}" sibTransId="{74FBFA56-8164-473E-952A-40B969A1B3F5}"/>
    <dgm:cxn modelId="{C377C4CE-F81C-490D-8F76-D64FD5B221D7}" type="presOf" srcId="{E0E67366-A7A1-409D-AEDE-4B25CD795F63}" destId="{4DB973A2-40F8-4D30-901A-0E6A34BA0064}" srcOrd="0" destOrd="0" presId="urn:microsoft.com/office/officeart/2005/8/layout/orgChart1"/>
    <dgm:cxn modelId="{2F3777E5-0931-4932-9F76-3C7B653D48AC}" type="presOf" srcId="{90CCFF03-B8DE-4069-86CC-BED53078AE96}" destId="{0089B69E-0ED1-4E78-A535-D4CC03DD5835}" srcOrd="0" destOrd="0" presId="urn:microsoft.com/office/officeart/2005/8/layout/orgChart1"/>
    <dgm:cxn modelId="{88386AF2-54A9-4E36-806F-4CC014F8312C}" type="presOf" srcId="{18772AE7-1F49-4884-B19C-8FD7B76E5F57}" destId="{8B011604-DF2F-4E8E-B80E-F931DF0E396A}" srcOrd="0" destOrd="0" presId="urn:microsoft.com/office/officeart/2005/8/layout/orgChart1"/>
    <dgm:cxn modelId="{91916D20-0CA8-4AF0-8A9D-57258B8C6A1A}" type="presParOf" srcId="{38CCA261-3515-440C-94D8-B33E8F1133CE}" destId="{5661735D-8B06-4579-96D1-0DE33C30B647}" srcOrd="0" destOrd="0" presId="urn:microsoft.com/office/officeart/2005/8/layout/orgChart1"/>
    <dgm:cxn modelId="{F8B799E5-478B-4DA6-918F-7F653614CA26}" type="presParOf" srcId="{5661735D-8B06-4579-96D1-0DE33C30B647}" destId="{32CEE196-27B5-443F-9FBD-5E6E08BDC96E}" srcOrd="0" destOrd="0" presId="urn:microsoft.com/office/officeart/2005/8/layout/orgChart1"/>
    <dgm:cxn modelId="{98A61D30-D51C-410E-9075-4EBB082320C8}" type="presParOf" srcId="{32CEE196-27B5-443F-9FBD-5E6E08BDC96E}" destId="{8B011604-DF2F-4E8E-B80E-F931DF0E396A}" srcOrd="0" destOrd="0" presId="urn:microsoft.com/office/officeart/2005/8/layout/orgChart1"/>
    <dgm:cxn modelId="{4F1A079B-30F7-4398-BDDC-42E50E0F56EB}" type="presParOf" srcId="{32CEE196-27B5-443F-9FBD-5E6E08BDC96E}" destId="{2BAC864A-E082-4293-8ADF-153E36834857}" srcOrd="1" destOrd="0" presId="urn:microsoft.com/office/officeart/2005/8/layout/orgChart1"/>
    <dgm:cxn modelId="{007A9AA3-0827-4213-AF03-30429159E53E}" type="presParOf" srcId="{5661735D-8B06-4579-96D1-0DE33C30B647}" destId="{9F00CC0E-405E-4062-AA9A-662341639F83}" srcOrd="1" destOrd="0" presId="urn:microsoft.com/office/officeart/2005/8/layout/orgChart1"/>
    <dgm:cxn modelId="{D486CF56-124C-4A5A-B043-85B601E9CC0C}" type="presParOf" srcId="{9F00CC0E-405E-4062-AA9A-662341639F83}" destId="{FD55A307-62FE-494F-B248-CDF9CFE0DE71}" srcOrd="0" destOrd="0" presId="urn:microsoft.com/office/officeart/2005/8/layout/orgChart1"/>
    <dgm:cxn modelId="{868D398F-8020-4FEE-8FCC-FFA1D528BF1C}" type="presParOf" srcId="{9F00CC0E-405E-4062-AA9A-662341639F83}" destId="{695E4197-6BB6-47EA-B6AC-B4DB37F52935}" srcOrd="1" destOrd="0" presId="urn:microsoft.com/office/officeart/2005/8/layout/orgChart1"/>
    <dgm:cxn modelId="{4990A8DF-9FDD-49C2-9E0E-B67789D257A9}" type="presParOf" srcId="{695E4197-6BB6-47EA-B6AC-B4DB37F52935}" destId="{2FD7239B-504B-4893-A435-24AD3FB91777}" srcOrd="0" destOrd="0" presId="urn:microsoft.com/office/officeart/2005/8/layout/orgChart1"/>
    <dgm:cxn modelId="{9841D535-9155-46DF-8717-89A8D3BB3E8D}" type="presParOf" srcId="{2FD7239B-504B-4893-A435-24AD3FB91777}" destId="{0089B69E-0ED1-4E78-A535-D4CC03DD5835}" srcOrd="0" destOrd="0" presId="urn:microsoft.com/office/officeart/2005/8/layout/orgChart1"/>
    <dgm:cxn modelId="{8C2DDE2F-96A1-4AB1-A5C1-6F1C4274A3F6}" type="presParOf" srcId="{2FD7239B-504B-4893-A435-24AD3FB91777}" destId="{37CD6718-AF2B-47CA-9E06-43A789C5CCE6}" srcOrd="1" destOrd="0" presId="urn:microsoft.com/office/officeart/2005/8/layout/orgChart1"/>
    <dgm:cxn modelId="{75F22DA6-32B4-4BF3-B8E7-EB5B35BA4731}" type="presParOf" srcId="{695E4197-6BB6-47EA-B6AC-B4DB37F52935}" destId="{5616E66F-2CAD-4737-884F-D1C9EE8FE51A}" srcOrd="1" destOrd="0" presId="urn:microsoft.com/office/officeart/2005/8/layout/orgChart1"/>
    <dgm:cxn modelId="{811054F0-D49D-47A9-8A9F-1C97D4414FC6}" type="presParOf" srcId="{695E4197-6BB6-47EA-B6AC-B4DB37F52935}" destId="{9D3942CB-B8AD-4A6D-BC18-A6640CF3953A}" srcOrd="2" destOrd="0" presId="urn:microsoft.com/office/officeart/2005/8/layout/orgChart1"/>
    <dgm:cxn modelId="{A3D82505-C8E0-46FF-8308-CB3E3912B9EB}" type="presParOf" srcId="{9F00CC0E-405E-4062-AA9A-662341639F83}" destId="{A2369DBD-3A98-4AD7-9F58-76BE4D097B6F}" srcOrd="2" destOrd="0" presId="urn:microsoft.com/office/officeart/2005/8/layout/orgChart1"/>
    <dgm:cxn modelId="{874D1AAD-149E-4633-B303-8CC2FA178729}" type="presParOf" srcId="{9F00CC0E-405E-4062-AA9A-662341639F83}" destId="{3AAD6B2B-2F20-4A66-B22A-F8D39EECC949}" srcOrd="3" destOrd="0" presId="urn:microsoft.com/office/officeart/2005/8/layout/orgChart1"/>
    <dgm:cxn modelId="{B84366A2-792A-4765-8980-1C99A74AC51D}" type="presParOf" srcId="{3AAD6B2B-2F20-4A66-B22A-F8D39EECC949}" destId="{1EED7C32-D89C-42E1-93A4-AA125EA288A0}" srcOrd="0" destOrd="0" presId="urn:microsoft.com/office/officeart/2005/8/layout/orgChart1"/>
    <dgm:cxn modelId="{BF290EC8-CAC9-4856-8DED-B83349CD0029}" type="presParOf" srcId="{1EED7C32-D89C-42E1-93A4-AA125EA288A0}" destId="{4DB973A2-40F8-4D30-901A-0E6A34BA0064}" srcOrd="0" destOrd="0" presId="urn:microsoft.com/office/officeart/2005/8/layout/orgChart1"/>
    <dgm:cxn modelId="{5B04EAFE-E5C1-4C7B-8F1D-343D504E9091}" type="presParOf" srcId="{1EED7C32-D89C-42E1-93A4-AA125EA288A0}" destId="{0AE954E9-4E19-41EF-B67B-A64D03134439}" srcOrd="1" destOrd="0" presId="urn:microsoft.com/office/officeart/2005/8/layout/orgChart1"/>
    <dgm:cxn modelId="{59199B7A-245A-492E-9552-0F8033CDA06F}" type="presParOf" srcId="{3AAD6B2B-2F20-4A66-B22A-F8D39EECC949}" destId="{7E82742F-7C42-490A-AF9D-1C9B33D81506}" srcOrd="1" destOrd="0" presId="urn:microsoft.com/office/officeart/2005/8/layout/orgChart1"/>
    <dgm:cxn modelId="{E6006481-7A85-40E9-A8BB-FB2B85197E47}" type="presParOf" srcId="{3AAD6B2B-2F20-4A66-B22A-F8D39EECC949}" destId="{CCC17C2D-B5E7-452B-AAE6-1C4A331C80DB}" srcOrd="2" destOrd="0" presId="urn:microsoft.com/office/officeart/2005/8/layout/orgChart1"/>
    <dgm:cxn modelId="{DB25D426-61B1-4DAB-B2CD-688F107DC9AA}" type="presParOf" srcId="{9F00CC0E-405E-4062-AA9A-662341639F83}" destId="{15B48E21-2CBF-415C-810A-84B30EAB87E0}" srcOrd="4" destOrd="0" presId="urn:microsoft.com/office/officeart/2005/8/layout/orgChart1"/>
    <dgm:cxn modelId="{ECDD3F25-3D8B-47BF-B4A7-17B781F65F10}" type="presParOf" srcId="{9F00CC0E-405E-4062-AA9A-662341639F83}" destId="{45034C88-FD30-4909-B6A4-ABB7EB3CB855}" srcOrd="5" destOrd="0" presId="urn:microsoft.com/office/officeart/2005/8/layout/orgChart1"/>
    <dgm:cxn modelId="{315FFA1F-633F-45B6-9933-8843FECC0BE2}" type="presParOf" srcId="{45034C88-FD30-4909-B6A4-ABB7EB3CB855}" destId="{6D99EFD9-C063-478A-91AD-22663E6CCD5D}" srcOrd="0" destOrd="0" presId="urn:microsoft.com/office/officeart/2005/8/layout/orgChart1"/>
    <dgm:cxn modelId="{86D36568-34B1-4030-B1A1-1379B4566203}" type="presParOf" srcId="{6D99EFD9-C063-478A-91AD-22663E6CCD5D}" destId="{6C928A27-32B2-40E3-994A-4DFC2992CCDB}" srcOrd="0" destOrd="0" presId="urn:microsoft.com/office/officeart/2005/8/layout/orgChart1"/>
    <dgm:cxn modelId="{B01A31F8-CC79-4FB4-A59A-CE2DC70ACA2E}" type="presParOf" srcId="{6D99EFD9-C063-478A-91AD-22663E6CCD5D}" destId="{D61FC4F1-802C-4C16-A6AD-762E2D97C030}" srcOrd="1" destOrd="0" presId="urn:microsoft.com/office/officeart/2005/8/layout/orgChart1"/>
    <dgm:cxn modelId="{E77F796F-F9C3-47F6-A667-127F5FE1941B}" type="presParOf" srcId="{45034C88-FD30-4909-B6A4-ABB7EB3CB855}" destId="{89597366-DD19-4E1C-87FE-A2392635FF00}" srcOrd="1" destOrd="0" presId="urn:microsoft.com/office/officeart/2005/8/layout/orgChart1"/>
    <dgm:cxn modelId="{3984E0C3-7CC4-4635-976E-ADB1839BBCC7}" type="presParOf" srcId="{45034C88-FD30-4909-B6A4-ABB7EB3CB855}" destId="{C43CE3A0-65A9-414A-AEB6-304E227AE461}" srcOrd="2" destOrd="0" presId="urn:microsoft.com/office/officeart/2005/8/layout/orgChart1"/>
    <dgm:cxn modelId="{88F192E4-7C94-4487-95C0-519B4CBB5BFC}" type="presParOf" srcId="{5661735D-8B06-4579-96D1-0DE33C30B647}" destId="{784378BE-0A83-4E6E-B295-4B6F4041D8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48E21-2CBF-415C-810A-84B30EAB87E0}">
      <dsp:nvSpPr>
        <dsp:cNvPr id="0" name=""/>
        <dsp:cNvSpPr/>
      </dsp:nvSpPr>
      <dsp:spPr>
        <a:xfrm>
          <a:off x="3108739" y="1715426"/>
          <a:ext cx="2199455" cy="381723"/>
        </a:xfrm>
        <a:custGeom>
          <a:avLst/>
          <a:gdLst/>
          <a:ahLst/>
          <a:cxnLst/>
          <a:rect l="0" t="0" r="0" b="0"/>
          <a:pathLst>
            <a:path>
              <a:moveTo>
                <a:pt x="0" y="0"/>
              </a:moveTo>
              <a:lnTo>
                <a:pt x="0" y="190861"/>
              </a:lnTo>
              <a:lnTo>
                <a:pt x="2199455" y="190861"/>
              </a:lnTo>
              <a:lnTo>
                <a:pt x="2199455" y="381723"/>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369DBD-3A98-4AD7-9F58-76BE4D097B6F}">
      <dsp:nvSpPr>
        <dsp:cNvPr id="0" name=""/>
        <dsp:cNvSpPr/>
      </dsp:nvSpPr>
      <dsp:spPr>
        <a:xfrm>
          <a:off x="3063019" y="1715426"/>
          <a:ext cx="91440" cy="381723"/>
        </a:xfrm>
        <a:custGeom>
          <a:avLst/>
          <a:gdLst/>
          <a:ahLst/>
          <a:cxnLst/>
          <a:rect l="0" t="0" r="0" b="0"/>
          <a:pathLst>
            <a:path>
              <a:moveTo>
                <a:pt x="45720" y="0"/>
              </a:moveTo>
              <a:lnTo>
                <a:pt x="45720" y="381723"/>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55A307-62FE-494F-B248-CDF9CFE0DE71}">
      <dsp:nvSpPr>
        <dsp:cNvPr id="0" name=""/>
        <dsp:cNvSpPr/>
      </dsp:nvSpPr>
      <dsp:spPr>
        <a:xfrm>
          <a:off x="909283" y="1715426"/>
          <a:ext cx="2199455" cy="381723"/>
        </a:xfrm>
        <a:custGeom>
          <a:avLst/>
          <a:gdLst/>
          <a:ahLst/>
          <a:cxnLst/>
          <a:rect l="0" t="0" r="0" b="0"/>
          <a:pathLst>
            <a:path>
              <a:moveTo>
                <a:pt x="2199455" y="0"/>
              </a:moveTo>
              <a:lnTo>
                <a:pt x="2199455" y="190861"/>
              </a:lnTo>
              <a:lnTo>
                <a:pt x="0" y="190861"/>
              </a:lnTo>
              <a:lnTo>
                <a:pt x="0" y="381723"/>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011604-DF2F-4E8E-B80E-F931DF0E396A}">
      <dsp:nvSpPr>
        <dsp:cNvPr id="0" name=""/>
        <dsp:cNvSpPr/>
      </dsp:nvSpPr>
      <dsp:spPr>
        <a:xfrm>
          <a:off x="2199873" y="806560"/>
          <a:ext cx="1817731" cy="908865"/>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a:t>Types of Shift</a:t>
          </a:r>
        </a:p>
      </dsp:txBody>
      <dsp:txXfrm>
        <a:off x="2199873" y="806560"/>
        <a:ext cx="1817731" cy="908865"/>
      </dsp:txXfrm>
    </dsp:sp>
    <dsp:sp modelId="{0089B69E-0ED1-4E78-A535-D4CC03DD5835}">
      <dsp:nvSpPr>
        <dsp:cNvPr id="0" name=""/>
        <dsp:cNvSpPr/>
      </dsp:nvSpPr>
      <dsp:spPr>
        <a:xfrm>
          <a:off x="417" y="2097149"/>
          <a:ext cx="1817731" cy="908865"/>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a:t>Logical</a:t>
          </a:r>
        </a:p>
      </dsp:txBody>
      <dsp:txXfrm>
        <a:off x="417" y="2097149"/>
        <a:ext cx="1817731" cy="908865"/>
      </dsp:txXfrm>
    </dsp:sp>
    <dsp:sp modelId="{4DB973A2-40F8-4D30-901A-0E6A34BA0064}">
      <dsp:nvSpPr>
        <dsp:cNvPr id="0" name=""/>
        <dsp:cNvSpPr/>
      </dsp:nvSpPr>
      <dsp:spPr>
        <a:xfrm>
          <a:off x="2199873" y="2097149"/>
          <a:ext cx="1817731" cy="908865"/>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a:t>Circular</a:t>
          </a:r>
        </a:p>
      </dsp:txBody>
      <dsp:txXfrm>
        <a:off x="2199873" y="2097149"/>
        <a:ext cx="1817731" cy="908865"/>
      </dsp:txXfrm>
    </dsp:sp>
    <dsp:sp modelId="{6C928A27-32B2-40E3-994A-4DFC2992CCDB}">
      <dsp:nvSpPr>
        <dsp:cNvPr id="0" name=""/>
        <dsp:cNvSpPr/>
      </dsp:nvSpPr>
      <dsp:spPr>
        <a:xfrm>
          <a:off x="4399328" y="2097149"/>
          <a:ext cx="1817731" cy="908865"/>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a:t>Arithmetic</a:t>
          </a:r>
        </a:p>
      </dsp:txBody>
      <dsp:txXfrm>
        <a:off x="4399328" y="2097149"/>
        <a:ext cx="1817731" cy="90886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B85114-151F-4DD3-A0B8-3D48A21591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11E6D90B-9A8F-485C-8292-FBB99BB4E9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454983-44D3-45A8-9D86-0B9C45442AB1}" type="datetimeFigureOut">
              <a:rPr lang="en-IN" smtClean="0"/>
              <a:t>20-08-2023</a:t>
            </a:fld>
            <a:endParaRPr lang="en-IN"/>
          </a:p>
        </p:txBody>
      </p:sp>
      <p:sp>
        <p:nvSpPr>
          <p:cNvPr id="4" name="Footer Placeholder 3">
            <a:extLst>
              <a:ext uri="{FF2B5EF4-FFF2-40B4-BE49-F238E27FC236}">
                <a16:creationId xmlns:a16="http://schemas.microsoft.com/office/drawing/2014/main" id="{957CB2A6-6534-401E-8C5F-E86CDFCB3F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94E556C-8D15-4673-BFA2-E8DEF4C2CB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7C8025-BFE7-4B0B-BEDD-AFE1C976CB6D}" type="slidenum">
              <a:rPr lang="en-IN" smtClean="0"/>
              <a:t>‹#›</a:t>
            </a:fld>
            <a:endParaRPr lang="en-IN"/>
          </a:p>
        </p:txBody>
      </p:sp>
    </p:spTree>
    <p:extLst>
      <p:ext uri="{BB962C8B-B14F-4D97-AF65-F5344CB8AC3E}">
        <p14:creationId xmlns:p14="http://schemas.microsoft.com/office/powerpoint/2010/main" val="1538550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C79BDEF-6165-4E72-B1A6-6E8034CEC248}" type="slidenum">
              <a:rPr lang="en-US" smtClean="0"/>
              <a:t>1</a:t>
            </a:fld>
            <a:endParaRPr lang="en-US"/>
          </a:p>
        </p:txBody>
      </p:sp>
    </p:spTree>
    <p:extLst>
      <p:ext uri="{BB962C8B-B14F-4D97-AF65-F5344CB8AC3E}">
        <p14:creationId xmlns:p14="http://schemas.microsoft.com/office/powerpoint/2010/main" val="203954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C79BDEF-6165-4E72-B1A6-6E8034CEC248}" type="slidenum">
              <a:rPr lang="en-US" smtClean="0"/>
              <a:t>2</a:t>
            </a:fld>
            <a:endParaRPr lang="en-US"/>
          </a:p>
        </p:txBody>
      </p:sp>
    </p:spTree>
    <p:extLst>
      <p:ext uri="{BB962C8B-B14F-4D97-AF65-F5344CB8AC3E}">
        <p14:creationId xmlns:p14="http://schemas.microsoft.com/office/powerpoint/2010/main" val="355251752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2.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0">
                      <a:srgbClr val="1D3064"/>
                    </a:gs>
                    <a:gs pos="100000">
                      <a:schemeClr val="tx2"/>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a:blip r:embed="rId10">
            <a:extLst>
              <a:ext uri="{28A0092B-C50C-407E-A947-70E740481C1C}">
                <a14:useLocalDpi xmlns:a14="http://schemas.microsoft.com/office/drawing/2010/main" val="0"/>
              </a:ext>
            </a:extLst>
          </a:blip>
          <a:srcRect l="144383" t="-16142" r="-144383" b="22103"/>
          <a:stretch>
            <a:fillRect/>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4">
                        <a:lumMod val="50000"/>
                      </a:schemeClr>
                    </a:gs>
                    <a:gs pos="100000">
                      <a:srgbClr val="009788"/>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2">
                        <a:lumMod val="50000"/>
                      </a:schemeClr>
                    </a:gs>
                    <a:gs pos="100000">
                      <a:schemeClr val="accent2"/>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3">
                        <a:lumMod val="50000"/>
                      </a:schemeClr>
                    </a:gs>
                    <a:gs pos="100000">
                      <a:schemeClr val="accent3"/>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5">
                        <a:lumMod val="75000"/>
                      </a:schemeClr>
                    </a:gs>
                    <a:gs pos="100000">
                      <a:schemeClr val="accent5"/>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6">
                        <a:lumMod val="50000"/>
                      </a:schemeClr>
                    </a:gs>
                    <a:gs pos="100000">
                      <a:schemeClr val="accent6"/>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alpha val="91000"/>
                </a:srgbClr>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0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endParaRPr lang="en-US"/>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273238"/>
                    </a:gs>
                    <a:gs pos="100000">
                      <a:srgbClr val="607D8B"/>
                    </a:gs>
                  </a:gsLst>
                  <a:lin ang="0" scaled="1"/>
                </a:gradFill>
                <a:effectLst/>
                <a:latin typeface="+mn-lt"/>
                <a:ea typeface="+mn-ea"/>
                <a:cs typeface="+mn-cs"/>
              </a:defRPr>
            </a:lvl1pPr>
          </a:lstStyle>
          <a:p>
            <a:pPr lvl="0"/>
            <a:endParaRPr lang="en-US"/>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endParaRPr lang="en-US"/>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9" name="Picture 8">
            <a:extLst>
              <a:ext uri="{FF2B5EF4-FFF2-40B4-BE49-F238E27FC236}">
                <a16:creationId xmlns:a16="http://schemas.microsoft.com/office/drawing/2014/main" id="{E07803FA-3B47-4611-8387-305D7E1D16D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417892" y="1386529"/>
            <a:ext cx="4679915" cy="3509936"/>
          </a:xfrm>
          <a:prstGeom prst="rect">
            <a:avLst/>
          </a:prstGeom>
        </p:spPr>
      </p:pic>
    </p:spTree>
    <p:extLst>
      <p:ext uri="{BB962C8B-B14F-4D97-AF65-F5344CB8AC3E}">
        <p14:creationId xmlns:p14="http://schemas.microsoft.com/office/powerpoint/2010/main" val="375188163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3E2622"/>
                    </a:gs>
                    <a:gs pos="100000">
                      <a:srgbClr val="795547"/>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301B92"/>
                    </a:gs>
                    <a:gs pos="100000">
                      <a:srgbClr val="673BB7"/>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0E47A1"/>
                    </a:gs>
                    <a:gs pos="100000">
                      <a:srgbClr val="03A9F5"/>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Prof. Krunal D. Vyas</a:t>
            </a:r>
          </a:p>
        </p:txBody>
      </p:sp>
      <p:sp>
        <p:nvSpPr>
          <p:cNvPr id="22" name="Footer Placeholder 2">
            <a:extLst>
              <a:ext uri="{FF2B5EF4-FFF2-40B4-BE49-F238E27FC236}">
                <a16:creationId xmlns:a16="http://schemas.microsoft.com/office/drawing/2014/main" id="{BF2BE79E-EA17-4AB9-8CB5-714A52A6B2F5}"/>
              </a:ext>
            </a:extLst>
          </p:cNvPr>
          <p:cNvSpPr txBox="1"/>
          <p:nvPr userDrawn="1"/>
        </p:nvSpPr>
        <p:spPr>
          <a:xfrm>
            <a:off x="3038168" y="6604000"/>
            <a:ext cx="6223819"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#3140707 (COA)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1 – Computer Data Representation &amp; Register Transfer and Micro-operation</a:t>
            </a:r>
          </a:p>
        </p:txBody>
      </p:sp>
      <p:sp>
        <p:nvSpPr>
          <p:cNvPr id="23" name="Slide Number Placeholder 3">
            <a:extLst>
              <a:ext uri="{FF2B5EF4-FFF2-40B4-BE49-F238E27FC236}">
                <a16:creationId xmlns:a16="http://schemas.microsoft.com/office/drawing/2014/main"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a:blip r:embed="rId3">
            <a:alphaModFix/>
          </a:blip>
          <a:srcRect t="86739" r="1768" b="3535"/>
          <a:stretch>
            <a:fill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a:solidFill>
                  <a:schemeClr val="tx1">
                    <a:lumMod val="90000"/>
                    <a:lumOff val="10000"/>
                  </a:schemeClr>
                </a:solidFill>
                <a:effectLst/>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B71B1C"/>
                    </a:gs>
                    <a:gs pos="100000">
                      <a:srgbClr val="ED524F"/>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890E4F"/>
                    </a:gs>
                    <a:gs pos="100000">
                      <a:srgbClr val="D81A60"/>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Prof. Krunal D. Vyas</a:t>
            </a:r>
          </a:p>
        </p:txBody>
      </p:sp>
      <p:sp>
        <p:nvSpPr>
          <p:cNvPr id="23" name="Slide Number Placeholder 3">
            <a:extLst>
              <a:ext uri="{FF2B5EF4-FFF2-40B4-BE49-F238E27FC236}">
                <a16:creationId xmlns:a16="http://schemas.microsoft.com/office/drawing/2014/main"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a:blip r:embed="rId3">
            <a:alphaModFix/>
          </a:blip>
          <a:srcRect t="86739" r="1768" b="3535"/>
          <a:stretch>
            <a:fill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a:solidFill>
                  <a:schemeClr val="tx1">
                    <a:lumMod val="90000"/>
                    <a:lumOff val="10000"/>
                  </a:schemeClr>
                </a:solidFill>
                <a:effectLst/>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CDBAED1-88E5-42C1-8B5F-5095D456DD18}"/>
              </a:ext>
            </a:extLst>
          </p:cNvPr>
          <p:cNvSpPr txBox="1"/>
          <p:nvPr userDrawn="1"/>
        </p:nvSpPr>
        <p:spPr>
          <a:xfrm>
            <a:off x="3038168" y="6604000"/>
            <a:ext cx="6223819"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#3140707 (COA)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1 – Computer Data Representation &amp; Register Transfer and Micro-operation</a:t>
            </a:r>
          </a:p>
        </p:txBody>
      </p:sp>
    </p:spTree>
    <p:extLst>
      <p:ext uri="{BB962C8B-B14F-4D97-AF65-F5344CB8AC3E}">
        <p14:creationId xmlns:p14="http://schemas.microsoft.com/office/powerpoint/2010/main" val="420276124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a:blip r:embed="rId3">
            <a:alphaModFix/>
          </a:blip>
          <a:srcRect t="86739" r="1768" b="3535"/>
          <a:stretch>
            <a:fill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a:solidFill>
                  <a:schemeClr val="tx1">
                    <a:lumMod val="90000"/>
                    <a:lumOff val="10000"/>
                  </a:schemeClr>
                </a:solidFill>
                <a:effectLst/>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6C226DAF-A3C6-40FB-8F91-C7F7A713C3D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Prof. Krunal D. Vyas</a:t>
            </a:r>
          </a:p>
        </p:txBody>
      </p:sp>
      <p:sp>
        <p:nvSpPr>
          <p:cNvPr id="21" name="Slide Number Placeholder 3">
            <a:extLst>
              <a:ext uri="{FF2B5EF4-FFF2-40B4-BE49-F238E27FC236}">
                <a16:creationId xmlns:a16="http://schemas.microsoft.com/office/drawing/2014/main" id="{AC05D353-A70B-4687-8A49-D44BCD80FCA5}"/>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sp>
        <p:nvSpPr>
          <p:cNvPr id="19" name="Footer Placeholder 2">
            <a:extLst>
              <a:ext uri="{FF2B5EF4-FFF2-40B4-BE49-F238E27FC236}">
                <a16:creationId xmlns:a16="http://schemas.microsoft.com/office/drawing/2014/main" id="{E9DD6686-B976-4196-9306-BED202CF3DD0}"/>
              </a:ext>
            </a:extLst>
          </p:cNvPr>
          <p:cNvSpPr txBox="1"/>
          <p:nvPr userDrawn="1"/>
        </p:nvSpPr>
        <p:spPr>
          <a:xfrm>
            <a:off x="3038168" y="6604000"/>
            <a:ext cx="6223819"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#3140707 (COA)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1 – Computer Data Representation &amp; Register Transfer and Micro-operation</a:t>
            </a:r>
          </a:p>
        </p:txBody>
      </p:sp>
    </p:spTree>
    <p:extLst>
      <p:ext uri="{BB962C8B-B14F-4D97-AF65-F5344CB8AC3E}">
        <p14:creationId xmlns:p14="http://schemas.microsoft.com/office/powerpoint/2010/main" val="3468628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r="11581" b="21180"/>
          <a:stretch>
            <a:fill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a:fill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a:gradFill flip="none" rotWithShape="1">
                  <a:gsLst>
                    <a:gs pos="0">
                      <a:srgbClr val="1D3064"/>
                    </a:gs>
                    <a:gs pos="100000">
                      <a:schemeClr val="tx2"/>
                    </a:gs>
                  </a:gsLst>
                  <a:lin ang="0" scaled="1"/>
                </a:gradFill>
                <a:effectLst/>
                <a:latin typeface="+mn-lt"/>
                <a:ea typeface="+mn-ea"/>
                <a:cs typeface="+mn-cs"/>
              </a:defRPr>
            </a:lvl1pPr>
          </a:lstStyle>
          <a:p>
            <a:r>
              <a:rPr lang="en-US"/>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Write here Section Subtitle</a:t>
            </a:r>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a16="http://schemas.microsoft.com/office/drawing/2014/main" id="{9C2E92C4-49EF-4D4D-A6B9-E157CCC2FFE0}"/>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Date Placeholder 1">
            <a:extLst>
              <a:ext uri="{FF2B5EF4-FFF2-40B4-BE49-F238E27FC236}">
                <a16:creationId xmlns:a16="http://schemas.microsoft.com/office/drawing/2014/main" id="{E1C651DC-CFA8-4914-92F1-1FF83E900B8B}"/>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Prof. Krunal D. Vyas</a:t>
            </a:r>
          </a:p>
        </p:txBody>
      </p:sp>
      <p:sp>
        <p:nvSpPr>
          <p:cNvPr id="19" name="Slide Number Placeholder 3">
            <a:extLst>
              <a:ext uri="{FF2B5EF4-FFF2-40B4-BE49-F238E27FC236}">
                <a16:creationId xmlns:a16="http://schemas.microsoft.com/office/drawing/2014/main" id="{E1B8BC83-3189-4BEF-9B76-E5B3BE752022}"/>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sp>
        <p:nvSpPr>
          <p:cNvPr id="16" name="Footer Placeholder 2">
            <a:extLst>
              <a:ext uri="{FF2B5EF4-FFF2-40B4-BE49-F238E27FC236}">
                <a16:creationId xmlns:a16="http://schemas.microsoft.com/office/drawing/2014/main" id="{A179D527-E675-49DF-B5F4-49DC27073C0D}"/>
              </a:ext>
            </a:extLst>
          </p:cNvPr>
          <p:cNvSpPr txBox="1"/>
          <p:nvPr userDrawn="1"/>
        </p:nvSpPr>
        <p:spPr>
          <a:xfrm>
            <a:off x="3038168" y="6604000"/>
            <a:ext cx="6223819"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#3140707 (COA)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1 – Computer Data Representation &amp; Register Transfer and Micro-operation</a:t>
            </a:r>
          </a:p>
        </p:txBody>
      </p:sp>
    </p:spTree>
    <p:extLst>
      <p:ext uri="{BB962C8B-B14F-4D97-AF65-F5344CB8AC3E}">
        <p14:creationId xmlns:p14="http://schemas.microsoft.com/office/powerpoint/2010/main" val="2971972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Date Placeholder 1">
            <a:extLst>
              <a:ext uri="{FF2B5EF4-FFF2-40B4-BE49-F238E27FC236}">
                <a16:creationId xmlns:a16="http://schemas.microsoft.com/office/drawing/2014/main" id="{3D54113D-A297-4D4F-B507-CA01E1459CB8}"/>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Prof. Krunal D. Vyas</a:t>
            </a:r>
          </a:p>
        </p:txBody>
      </p:sp>
      <p:sp>
        <p:nvSpPr>
          <p:cNvPr id="23" name="Slide Number Placeholder 3">
            <a:extLst>
              <a:ext uri="{FF2B5EF4-FFF2-40B4-BE49-F238E27FC236}">
                <a16:creationId xmlns:a16="http://schemas.microsoft.com/office/drawing/2014/main" id="{4DF0B2CA-0D59-41EF-8432-9E74D5B5179D}"/>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sp>
        <p:nvSpPr>
          <p:cNvPr id="14" name="Footer Placeholder 2">
            <a:extLst>
              <a:ext uri="{FF2B5EF4-FFF2-40B4-BE49-F238E27FC236}">
                <a16:creationId xmlns:a16="http://schemas.microsoft.com/office/drawing/2014/main" id="{A1C56AD9-6DD8-425B-8E6C-EABBF180F8B7}"/>
              </a:ext>
            </a:extLst>
          </p:cNvPr>
          <p:cNvSpPr txBox="1"/>
          <p:nvPr userDrawn="1"/>
        </p:nvSpPr>
        <p:spPr>
          <a:xfrm>
            <a:off x="3038168" y="6604000"/>
            <a:ext cx="6223819"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#3140707 (COA)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1 – Computer Data Representation &amp; Register Transfer and Micro-operation</a:t>
            </a:r>
          </a:p>
        </p:txBody>
      </p:sp>
    </p:spTree>
    <p:extLst>
      <p:ext uri="{BB962C8B-B14F-4D97-AF65-F5344CB8AC3E}">
        <p14:creationId xmlns:p14="http://schemas.microsoft.com/office/powerpoint/2010/main" val="32062478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Date Placeholder 1">
            <a:extLst>
              <a:ext uri="{FF2B5EF4-FFF2-40B4-BE49-F238E27FC236}">
                <a16:creationId xmlns:a16="http://schemas.microsoft.com/office/drawing/2014/main" id="{AC9F0E07-E84B-4A94-8124-2A56A55F2AFE}"/>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Prof. Krunal D. Vyas</a:t>
            </a:r>
          </a:p>
        </p:txBody>
      </p:sp>
      <p:sp>
        <p:nvSpPr>
          <p:cNvPr id="19" name="Slide Number Placeholder 3">
            <a:extLst>
              <a:ext uri="{FF2B5EF4-FFF2-40B4-BE49-F238E27FC236}">
                <a16:creationId xmlns:a16="http://schemas.microsoft.com/office/drawing/2014/main" id="{4DBF1E76-977D-4892-ACFE-BC891B8F7A45}"/>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sp>
        <p:nvSpPr>
          <p:cNvPr id="16" name="Footer Placeholder 2">
            <a:extLst>
              <a:ext uri="{FF2B5EF4-FFF2-40B4-BE49-F238E27FC236}">
                <a16:creationId xmlns:a16="http://schemas.microsoft.com/office/drawing/2014/main" id="{E86B3376-7667-4686-BFEB-3B11F88CE9AF}"/>
              </a:ext>
            </a:extLst>
          </p:cNvPr>
          <p:cNvSpPr txBox="1"/>
          <p:nvPr userDrawn="1"/>
        </p:nvSpPr>
        <p:spPr>
          <a:xfrm>
            <a:off x="3038168" y="6604000"/>
            <a:ext cx="6223819"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#3140707 (COA)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1 – Computer Data Representation &amp; Register Transfer and Micro-operation</a:t>
            </a:r>
          </a:p>
        </p:txBody>
      </p:sp>
    </p:spTree>
    <p:extLst>
      <p:ext uri="{BB962C8B-B14F-4D97-AF65-F5344CB8AC3E}">
        <p14:creationId xmlns:p14="http://schemas.microsoft.com/office/powerpoint/2010/main" val="42433145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8/20/2023</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0.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0.png"/><Relationship Id="rId4" Type="http://schemas.openxmlformats.org/officeDocument/2006/relationships/image" Target="../media/image21.png"/><Relationship Id="rId9"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00.png"/><Relationship Id="rId3" Type="http://schemas.openxmlformats.org/officeDocument/2006/relationships/image" Target="../media/image300.png"/><Relationship Id="rId7" Type="http://schemas.openxmlformats.org/officeDocument/2006/relationships/image" Target="../media/image340.png"/><Relationship Id="rId12" Type="http://schemas.openxmlformats.org/officeDocument/2006/relationships/image" Target="../media/image390.png"/><Relationship Id="rId17" Type="http://schemas.openxmlformats.org/officeDocument/2006/relationships/image" Target="../media/image44.png"/><Relationship Id="rId2" Type="http://schemas.openxmlformats.org/officeDocument/2006/relationships/image" Target="../media/image290.png"/><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80.png"/><Relationship Id="rId5" Type="http://schemas.openxmlformats.org/officeDocument/2006/relationships/image" Target="../media/image320.png"/><Relationship Id="rId15" Type="http://schemas.openxmlformats.org/officeDocument/2006/relationships/image" Target="../media/image42.png"/><Relationship Id="rId10"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360.png"/><Relationship Id="rId14" Type="http://schemas.openxmlformats.org/officeDocument/2006/relationships/image" Target="../media/image4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17B9A-CB15-4105-8DB6-3BE4CEF0C915}"/>
              </a:ext>
            </a:extLst>
          </p:cNvPr>
          <p:cNvSpPr>
            <a:spLocks noGrp="1"/>
          </p:cNvSpPr>
          <p:nvPr>
            <p:ph type="ctrTitle"/>
          </p:nvPr>
        </p:nvSpPr>
        <p:spPr>
          <a:xfrm>
            <a:off x="559490" y="1122364"/>
            <a:ext cx="7292424" cy="2578780"/>
          </a:xfrm>
        </p:spPr>
        <p:txBody>
          <a:bodyPr/>
          <a:lstStyle/>
          <a:p>
            <a:r>
              <a:rPr lang="en-US" sz="4400" b="0" dirty="0">
                <a:latin typeface="Roboto Condensed Light" panose="02000000000000000000" pitchFamily="2" charset="0"/>
                <a:ea typeface="Roboto Condensed Light" panose="02000000000000000000" pitchFamily="2" charset="0"/>
              </a:rPr>
              <a:t>Unit-1</a:t>
            </a:r>
            <a:r>
              <a:rPr lang="en-US" dirty="0"/>
              <a:t> </a:t>
            </a:r>
            <a:br>
              <a:rPr lang="en-US" dirty="0"/>
            </a:br>
            <a:r>
              <a:rPr lang="en-US" sz="5400" dirty="0"/>
              <a:t>Computer Data Representation &amp; Register Transfer and Micro-operations</a:t>
            </a:r>
            <a:br>
              <a:rPr lang="en-US" dirty="0"/>
            </a:br>
            <a:endParaRPr lang="en-US" dirty="0"/>
          </a:p>
        </p:txBody>
      </p:sp>
      <p:sp>
        <p:nvSpPr>
          <p:cNvPr id="14" name="Text Placeholder 13">
            <a:extLst>
              <a:ext uri="{FF2B5EF4-FFF2-40B4-BE49-F238E27FC236}">
                <a16:creationId xmlns:a16="http://schemas.microsoft.com/office/drawing/2014/main" id="{38247361-D1B1-496C-91FD-362FC4744130}"/>
              </a:ext>
            </a:extLst>
          </p:cNvPr>
          <p:cNvSpPr>
            <a:spLocks noGrp="1"/>
          </p:cNvSpPr>
          <p:nvPr>
            <p:ph type="body" sz="quarter" idx="16"/>
          </p:nvPr>
        </p:nvSpPr>
        <p:spPr/>
        <p:txBody>
          <a:bodyPr/>
          <a:lstStyle/>
          <a:p>
            <a:r>
              <a:rPr lang="en-US" b="1"/>
              <a:t>Computer Organization &amp; Architecture</a:t>
            </a:r>
            <a:r>
              <a:rPr lang="en-US">
                <a:latin typeface="Roboto Condensed Light" panose="02000000000000000000" pitchFamily="2" charset="0"/>
                <a:ea typeface="Roboto Condensed Light" panose="02000000000000000000" pitchFamily="2" charset="0"/>
              </a:rPr>
              <a:t> (COA)</a:t>
            </a:r>
          </a:p>
          <a:p>
            <a:r>
              <a:rPr lang="en-US">
                <a:latin typeface="Roboto Condensed Light" panose="02000000000000000000" pitchFamily="2" charset="0"/>
                <a:ea typeface="Roboto Condensed Light" panose="02000000000000000000" pitchFamily="2" charset="0"/>
              </a:rPr>
              <a:t>GTU # 3140707</a:t>
            </a:r>
          </a:p>
        </p:txBody>
      </p:sp>
    </p:spTree>
    <p:extLst>
      <p:ext uri="{BB962C8B-B14F-4D97-AF65-F5344CB8AC3E}">
        <p14:creationId xmlns:p14="http://schemas.microsoft.com/office/powerpoint/2010/main" val="333374013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92A0-F709-CB5E-2F8F-10FD1B85D3B7}"/>
              </a:ext>
            </a:extLst>
          </p:cNvPr>
          <p:cNvSpPr>
            <a:spLocks noGrp="1"/>
          </p:cNvSpPr>
          <p:nvPr>
            <p:ph type="title"/>
          </p:nvPr>
        </p:nvSpPr>
        <p:spPr/>
        <p:txBody>
          <a:bodyPr/>
          <a:lstStyle/>
          <a:p>
            <a:endParaRPr lang="en-IN"/>
          </a:p>
        </p:txBody>
      </p:sp>
      <p:pic>
        <p:nvPicPr>
          <p:cNvPr id="3074" name="Picture 2" descr="Logic Gates">
            <a:extLst>
              <a:ext uri="{FF2B5EF4-FFF2-40B4-BE49-F238E27FC236}">
                <a16:creationId xmlns:a16="http://schemas.microsoft.com/office/drawing/2014/main" id="{BD49B360-58C7-2C4B-EA56-E00A794690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8556" y="831390"/>
            <a:ext cx="6648936" cy="2179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78BF45-4E85-055F-58CA-2602DD8B13FE}"/>
              </a:ext>
            </a:extLst>
          </p:cNvPr>
          <p:cNvSpPr txBox="1"/>
          <p:nvPr/>
        </p:nvSpPr>
        <p:spPr>
          <a:xfrm>
            <a:off x="498765" y="2974425"/>
            <a:ext cx="11268362" cy="923330"/>
          </a:xfrm>
          <a:prstGeom prst="rect">
            <a:avLst/>
          </a:prstGeom>
          <a:noFill/>
        </p:spPr>
        <p:txBody>
          <a:bodyPr wrap="square">
            <a:spAutoFit/>
          </a:bodyPr>
          <a:lstStyle/>
          <a:p>
            <a:pPr algn="just"/>
            <a:r>
              <a:rPr lang="en-IN" b="1" i="0" dirty="0">
                <a:effectLst/>
              </a:rPr>
              <a:t>OR GATE:</a:t>
            </a:r>
          </a:p>
          <a:p>
            <a:pPr algn="just"/>
            <a:r>
              <a:rPr lang="en-IN" b="0" i="0" dirty="0">
                <a:solidFill>
                  <a:srgbClr val="333333"/>
                </a:solidFill>
                <a:effectLst/>
              </a:rPr>
              <a:t>The OR gate is an electronic circuit which gives a high output if one or more of its inputs are high. The operation performed by an OR gate is represented by a plus (+) sign.</a:t>
            </a:r>
          </a:p>
        </p:txBody>
      </p:sp>
      <p:pic>
        <p:nvPicPr>
          <p:cNvPr id="3076" name="Picture 4" descr="Logic Gates">
            <a:extLst>
              <a:ext uri="{FF2B5EF4-FFF2-40B4-BE49-F238E27FC236}">
                <a16:creationId xmlns:a16="http://schemas.microsoft.com/office/drawing/2014/main" id="{1A6F36C8-F0B1-9CF1-8E20-19C46D342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430" y="4285674"/>
            <a:ext cx="6224062" cy="238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3811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ADA8-425C-C72C-3E58-31736A7F27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0F5091-7A35-272B-90D5-4BBCA323EF8B}"/>
              </a:ext>
            </a:extLst>
          </p:cNvPr>
          <p:cNvSpPr>
            <a:spLocks noGrp="1"/>
          </p:cNvSpPr>
          <p:nvPr>
            <p:ph idx="1"/>
          </p:nvPr>
        </p:nvSpPr>
        <p:spPr/>
        <p:txBody>
          <a:bodyPr/>
          <a:lstStyle/>
          <a:p>
            <a:r>
              <a:rPr lang="en-IN" b="1" dirty="0"/>
              <a:t>NOT GATE:</a:t>
            </a:r>
          </a:p>
          <a:p>
            <a:r>
              <a:rPr lang="en-IN" dirty="0"/>
              <a:t>The NOT gate is an electronic circuit which produces an inverted version of the input at its output. It is also known as an Inverter.</a:t>
            </a:r>
          </a:p>
          <a:p>
            <a:r>
              <a:rPr lang="en-IN" b="1" dirty="0"/>
              <a:t>NAND GATE:</a:t>
            </a:r>
          </a:p>
          <a:p>
            <a:r>
              <a:rPr lang="en-IN" dirty="0"/>
              <a:t>The NOT-AND (NAND) gate which is equal to an AND gate followed by a NOT gate. The NAND gate gives a high output if any of the inputs are low. The NAND gate is represented by a AND gate with a small circle on the output. The small circle represents inversion.</a:t>
            </a:r>
          </a:p>
          <a:p>
            <a:endParaRPr lang="en-IN" dirty="0"/>
          </a:p>
        </p:txBody>
      </p:sp>
      <p:pic>
        <p:nvPicPr>
          <p:cNvPr id="4098" name="Picture 2" descr="Logic Gates">
            <a:extLst>
              <a:ext uri="{FF2B5EF4-FFF2-40B4-BE49-F238E27FC236}">
                <a16:creationId xmlns:a16="http://schemas.microsoft.com/office/drawing/2014/main" id="{586044ED-C965-E96B-21EC-54067D589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704" y="4123893"/>
            <a:ext cx="681037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63752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E76E-6C25-D692-866C-F4D3C8E683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D6FFDD-16C1-8CC9-3C1A-668F874FC28C}"/>
              </a:ext>
            </a:extLst>
          </p:cNvPr>
          <p:cNvSpPr>
            <a:spLocks noGrp="1"/>
          </p:cNvSpPr>
          <p:nvPr>
            <p:ph idx="1"/>
          </p:nvPr>
        </p:nvSpPr>
        <p:spPr/>
        <p:txBody>
          <a:bodyPr/>
          <a:lstStyle/>
          <a:p>
            <a:r>
              <a:rPr lang="en-IN" b="1" dirty="0"/>
              <a:t>NOR GATE:</a:t>
            </a:r>
          </a:p>
          <a:p>
            <a:r>
              <a:rPr lang="en-IN" dirty="0"/>
              <a:t>The NOT-OR (NOR) gate which is equal to an OR gate followed by a NOT gate. The NOR gate gives a low output if any of the inputs are high. The NOR gate is represented by an OR gate with a small circle on the output. The small circle represents inversion.</a:t>
            </a:r>
          </a:p>
          <a:p>
            <a:endParaRPr lang="en-IN" dirty="0"/>
          </a:p>
        </p:txBody>
      </p:sp>
      <p:pic>
        <p:nvPicPr>
          <p:cNvPr id="5122" name="Picture 2" descr="Logic Gates">
            <a:extLst>
              <a:ext uri="{FF2B5EF4-FFF2-40B4-BE49-F238E27FC236}">
                <a16:creationId xmlns:a16="http://schemas.microsoft.com/office/drawing/2014/main" id="{687ACA1F-F68D-2B30-8D9D-1511A3E71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777" y="2784620"/>
            <a:ext cx="681037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3161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562D-D0B6-08D3-CD7F-86682C5C7E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B8F6EF5-A14C-FEFC-6223-423028E570A3}"/>
              </a:ext>
            </a:extLst>
          </p:cNvPr>
          <p:cNvSpPr>
            <a:spLocks noGrp="1"/>
          </p:cNvSpPr>
          <p:nvPr>
            <p:ph idx="1"/>
          </p:nvPr>
        </p:nvSpPr>
        <p:spPr/>
        <p:txBody>
          <a:bodyPr/>
          <a:lstStyle/>
          <a:p>
            <a:r>
              <a:rPr lang="en-IN" b="1" dirty="0"/>
              <a:t>Exclusive-OR/ XOR GATE:</a:t>
            </a:r>
          </a:p>
          <a:p>
            <a:r>
              <a:rPr lang="en-IN" dirty="0"/>
              <a:t>The 'Exclusive-OR' gate is a circuit which will give a high output if one of its inputs is high but not both of them. The XOR operation is represented by an encircled plus sign.</a:t>
            </a:r>
          </a:p>
          <a:p>
            <a:endParaRPr lang="en-IN" dirty="0"/>
          </a:p>
          <a:p>
            <a:endParaRPr lang="en-IN" dirty="0"/>
          </a:p>
        </p:txBody>
      </p:sp>
      <p:pic>
        <p:nvPicPr>
          <p:cNvPr id="6146" name="Picture 2" descr="Logic Gates">
            <a:extLst>
              <a:ext uri="{FF2B5EF4-FFF2-40B4-BE49-F238E27FC236}">
                <a16:creationId xmlns:a16="http://schemas.microsoft.com/office/drawing/2014/main" id="{65BD3E23-9E94-C7BE-605F-AD19A7360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411" y="2832388"/>
            <a:ext cx="680085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3907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C0D4-1E63-AC87-C15F-775FB555E5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4BF9BC-B9B2-4D3B-B28E-F1891B30481C}"/>
              </a:ext>
            </a:extLst>
          </p:cNvPr>
          <p:cNvSpPr>
            <a:spLocks noGrp="1"/>
          </p:cNvSpPr>
          <p:nvPr>
            <p:ph idx="1"/>
          </p:nvPr>
        </p:nvSpPr>
        <p:spPr/>
        <p:txBody>
          <a:bodyPr/>
          <a:lstStyle/>
          <a:p>
            <a:r>
              <a:rPr lang="en-IN" dirty="0"/>
              <a:t>EXCLUSIVE-NOR/Equivalence GATE:</a:t>
            </a:r>
          </a:p>
          <a:p>
            <a:r>
              <a:rPr lang="en-IN" dirty="0"/>
              <a:t>The 'Exclusive-NOR' gate is a circuit that does the inverse operation to the XOR gate. It will give a low output if one of its inputs is high but not both of them. The small circle represents inversion.</a:t>
            </a:r>
          </a:p>
          <a:p>
            <a:endParaRPr lang="en-IN" dirty="0"/>
          </a:p>
          <a:p>
            <a:endParaRPr lang="en-IN" dirty="0"/>
          </a:p>
        </p:txBody>
      </p:sp>
      <p:pic>
        <p:nvPicPr>
          <p:cNvPr id="7170" name="Picture 2" descr="Logic Gates">
            <a:extLst>
              <a:ext uri="{FF2B5EF4-FFF2-40B4-BE49-F238E27FC236}">
                <a16:creationId xmlns:a16="http://schemas.microsoft.com/office/drawing/2014/main" id="{524AFB1D-E53D-90E2-F938-10FD1A534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248" y="3072534"/>
            <a:ext cx="680085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6885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C37F-9044-A3F8-675C-F66CF12848FF}"/>
              </a:ext>
            </a:extLst>
          </p:cNvPr>
          <p:cNvSpPr>
            <a:spLocks noGrp="1"/>
          </p:cNvSpPr>
          <p:nvPr>
            <p:ph type="title"/>
          </p:nvPr>
        </p:nvSpPr>
        <p:spPr/>
        <p:txBody>
          <a:bodyPr/>
          <a:lstStyle/>
          <a:p>
            <a:r>
              <a:rPr lang="en-IN" dirty="0"/>
              <a:t>FLIP FLOP</a:t>
            </a:r>
          </a:p>
        </p:txBody>
      </p:sp>
      <p:sp>
        <p:nvSpPr>
          <p:cNvPr id="3" name="Content Placeholder 2">
            <a:extLst>
              <a:ext uri="{FF2B5EF4-FFF2-40B4-BE49-F238E27FC236}">
                <a16:creationId xmlns:a16="http://schemas.microsoft.com/office/drawing/2014/main" id="{9F2E7B6E-CD74-9DD1-E467-CAF17F7D2730}"/>
              </a:ext>
            </a:extLst>
          </p:cNvPr>
          <p:cNvSpPr>
            <a:spLocks noGrp="1"/>
          </p:cNvSpPr>
          <p:nvPr>
            <p:ph idx="1"/>
          </p:nvPr>
        </p:nvSpPr>
        <p:spPr/>
        <p:txBody>
          <a:bodyPr/>
          <a:lstStyle/>
          <a:p>
            <a:r>
              <a:rPr lang="en-IN" dirty="0"/>
              <a:t>A flip flop in digital electronics is a circuit with two stable states that can be used to store binary data. The stored data can be changed by applying varying inputs. Flip-flops and latches are fundamental building blocks of digital electronics systems used in computers, communications, and many other types of systems. Both are used as data storage elements.</a:t>
            </a:r>
          </a:p>
          <a:p>
            <a:endParaRPr lang="en-IN" dirty="0"/>
          </a:p>
        </p:txBody>
      </p:sp>
      <p:pic>
        <p:nvPicPr>
          <p:cNvPr id="8194" name="Picture 2" descr="SR latch Circuit Diagram">
            <a:extLst>
              <a:ext uri="{FF2B5EF4-FFF2-40B4-BE49-F238E27FC236}">
                <a16:creationId xmlns:a16="http://schemas.microsoft.com/office/drawing/2014/main" id="{6A400065-8F01-6D41-F454-1F011223F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908" y="2994078"/>
            <a:ext cx="4983595" cy="300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5184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normAutofit/>
          </a:bodyPr>
          <a:lstStyle/>
          <a:p>
            <a:r>
              <a:rPr lang="en-US">
                <a:gradFill flip="none" rotWithShape="1">
                  <a:gsLst>
                    <a:gs pos="10000">
                      <a:srgbClr val="273238"/>
                    </a:gs>
                    <a:gs pos="100000">
                      <a:srgbClr val="607D8B"/>
                    </a:gs>
                  </a:gsLst>
                  <a:lin ang="0" scaled="1"/>
                </a:gradFill>
              </a:rPr>
              <a:t>Register transfer language</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a:t>Section - 3</a:t>
            </a:r>
          </a:p>
        </p:txBody>
      </p:sp>
    </p:spTree>
    <p:extLst>
      <p:ext uri="{BB962C8B-B14F-4D97-AF65-F5344CB8AC3E}">
        <p14:creationId xmlns:p14="http://schemas.microsoft.com/office/powerpoint/2010/main" val="361567705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1E4C2F-0B92-26CA-E3B6-F80353A85112}"/>
              </a:ext>
            </a:extLst>
          </p:cNvPr>
          <p:cNvSpPr>
            <a:spLocks noGrp="1"/>
          </p:cNvSpPr>
          <p:nvPr>
            <p:ph type="title"/>
          </p:nvPr>
        </p:nvSpPr>
        <p:spPr/>
        <p:txBody>
          <a:bodyPr/>
          <a:lstStyle/>
          <a:p>
            <a:r>
              <a:rPr lang="en-IN" dirty="0"/>
              <a:t>Register</a:t>
            </a:r>
          </a:p>
        </p:txBody>
      </p:sp>
      <p:sp>
        <p:nvSpPr>
          <p:cNvPr id="5" name="Content Placeholder 4">
            <a:extLst>
              <a:ext uri="{FF2B5EF4-FFF2-40B4-BE49-F238E27FC236}">
                <a16:creationId xmlns:a16="http://schemas.microsoft.com/office/drawing/2014/main" id="{FA762775-1A98-196F-268C-474122841E9A}"/>
              </a:ext>
            </a:extLst>
          </p:cNvPr>
          <p:cNvSpPr>
            <a:spLocks noGrp="1"/>
          </p:cNvSpPr>
          <p:nvPr>
            <p:ph idx="1"/>
          </p:nvPr>
        </p:nvSpPr>
        <p:spPr/>
        <p:txBody>
          <a:bodyPr/>
          <a:lstStyle/>
          <a:p>
            <a:r>
              <a:rPr lang="en-IN" b="0" i="0" u="none" strike="noStrike" baseline="0" dirty="0"/>
              <a:t>A register is a group of flip-flops with each flip-flop capable of storing one bit of information. </a:t>
            </a:r>
          </a:p>
          <a:p>
            <a:r>
              <a:rPr lang="en-IN" b="0" i="0" u="none" strike="noStrike" baseline="0" dirty="0"/>
              <a:t>An n-bit register has a group of n flip-flops and is capable of storing any binary information of n bits</a:t>
            </a:r>
          </a:p>
          <a:p>
            <a:r>
              <a:rPr lang="en-IN" b="0" i="0" u="none" strike="noStrike" baseline="0" dirty="0"/>
              <a:t>In addition to the flip-flops, a register may have combinational gates that perform certain data-processing tasks.</a:t>
            </a:r>
          </a:p>
          <a:p>
            <a:r>
              <a:rPr lang="en-IN" b="0" i="0" u="none" strike="noStrike" baseline="0" dirty="0"/>
              <a:t>In</a:t>
            </a:r>
            <a:r>
              <a:rPr lang="en-IN" dirty="0"/>
              <a:t> </a:t>
            </a:r>
            <a:r>
              <a:rPr lang="en-IN" b="0" i="0" u="none" strike="noStrike" baseline="0" dirty="0"/>
              <a:t>its broadest definition, a register consists of a group of flip-flops and gates that effect their transition. The flip-flops hold the binary information and the gates control when and how new information is transferred into the register.</a:t>
            </a:r>
          </a:p>
          <a:p>
            <a:r>
              <a:rPr lang="en-IN" b="0" i="0" u="none" strike="noStrike" baseline="0" dirty="0"/>
              <a:t>Various types of registers are available commercially. The simplest register is one that consists only of flip-flops, with no external gates</a:t>
            </a:r>
            <a:endParaRPr lang="en-IN" dirty="0"/>
          </a:p>
        </p:txBody>
      </p:sp>
    </p:spTree>
    <p:extLst>
      <p:ext uri="{BB962C8B-B14F-4D97-AF65-F5344CB8AC3E}">
        <p14:creationId xmlns:p14="http://schemas.microsoft.com/office/powerpoint/2010/main" val="323193055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C1F5-4662-A0D7-5E9B-B85BF251CE87}"/>
              </a:ext>
            </a:extLst>
          </p:cNvPr>
          <p:cNvSpPr>
            <a:spLocks noGrp="1"/>
          </p:cNvSpPr>
          <p:nvPr>
            <p:ph type="title"/>
          </p:nvPr>
        </p:nvSpPr>
        <p:spPr/>
        <p:txBody>
          <a:bodyPr/>
          <a:lstStyle/>
          <a:p>
            <a:r>
              <a:rPr lang="en-IN" dirty="0"/>
              <a:t>REGISTERS</a:t>
            </a:r>
          </a:p>
        </p:txBody>
      </p:sp>
      <p:sp>
        <p:nvSpPr>
          <p:cNvPr id="3" name="Content Placeholder 2">
            <a:extLst>
              <a:ext uri="{FF2B5EF4-FFF2-40B4-BE49-F238E27FC236}">
                <a16:creationId xmlns:a16="http://schemas.microsoft.com/office/drawing/2014/main" id="{493F1E1A-A39E-9EEE-4565-4ABC234EBF8F}"/>
              </a:ext>
            </a:extLst>
          </p:cNvPr>
          <p:cNvSpPr>
            <a:spLocks noGrp="1"/>
          </p:cNvSpPr>
          <p:nvPr>
            <p:ph idx="1"/>
          </p:nvPr>
        </p:nvSpPr>
        <p:spPr/>
        <p:txBody>
          <a:bodyPr/>
          <a:lstStyle/>
          <a:p>
            <a:r>
              <a:rPr lang="en-IN" dirty="0"/>
              <a:t>A Register is a fast memory used to accept, store, and transfer data and instructions that are being used immediately by the CPU.</a:t>
            </a:r>
          </a:p>
          <a:p>
            <a:r>
              <a:rPr lang="en-IN" dirty="0"/>
              <a:t>A Register can also be considered as a group of flip-flops with each flip-flop capable of storing one bit of information.</a:t>
            </a:r>
          </a:p>
          <a:p>
            <a:r>
              <a:rPr lang="en-IN" dirty="0"/>
              <a:t>A register with n flip-flops is capable of storing binary information of n-bits.</a:t>
            </a:r>
          </a:p>
          <a:p>
            <a:r>
              <a:rPr lang="en-IN" dirty="0"/>
              <a:t>The flip-flops contain the binary information whereas the gates control the flow of information, i.e. when and how the information's are transferred into a register.</a:t>
            </a:r>
          </a:p>
          <a:p>
            <a:r>
              <a:rPr lang="en-IN" dirty="0"/>
              <a:t>Different types of registers are available commercially. A simple register consists of only flip-flops with no external gates.</a:t>
            </a:r>
          </a:p>
          <a:p>
            <a:r>
              <a:rPr lang="en-IN" dirty="0"/>
              <a:t>The transfer of new data into a register is referred to as loading the register.</a:t>
            </a:r>
          </a:p>
        </p:txBody>
      </p:sp>
    </p:spTree>
    <p:extLst>
      <p:ext uri="{BB962C8B-B14F-4D97-AF65-F5344CB8AC3E}">
        <p14:creationId xmlns:p14="http://schemas.microsoft.com/office/powerpoint/2010/main" val="410378324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5ECD-E6EE-C572-0CC2-0E7FCEBBC4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A6E7D1-44F7-69FF-95CC-2371AF1C44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5528978-0DE5-2E10-1D2E-417BDF4F2649}"/>
              </a:ext>
            </a:extLst>
          </p:cNvPr>
          <p:cNvPicPr>
            <a:picLocks noChangeAspect="1"/>
          </p:cNvPicPr>
          <p:nvPr/>
        </p:nvPicPr>
        <p:blipFill>
          <a:blip r:embed="rId2"/>
          <a:stretch>
            <a:fillRect/>
          </a:stretch>
        </p:blipFill>
        <p:spPr>
          <a:xfrm>
            <a:off x="4348640" y="1015687"/>
            <a:ext cx="4000229" cy="5590565"/>
          </a:xfrm>
          <a:prstGeom prst="rect">
            <a:avLst/>
          </a:prstGeom>
        </p:spPr>
      </p:pic>
    </p:spTree>
    <p:extLst>
      <p:ext uri="{BB962C8B-B14F-4D97-AF65-F5344CB8AC3E}">
        <p14:creationId xmlns:p14="http://schemas.microsoft.com/office/powerpoint/2010/main" val="22773641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endCxn id="6" idx="0"/>
          </p:cNvCxnSpPr>
          <p:nvPr/>
        </p:nvCxnSpPr>
        <p:spPr>
          <a:xfrm flipH="1">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p:nvPr/>
        </p:nvCxnSpPr>
        <p:spPr>
          <a:xfrm flipH="1">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a:sym typeface="Wingdings 2" panose="05020102010507070707" pitchFamily="18" charset="2"/>
              </a:rPr>
              <a:t></a:t>
            </a:r>
            <a:endParaRPr lang="en-US" sz="280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p:nvPr/>
        </p:nvCxnSpPr>
        <p:spPr>
          <a:xfrm flipH="1">
            <a:off x="1191446" y="1157468"/>
            <a:ext cx="0" cy="3924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669714"/>
            <a:ext cx="9560631" cy="3847207"/>
          </a:xfrm>
          <a:prstGeom prst="rect">
            <a:avLst/>
          </a:prstGeom>
          <a:noFill/>
        </p:spPr>
        <p:txBody>
          <a:bodyPr wrap="none" rtlCol="0">
            <a:spAutoFit/>
          </a:bodyPr>
          <a:lstStyle/>
          <a:p>
            <a:r>
              <a:rPr lang="en-US" sz="2400" b="1"/>
              <a:t>Outline</a:t>
            </a:r>
          </a:p>
          <a:p>
            <a:pPr marL="742950" lvl="1" indent="-285750">
              <a:buFont typeface="Arial" panose="020B0604020202020204" pitchFamily="34" charset="0"/>
              <a:buChar char="•"/>
            </a:pPr>
            <a:r>
              <a:rPr lang="en-US" sz="2400">
                <a:solidFill>
                  <a:schemeClr val="bg1">
                    <a:lumMod val="50000"/>
                  </a:schemeClr>
                </a:solidFill>
              </a:rPr>
              <a:t>Basic computer data types &amp; Complements</a:t>
            </a:r>
          </a:p>
          <a:p>
            <a:pPr marL="742950" lvl="1" indent="-285750">
              <a:buFont typeface="Arial" panose="020B0604020202020204" pitchFamily="34" charset="0"/>
              <a:buChar char="•"/>
            </a:pPr>
            <a:r>
              <a:rPr lang="en-US" sz="2400">
                <a:solidFill>
                  <a:schemeClr val="bg1">
                    <a:lumMod val="50000"/>
                  </a:schemeClr>
                </a:solidFill>
              </a:rPr>
              <a:t>Fixed point &amp; Floating point representation</a:t>
            </a:r>
          </a:p>
          <a:p>
            <a:pPr marL="742950" lvl="1" indent="-285750">
              <a:buFont typeface="Arial" panose="020B0604020202020204" pitchFamily="34" charset="0"/>
              <a:buChar char="•"/>
            </a:pPr>
            <a:r>
              <a:rPr lang="en-US" sz="2400">
                <a:solidFill>
                  <a:schemeClr val="bg1">
                    <a:lumMod val="50000"/>
                  </a:schemeClr>
                </a:solidFill>
              </a:rPr>
              <a:t>Register transfer language</a:t>
            </a:r>
          </a:p>
          <a:p>
            <a:pPr marL="742950" lvl="1" indent="-285750">
              <a:buFont typeface="Arial" panose="020B0604020202020204" pitchFamily="34" charset="0"/>
              <a:buChar char="•"/>
            </a:pPr>
            <a:r>
              <a:rPr lang="en-US" sz="2400">
                <a:solidFill>
                  <a:schemeClr val="bg1">
                    <a:lumMod val="50000"/>
                  </a:schemeClr>
                </a:solidFill>
              </a:rPr>
              <a:t>Bus and Memory transfers (Three-State Bus Buffers, Memory Transfer)</a:t>
            </a:r>
          </a:p>
          <a:p>
            <a:pPr marL="742950" lvl="1" indent="-285750">
              <a:buFont typeface="Arial" panose="020B0604020202020204" pitchFamily="34" charset="0"/>
              <a:buChar char="•"/>
            </a:pPr>
            <a:r>
              <a:rPr lang="en-US" sz="2400">
                <a:solidFill>
                  <a:schemeClr val="bg1">
                    <a:lumMod val="50000"/>
                  </a:schemeClr>
                </a:solidFill>
              </a:rPr>
              <a:t>Arithmetic Micro-operations</a:t>
            </a:r>
          </a:p>
          <a:p>
            <a:pPr marL="742950" lvl="1" indent="-285750">
              <a:buFont typeface="Arial" panose="020B0604020202020204" pitchFamily="34" charset="0"/>
              <a:buChar char="•"/>
            </a:pPr>
            <a:r>
              <a:rPr lang="en-US" sz="2400">
                <a:solidFill>
                  <a:schemeClr val="bg1">
                    <a:lumMod val="50000"/>
                  </a:schemeClr>
                </a:solidFill>
              </a:rPr>
              <a:t>Logic Micro-operations</a:t>
            </a:r>
          </a:p>
          <a:p>
            <a:pPr marL="742950" lvl="1" indent="-285750">
              <a:buFont typeface="Arial" panose="020B0604020202020204" pitchFamily="34" charset="0"/>
              <a:buChar char="•"/>
            </a:pPr>
            <a:r>
              <a:rPr lang="en-US" sz="2400">
                <a:solidFill>
                  <a:schemeClr val="bg1">
                    <a:lumMod val="50000"/>
                  </a:schemeClr>
                </a:solidFill>
              </a:rPr>
              <a:t>Shift Micro-operations</a:t>
            </a:r>
          </a:p>
          <a:p>
            <a:pPr marL="742950" lvl="1" indent="-285750">
              <a:buFont typeface="Arial" panose="020B0604020202020204" pitchFamily="34" charset="0"/>
              <a:buChar char="•"/>
            </a:pPr>
            <a:r>
              <a:rPr lang="en-US" sz="2400">
                <a:solidFill>
                  <a:schemeClr val="bg1">
                    <a:lumMod val="50000"/>
                  </a:schemeClr>
                </a:solidFill>
              </a:rPr>
              <a:t>Arithmetic logical shift unit</a:t>
            </a:r>
          </a:p>
          <a:p>
            <a:endParaRPr lang="en-US" sz="2800">
              <a:solidFill>
                <a:schemeClr val="bg1">
                  <a:lumMod val="50000"/>
                </a:schemeClr>
              </a:solidFill>
            </a:endParaRPr>
          </a:p>
        </p:txBody>
      </p:sp>
    </p:spTree>
    <p:extLst>
      <p:ext uri="{BB962C8B-B14F-4D97-AF65-F5344CB8AC3E}">
        <p14:creationId xmlns:p14="http://schemas.microsoft.com/office/powerpoint/2010/main" val="10337164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dur="5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nodeType="afterGroup">
                            <p:stCondLst>
                              <p:cond delay="500"/>
                            </p:stCondLst>
                            <p:childTnLst>
                              <p:par>
                                <p:cTn id="9" presetID="53" presetClass="entr" presetSubtype="16" dur="5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dur="5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nodeType="afterGroup">
                            <p:stCondLst>
                              <p:cond delay="1000"/>
                            </p:stCondLst>
                            <p:childTnLst>
                              <p:par>
                                <p:cTn id="18" presetID="1" presetClass="entr" presetSubtype="0" dur="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nodeType="afterGroup">
                            <p:stCondLst>
                              <p:cond delay="1001"/>
                            </p:stCondLst>
                            <p:childTnLst>
                              <p:par>
                                <p:cTn id="21" presetID="22" presetClass="entr" presetSubtype="1" dur="50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nodeType="afterGroup">
                            <p:stCondLst>
                              <p:cond delay="1501"/>
                            </p:stCondLst>
                            <p:childTnLst>
                              <p:par>
                                <p:cTn id="25" presetID="22" presetClass="entr" presetSubtype="1" dur="50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C78E-146D-78F2-C8FA-DFAF193644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2683E4-E38B-823E-80D0-23EC731D13D8}"/>
              </a:ext>
            </a:extLst>
          </p:cNvPr>
          <p:cNvSpPr>
            <a:spLocks noGrp="1"/>
          </p:cNvSpPr>
          <p:nvPr>
            <p:ph idx="1"/>
          </p:nvPr>
        </p:nvSpPr>
        <p:spPr/>
        <p:txBody>
          <a:bodyPr/>
          <a:lstStyle/>
          <a:p>
            <a:r>
              <a:rPr lang="en-IN" b="0" i="0" u="none" strike="noStrike" baseline="0" dirty="0">
                <a:cs typeface="Times New Roman" panose="02020603050405020304" pitchFamily="18" charset="0"/>
              </a:rPr>
              <a:t>The four outputs can be sampled at any time to obtain the binary information stored in the register. </a:t>
            </a:r>
          </a:p>
          <a:p>
            <a:r>
              <a:rPr lang="en-IN" b="0" i="0" u="none" strike="noStrike" baseline="0" dirty="0">
                <a:cs typeface="Times New Roman" panose="02020603050405020304" pitchFamily="18" charset="0"/>
              </a:rPr>
              <a:t>The clear input goes to a special terminal in each flip-flop. When this input goes to 0, all flip-flops are reset asynchronously. The clear input is useful for clearing the register to all O's prior to its clocked operation. </a:t>
            </a:r>
          </a:p>
          <a:p>
            <a:r>
              <a:rPr lang="en-IN" b="0" i="0" u="none" strike="noStrike" baseline="0" dirty="0">
                <a:cs typeface="Times New Roman" panose="02020603050405020304" pitchFamily="18" charset="0"/>
              </a:rPr>
              <a:t>The clear input must be maintained at logic 1 during normal clocked operation. </a:t>
            </a:r>
          </a:p>
          <a:p>
            <a:r>
              <a:rPr lang="en-IN" b="0" i="0" u="none" strike="noStrike" baseline="0" dirty="0">
                <a:cs typeface="Times New Roman" panose="02020603050405020304" pitchFamily="18" charset="0"/>
              </a:rPr>
              <a:t>Note that the clock signal enables the D input but that the clear. input is independent of the clock.</a:t>
            </a:r>
            <a:endParaRPr lang="en-IN" dirty="0">
              <a:cs typeface="Times New Roman" panose="02020603050405020304" pitchFamily="18" charset="0"/>
            </a:endParaRPr>
          </a:p>
        </p:txBody>
      </p:sp>
    </p:spTree>
    <p:extLst>
      <p:ext uri="{BB962C8B-B14F-4D97-AF65-F5344CB8AC3E}">
        <p14:creationId xmlns:p14="http://schemas.microsoft.com/office/powerpoint/2010/main" val="389557206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7FA87-BC26-EE92-8A01-22AEF4C5FAE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CD1F4CB-5EFD-3B64-58CF-29D3FEC5A49B}"/>
              </a:ext>
            </a:extLst>
          </p:cNvPr>
          <p:cNvSpPr>
            <a:spLocks noGrp="1"/>
          </p:cNvSpPr>
          <p:nvPr>
            <p:ph idx="1"/>
          </p:nvPr>
        </p:nvSpPr>
        <p:spPr/>
        <p:txBody>
          <a:bodyPr/>
          <a:lstStyle/>
          <a:p>
            <a:r>
              <a:rPr lang="en-IN" b="0" i="0" u="none" strike="noStrike" baseline="0" dirty="0">
                <a:solidFill>
                  <a:srgbClr val="313131"/>
                </a:solidFill>
                <a:latin typeface="Times New Roman" panose="02020603050405020304" pitchFamily="18" charset="0"/>
                <a:cs typeface="Times New Roman" panose="02020603050405020304" pitchFamily="18" charset="0"/>
              </a:rPr>
              <a:t>Digital modules are best defined by the register &amp; they contain and the operations that are performed on the data stored in them. The operations executed on data stored in registers</a:t>
            </a:r>
            <a:r>
              <a:rPr lang="en-IN" dirty="0">
                <a:solidFill>
                  <a:srgbClr val="313131"/>
                </a:solidFill>
                <a:latin typeface="Times New Roman" panose="02020603050405020304" pitchFamily="18" charset="0"/>
                <a:cs typeface="Times New Roman" panose="02020603050405020304" pitchFamily="18" charset="0"/>
              </a:rPr>
              <a:t> </a:t>
            </a:r>
            <a:r>
              <a:rPr lang="en-IN" b="0" i="0" u="none" strike="noStrike" baseline="0" dirty="0">
                <a:solidFill>
                  <a:srgbClr val="313131"/>
                </a:solidFill>
                <a:latin typeface="Times New Roman" panose="02020603050405020304" pitchFamily="18" charset="0"/>
                <a:cs typeface="Times New Roman" panose="02020603050405020304" pitchFamily="18" charset="0"/>
              </a:rPr>
              <a:t>are called </a:t>
            </a:r>
            <a:r>
              <a:rPr lang="en-IN" b="1" i="0" u="none" strike="noStrike" baseline="0" dirty="0">
                <a:solidFill>
                  <a:srgbClr val="313131"/>
                </a:solidFill>
                <a:latin typeface="Times New Roman" panose="02020603050405020304" pitchFamily="18" charset="0"/>
                <a:cs typeface="Times New Roman" panose="02020603050405020304" pitchFamily="18" charset="0"/>
              </a:rPr>
              <a:t>microoperations.</a:t>
            </a:r>
          </a:p>
          <a:p>
            <a:r>
              <a:rPr lang="en-IN" b="0" i="0" u="none" strike="noStrike" baseline="0" dirty="0">
                <a:solidFill>
                  <a:srgbClr val="313131"/>
                </a:solidFill>
                <a:latin typeface="Times New Roman" panose="02020603050405020304" pitchFamily="18" charset="0"/>
                <a:cs typeface="Times New Roman" panose="02020603050405020304" pitchFamily="18" charset="0"/>
              </a:rPr>
              <a:t>microoperation is an elementary operation performed on the information stored in one or more registers. </a:t>
            </a:r>
          </a:p>
          <a:p>
            <a:r>
              <a:rPr lang="en-IN" b="0" i="0" u="none" strike="noStrike" baseline="0" dirty="0">
                <a:solidFill>
                  <a:srgbClr val="313131"/>
                </a:solidFill>
                <a:latin typeface="Times New Roman" panose="02020603050405020304" pitchFamily="18" charset="0"/>
                <a:cs typeface="Times New Roman" panose="02020603050405020304" pitchFamily="18" charset="0"/>
              </a:rPr>
              <a:t>The result of the operation may replace the previous binary information of a register or may be transformed  to another register. </a:t>
            </a:r>
          </a:p>
          <a:p>
            <a:r>
              <a:rPr lang="en-IN" b="0" i="0" u="none" strike="noStrike" baseline="0" dirty="0">
                <a:solidFill>
                  <a:srgbClr val="313131"/>
                </a:solidFill>
                <a:latin typeface="Times New Roman" panose="02020603050405020304" pitchFamily="18" charset="0"/>
                <a:cs typeface="Times New Roman" panose="02020603050405020304" pitchFamily="18" charset="0"/>
              </a:rPr>
              <a:t>Examples</a:t>
            </a:r>
            <a:r>
              <a:rPr lang="en-IN" dirty="0">
                <a:solidFill>
                  <a:srgbClr val="313131"/>
                </a:solidFill>
                <a:latin typeface="Times New Roman" panose="02020603050405020304" pitchFamily="18" charset="0"/>
                <a:cs typeface="Times New Roman" panose="02020603050405020304" pitchFamily="18" charset="0"/>
              </a:rPr>
              <a:t> </a:t>
            </a:r>
            <a:r>
              <a:rPr lang="en-IN" b="0" i="0" u="none" strike="noStrike" baseline="0" dirty="0">
                <a:solidFill>
                  <a:srgbClr val="313131"/>
                </a:solidFill>
                <a:latin typeface="Times New Roman" panose="02020603050405020304" pitchFamily="18" charset="0"/>
                <a:cs typeface="Times New Roman" panose="02020603050405020304" pitchFamily="18" charset="0"/>
              </a:rPr>
              <a:t>of microoperations are shift, count, clear, and load.</a:t>
            </a:r>
          </a:p>
          <a:p>
            <a:r>
              <a:rPr lang="en-IN" b="0" i="0" u="none" strike="noStrike" baseline="0" dirty="0">
                <a:latin typeface="Times New Roman" panose="02020603050405020304" pitchFamily="18" charset="0"/>
                <a:cs typeface="Times New Roman" panose="02020603050405020304" pitchFamily="18" charset="0"/>
              </a:rPr>
              <a:t>The internal hardware organization of a digital computer is best defined by specifying:</a:t>
            </a:r>
          </a:p>
          <a:p>
            <a:pPr lvl="1"/>
            <a:r>
              <a:rPr lang="en-IN" sz="2400" b="0" i="0" u="none" strike="noStrike" baseline="0" dirty="0">
                <a:latin typeface="Times New Roman" panose="02020603050405020304" pitchFamily="18" charset="0"/>
                <a:cs typeface="Times New Roman" panose="02020603050405020304" pitchFamily="18" charset="0"/>
              </a:rPr>
              <a:t>1. The set of registers it contains and their function.</a:t>
            </a:r>
          </a:p>
          <a:p>
            <a:pPr lvl="1"/>
            <a:r>
              <a:rPr lang="en-IN" sz="2400" b="0" i="0" u="none" strike="noStrike" baseline="0" dirty="0">
                <a:latin typeface="Times New Roman" panose="02020603050405020304" pitchFamily="18" charset="0"/>
                <a:cs typeface="Times New Roman" panose="02020603050405020304" pitchFamily="18" charset="0"/>
              </a:rPr>
              <a:t>2. The sequence of microoperations performed on the binary information stored in the registers.</a:t>
            </a:r>
          </a:p>
          <a:p>
            <a:pPr lvl="1"/>
            <a:r>
              <a:rPr lang="en-IN" sz="2400" b="0" i="0" u="none" strike="noStrike" baseline="0" dirty="0">
                <a:latin typeface="Times New Roman" panose="02020603050405020304" pitchFamily="18" charset="0"/>
                <a:cs typeface="Times New Roman" panose="02020603050405020304" pitchFamily="18" charset="0"/>
              </a:rPr>
              <a:t>3. The control that initiates the sequence of microoperations.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12284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0BB5-255D-45F2-874B-BACA995383ED}"/>
              </a:ext>
            </a:extLst>
          </p:cNvPr>
          <p:cNvSpPr>
            <a:spLocks noGrp="1"/>
          </p:cNvSpPr>
          <p:nvPr>
            <p:ph type="title"/>
          </p:nvPr>
        </p:nvSpPr>
        <p:spPr/>
        <p:txBody>
          <a:bodyPr/>
          <a:lstStyle/>
          <a:p>
            <a:r>
              <a:rPr lang="en-US"/>
              <a:t>Register</a:t>
            </a:r>
            <a:endParaRPr lang="en-IN"/>
          </a:p>
        </p:txBody>
      </p:sp>
      <p:sp>
        <p:nvSpPr>
          <p:cNvPr id="3" name="Content Placeholder 2">
            <a:extLst>
              <a:ext uri="{FF2B5EF4-FFF2-40B4-BE49-F238E27FC236}">
                <a16:creationId xmlns:a16="http://schemas.microsoft.com/office/drawing/2014/main" id="{A5C215BA-C6C3-4EB1-8EC9-6AD82B179823}"/>
              </a:ext>
            </a:extLst>
          </p:cNvPr>
          <p:cNvSpPr>
            <a:spLocks noGrp="1"/>
          </p:cNvSpPr>
          <p:nvPr>
            <p:ph idx="1"/>
          </p:nvPr>
        </p:nvSpPr>
        <p:spPr>
          <a:xfrm>
            <a:off x="131180" y="863445"/>
            <a:ext cx="11929641" cy="2260755"/>
          </a:xfrm>
        </p:spPr>
        <p:txBody>
          <a:bodyPr/>
          <a:lstStyle/>
          <a:p>
            <a:r>
              <a:rPr lang="en-US"/>
              <a:t>Computer Registers are designated by capital letters.</a:t>
            </a:r>
          </a:p>
          <a:p>
            <a:r>
              <a:rPr lang="en-US"/>
              <a:t>For example,</a:t>
            </a:r>
          </a:p>
          <a:p>
            <a:pPr lvl="1"/>
            <a:r>
              <a:rPr lang="en-US"/>
              <a:t>MAR – Memory Address Register</a:t>
            </a:r>
          </a:p>
          <a:p>
            <a:pPr lvl="1"/>
            <a:r>
              <a:rPr lang="en-US"/>
              <a:t>PC – Program Counter</a:t>
            </a:r>
          </a:p>
          <a:p>
            <a:pPr lvl="1"/>
            <a:r>
              <a:rPr lang="en-US"/>
              <a:t>IR – Instruction Register</a:t>
            </a:r>
          </a:p>
          <a:p>
            <a:pPr lvl="1"/>
            <a:r>
              <a:rPr lang="en-US"/>
              <a:t>R1 – Processor Register</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60A03AA-7C39-4F64-9AA7-1F345CACCCA3}"/>
                  </a:ext>
                </a:extLst>
              </p:cNvPr>
              <p:cNvGraphicFramePr>
                <a:graphicFrameLocks noGrp="1"/>
              </p:cNvGraphicFramePr>
              <p:nvPr>
                <p:extLst>
                  <p:ext uri="{D42A27DB-BD31-4B8C-83A1-F6EECF244321}">
                    <p14:modId xmlns:p14="http://schemas.microsoft.com/office/powerpoint/2010/main" val="3888567084"/>
                  </p:ext>
                </p:extLst>
              </p:nvPr>
            </p:nvGraphicFramePr>
            <p:xfrm>
              <a:off x="1858621" y="3602738"/>
              <a:ext cx="3810000" cy="57912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𝑅</m:t>
                                </m:r>
                                <m:r>
                                  <a:rPr lang="en-US" sz="3200" i="1" smtClean="0">
                                    <a:latin typeface="Cambria Math" panose="02040503050406030204" pitchFamily="18" charset="0"/>
                                    <a:ea typeface="Cambria Math" panose="02040503050406030204" pitchFamily="18" charset="0"/>
                                  </a:rPr>
                                  <m:t>1</m:t>
                                </m:r>
                              </m:oMath>
                            </m:oMathPara>
                          </a14:m>
                          <a:endParaRPr lang="en-US" sz="3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2" name="Table 11">
                <a:extLst>
                  <a:ext uri="{FF2B5EF4-FFF2-40B4-BE49-F238E27FC236}">
                    <a16:creationId xmlns:a16="http://schemas.microsoft.com/office/drawing/2014/main" id="{E60A03AA-7C39-4F64-9AA7-1F345CACCCA3}"/>
                  </a:ext>
                </a:extLst>
              </p:cNvPr>
              <p:cNvGraphicFramePr>
                <a:graphicFrameLocks noGrp="1"/>
              </p:cNvGraphicFramePr>
              <p:nvPr>
                <p:extLst>
                  <p:ext uri="{D42A27DB-BD31-4B8C-83A1-F6EECF244321}">
                    <p14:modId xmlns:p14="http://schemas.microsoft.com/office/powerpoint/2010/main" val="3888567084"/>
                  </p:ext>
                </p:extLst>
              </p:nvPr>
            </p:nvGraphicFramePr>
            <p:xfrm>
              <a:off x="1858621" y="3602738"/>
              <a:ext cx="3810000" cy="57912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20000"/>
                        </a:ext>
                      </a:extLst>
                    </a:gridCol>
                  </a:tblGrid>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0" t="-2083" r="-319" b="-2083"/>
                          </a:stretch>
                        </a:blipFill>
                      </a:tcPr>
                    </a:tc>
                    <a:extLst>
                      <a:ext uri="{0D108BD9-81ED-4DB2-BD59-A6C34878D82A}">
                        <a16:rowId xmlns:a16="http://schemas.microsoft.com/office/drawing/2014/main" val="10000"/>
                      </a:ext>
                    </a:extLst>
                  </a:tr>
                </a:tbl>
              </a:graphicData>
            </a:graphic>
          </p:graphicFrame>
        </mc:Fallback>
      </mc:AlternateContent>
      <p:graphicFrame>
        <p:nvGraphicFramePr>
          <p:cNvPr id="13" name="Table 12">
            <a:extLst>
              <a:ext uri="{FF2B5EF4-FFF2-40B4-BE49-F238E27FC236}">
                <a16:creationId xmlns:a16="http://schemas.microsoft.com/office/drawing/2014/main" id="{69734AA3-D55D-4DF8-A287-E4DECD926C46}"/>
              </a:ext>
            </a:extLst>
          </p:cNvPr>
          <p:cNvGraphicFramePr>
            <a:graphicFrameLocks noGrp="1"/>
          </p:cNvGraphicFramePr>
          <p:nvPr>
            <p:extLst>
              <p:ext uri="{D42A27DB-BD31-4B8C-83A1-F6EECF244321}">
                <p14:modId xmlns:p14="http://schemas.microsoft.com/office/powerpoint/2010/main" val="4231433023"/>
              </p:ext>
            </p:extLst>
          </p:nvPr>
        </p:nvGraphicFramePr>
        <p:xfrm>
          <a:off x="6125817" y="3602738"/>
          <a:ext cx="4381504"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7688">
                  <a:extLst>
                    <a:ext uri="{9D8B030D-6E8A-4147-A177-3AD203B41FA5}">
                      <a16:colId xmlns:a16="http://schemas.microsoft.com/office/drawing/2014/main" val="20002"/>
                    </a:ext>
                  </a:extLst>
                </a:gridCol>
                <a:gridCol w="547688">
                  <a:extLst>
                    <a:ext uri="{9D8B030D-6E8A-4147-A177-3AD203B41FA5}">
                      <a16:colId xmlns:a16="http://schemas.microsoft.com/office/drawing/2014/main" val="20003"/>
                    </a:ext>
                  </a:extLst>
                </a:gridCol>
                <a:gridCol w="547688">
                  <a:extLst>
                    <a:ext uri="{9D8B030D-6E8A-4147-A177-3AD203B41FA5}">
                      <a16:colId xmlns:a16="http://schemas.microsoft.com/office/drawing/2014/main" val="20004"/>
                    </a:ext>
                  </a:extLst>
                </a:gridCol>
                <a:gridCol w="547688">
                  <a:extLst>
                    <a:ext uri="{9D8B030D-6E8A-4147-A177-3AD203B41FA5}">
                      <a16:colId xmlns:a16="http://schemas.microsoft.com/office/drawing/2014/main" val="20005"/>
                    </a:ext>
                  </a:extLst>
                </a:gridCol>
                <a:gridCol w="547688">
                  <a:extLst>
                    <a:ext uri="{9D8B030D-6E8A-4147-A177-3AD203B41FA5}">
                      <a16:colId xmlns:a16="http://schemas.microsoft.com/office/drawing/2014/main" val="20006"/>
                    </a:ext>
                  </a:extLst>
                </a:gridCol>
                <a:gridCol w="547688">
                  <a:extLst>
                    <a:ext uri="{9D8B030D-6E8A-4147-A177-3AD203B41FA5}">
                      <a16:colId xmlns:a16="http://schemas.microsoft.com/office/drawing/2014/main" val="20007"/>
                    </a:ext>
                  </a:extLst>
                </a:gridCol>
              </a:tblGrid>
              <a:tr h="579120">
                <a:tc>
                  <a:txBody>
                    <a:bodyPr/>
                    <a:lstStyle/>
                    <a:p>
                      <a:pPr algn="ctr"/>
                      <a:r>
                        <a:rPr lang="en-US" sz="2400" b="0"/>
                        <a:t>7</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6</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5</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4</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3</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2</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B02FAE63-4AC8-4C1F-837A-67C557EF30C5}"/>
                  </a:ext>
                </a:extLst>
              </p:cNvPr>
              <p:cNvGraphicFramePr>
                <a:graphicFrameLocks noGrp="1"/>
              </p:cNvGraphicFramePr>
              <p:nvPr>
                <p:extLst>
                  <p:ext uri="{D42A27DB-BD31-4B8C-83A1-F6EECF244321}">
                    <p14:modId xmlns:p14="http://schemas.microsoft.com/office/powerpoint/2010/main" val="222278727"/>
                  </p:ext>
                </p:extLst>
              </p:nvPr>
            </p:nvGraphicFramePr>
            <p:xfrm>
              <a:off x="1858621" y="4898138"/>
              <a:ext cx="3810000" cy="57912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𝑅</m:t>
                                </m:r>
                                <m:r>
                                  <a:rPr lang="en-US" sz="3200" b="1" i="1" smtClean="0">
                                    <a:latin typeface="Cambria Math" panose="02040503050406030204" pitchFamily="18" charset="0"/>
                                    <a:ea typeface="Cambria Math" panose="02040503050406030204" pitchFamily="18" charset="0"/>
                                  </a:rPr>
                                  <m:t>𝟐</m:t>
                                </m:r>
                              </m:oMath>
                            </m:oMathPara>
                          </a14:m>
                          <a:endParaRPr lang="en-US" sz="3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4" name="Table 13">
                <a:extLst>
                  <a:ext uri="{FF2B5EF4-FFF2-40B4-BE49-F238E27FC236}">
                    <a16:creationId xmlns:a16="http://schemas.microsoft.com/office/drawing/2014/main" id="{B02FAE63-4AC8-4C1F-837A-67C557EF30C5}"/>
                  </a:ext>
                </a:extLst>
              </p:cNvPr>
              <p:cNvGraphicFramePr>
                <a:graphicFrameLocks noGrp="1"/>
              </p:cNvGraphicFramePr>
              <p:nvPr>
                <p:extLst>
                  <p:ext uri="{D42A27DB-BD31-4B8C-83A1-F6EECF244321}">
                    <p14:modId xmlns:p14="http://schemas.microsoft.com/office/powerpoint/2010/main" val="222278727"/>
                  </p:ext>
                </p:extLst>
              </p:nvPr>
            </p:nvGraphicFramePr>
            <p:xfrm>
              <a:off x="1858621" y="4898138"/>
              <a:ext cx="3810000" cy="57912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20000"/>
                        </a:ext>
                      </a:extLst>
                    </a:gridCol>
                  </a:tblGrid>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0" t="-1042" r="-319" b="-2083"/>
                          </a:stretch>
                        </a:blipFill>
                      </a:tcPr>
                    </a:tc>
                    <a:extLst>
                      <a:ext uri="{0D108BD9-81ED-4DB2-BD59-A6C34878D82A}">
                        <a16:rowId xmlns:a16="http://schemas.microsoft.com/office/drawing/2014/main" val="10000"/>
                      </a:ext>
                    </a:extLst>
                  </a:tr>
                </a:tbl>
              </a:graphicData>
            </a:graphic>
          </p:graphicFrame>
        </mc:Fallback>
      </mc:AlternateContent>
      <p:sp>
        <p:nvSpPr>
          <p:cNvPr id="15" name="TextBox 14">
            <a:extLst>
              <a:ext uri="{FF2B5EF4-FFF2-40B4-BE49-F238E27FC236}">
                <a16:creationId xmlns:a16="http://schemas.microsoft.com/office/drawing/2014/main" id="{09A9D995-3007-4F5A-AC21-57B1D500A4C9}"/>
              </a:ext>
            </a:extLst>
          </p:cNvPr>
          <p:cNvSpPr txBox="1"/>
          <p:nvPr/>
        </p:nvSpPr>
        <p:spPr>
          <a:xfrm>
            <a:off x="5440021" y="4605006"/>
            <a:ext cx="301686" cy="369332"/>
          </a:xfrm>
          <a:prstGeom prst="rect">
            <a:avLst/>
          </a:prstGeom>
          <a:noFill/>
        </p:spPr>
        <p:txBody>
          <a:bodyPr wrap="none" rtlCol="0">
            <a:spAutoFit/>
          </a:bodyPr>
          <a:lstStyle/>
          <a:p>
            <a:r>
              <a:rPr lang="en-US"/>
              <a:t>0</a:t>
            </a:r>
          </a:p>
        </p:txBody>
      </p:sp>
      <p:sp>
        <p:nvSpPr>
          <p:cNvPr id="16" name="TextBox 15">
            <a:extLst>
              <a:ext uri="{FF2B5EF4-FFF2-40B4-BE49-F238E27FC236}">
                <a16:creationId xmlns:a16="http://schemas.microsoft.com/office/drawing/2014/main" id="{A864AD78-D78C-4F43-BF6A-0FD0B9E2926B}"/>
              </a:ext>
            </a:extLst>
          </p:cNvPr>
          <p:cNvSpPr txBox="1"/>
          <p:nvPr/>
        </p:nvSpPr>
        <p:spPr>
          <a:xfrm>
            <a:off x="1782421" y="4605006"/>
            <a:ext cx="418704" cy="369332"/>
          </a:xfrm>
          <a:prstGeom prst="rect">
            <a:avLst/>
          </a:prstGeom>
          <a:noFill/>
        </p:spPr>
        <p:txBody>
          <a:bodyPr wrap="none" rtlCol="0">
            <a:spAutoFit/>
          </a:bodyPr>
          <a:lstStyle/>
          <a:p>
            <a:r>
              <a:rPr lang="en-US"/>
              <a:t>15</a:t>
            </a:r>
          </a:p>
        </p:txBody>
      </p:sp>
      <p:graphicFrame>
        <p:nvGraphicFramePr>
          <p:cNvPr id="17" name="Table 16">
            <a:extLst>
              <a:ext uri="{FF2B5EF4-FFF2-40B4-BE49-F238E27FC236}">
                <a16:creationId xmlns:a16="http://schemas.microsoft.com/office/drawing/2014/main" id="{15FD4FE0-BA01-49FE-96DC-FB29CDDA203F}"/>
              </a:ext>
            </a:extLst>
          </p:cNvPr>
          <p:cNvGraphicFramePr>
            <a:graphicFrameLocks noGrp="1"/>
          </p:cNvGraphicFramePr>
          <p:nvPr>
            <p:extLst>
              <p:ext uri="{D42A27DB-BD31-4B8C-83A1-F6EECF244321}">
                <p14:modId xmlns:p14="http://schemas.microsoft.com/office/powerpoint/2010/main" val="1090566206"/>
              </p:ext>
            </p:extLst>
          </p:nvPr>
        </p:nvGraphicFramePr>
        <p:xfrm>
          <a:off x="6121054" y="4898138"/>
          <a:ext cx="4381504" cy="579120"/>
        </p:xfrm>
        <a:graphic>
          <a:graphicData uri="http://schemas.openxmlformats.org/drawingml/2006/table">
            <a:tbl>
              <a:tblPr firstRow="1" bandRow="1">
                <a:tableStyleId>{5C22544A-7EE6-4342-B048-85BDC9FD1C3A}</a:tableStyleId>
              </a:tblPr>
              <a:tblGrid>
                <a:gridCol w="2190752">
                  <a:extLst>
                    <a:ext uri="{9D8B030D-6E8A-4147-A177-3AD203B41FA5}">
                      <a16:colId xmlns:a16="http://schemas.microsoft.com/office/drawing/2014/main" val="20000"/>
                    </a:ext>
                  </a:extLst>
                </a:gridCol>
                <a:gridCol w="2190752">
                  <a:extLst>
                    <a:ext uri="{9D8B030D-6E8A-4147-A177-3AD203B41FA5}">
                      <a16:colId xmlns:a16="http://schemas.microsoft.com/office/drawing/2014/main" val="20001"/>
                    </a:ext>
                  </a:extLst>
                </a:gridCol>
              </a:tblGrid>
              <a:tr h="579120">
                <a:tc>
                  <a:txBody>
                    <a:bodyPr/>
                    <a:lstStyle/>
                    <a:p>
                      <a:pPr algn="ctr"/>
                      <a:r>
                        <a:rPr lang="en-US" sz="2400" b="0" i="1"/>
                        <a:t>PC (H)</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1"/>
                        <a:t>PC (L)</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8" name="TextBox 17">
            <a:extLst>
              <a:ext uri="{FF2B5EF4-FFF2-40B4-BE49-F238E27FC236}">
                <a16:creationId xmlns:a16="http://schemas.microsoft.com/office/drawing/2014/main" id="{E20F1E0D-31DE-4AB2-910C-EAFE5DBC2C3D}"/>
              </a:ext>
            </a:extLst>
          </p:cNvPr>
          <p:cNvSpPr txBox="1"/>
          <p:nvPr/>
        </p:nvSpPr>
        <p:spPr>
          <a:xfrm>
            <a:off x="10243735" y="4605006"/>
            <a:ext cx="301686" cy="369332"/>
          </a:xfrm>
          <a:prstGeom prst="rect">
            <a:avLst/>
          </a:prstGeom>
          <a:noFill/>
        </p:spPr>
        <p:txBody>
          <a:bodyPr wrap="none" rtlCol="0">
            <a:spAutoFit/>
          </a:bodyPr>
          <a:lstStyle/>
          <a:p>
            <a:r>
              <a:rPr lang="en-US"/>
              <a:t>0</a:t>
            </a:r>
          </a:p>
        </p:txBody>
      </p:sp>
      <p:sp>
        <p:nvSpPr>
          <p:cNvPr id="19" name="TextBox 18">
            <a:extLst>
              <a:ext uri="{FF2B5EF4-FFF2-40B4-BE49-F238E27FC236}">
                <a16:creationId xmlns:a16="http://schemas.microsoft.com/office/drawing/2014/main" id="{31E47E98-A35F-4C0B-BE8E-D8EFAF5DCFB6}"/>
              </a:ext>
            </a:extLst>
          </p:cNvPr>
          <p:cNvSpPr txBox="1"/>
          <p:nvPr/>
        </p:nvSpPr>
        <p:spPr>
          <a:xfrm>
            <a:off x="8281583" y="4605006"/>
            <a:ext cx="301686" cy="369332"/>
          </a:xfrm>
          <a:prstGeom prst="rect">
            <a:avLst/>
          </a:prstGeom>
          <a:noFill/>
        </p:spPr>
        <p:txBody>
          <a:bodyPr wrap="none" rtlCol="0">
            <a:spAutoFit/>
          </a:bodyPr>
          <a:lstStyle/>
          <a:p>
            <a:r>
              <a:rPr lang="en-US"/>
              <a:t>7</a:t>
            </a:r>
          </a:p>
        </p:txBody>
      </p:sp>
      <p:sp>
        <p:nvSpPr>
          <p:cNvPr id="20" name="TextBox 19">
            <a:extLst>
              <a:ext uri="{FF2B5EF4-FFF2-40B4-BE49-F238E27FC236}">
                <a16:creationId xmlns:a16="http://schemas.microsoft.com/office/drawing/2014/main" id="{EF78C322-ADDF-4616-91A1-42537B0C46A4}"/>
              </a:ext>
            </a:extLst>
          </p:cNvPr>
          <p:cNvSpPr txBox="1"/>
          <p:nvPr/>
        </p:nvSpPr>
        <p:spPr>
          <a:xfrm>
            <a:off x="8005359" y="4605006"/>
            <a:ext cx="301686" cy="369332"/>
          </a:xfrm>
          <a:prstGeom prst="rect">
            <a:avLst/>
          </a:prstGeom>
          <a:noFill/>
        </p:spPr>
        <p:txBody>
          <a:bodyPr wrap="none" rtlCol="0">
            <a:spAutoFit/>
          </a:bodyPr>
          <a:lstStyle/>
          <a:p>
            <a:r>
              <a:rPr lang="en-US"/>
              <a:t>8</a:t>
            </a:r>
          </a:p>
        </p:txBody>
      </p:sp>
      <p:sp>
        <p:nvSpPr>
          <p:cNvPr id="21" name="TextBox 20">
            <a:extLst>
              <a:ext uri="{FF2B5EF4-FFF2-40B4-BE49-F238E27FC236}">
                <a16:creationId xmlns:a16="http://schemas.microsoft.com/office/drawing/2014/main" id="{922A9AFB-1887-4896-B1FC-BC9DDEF82597}"/>
              </a:ext>
            </a:extLst>
          </p:cNvPr>
          <p:cNvSpPr txBox="1"/>
          <p:nvPr/>
        </p:nvSpPr>
        <p:spPr>
          <a:xfrm>
            <a:off x="6016285" y="4605006"/>
            <a:ext cx="418704" cy="369332"/>
          </a:xfrm>
          <a:prstGeom prst="rect">
            <a:avLst/>
          </a:prstGeom>
          <a:noFill/>
        </p:spPr>
        <p:txBody>
          <a:bodyPr wrap="none" rtlCol="0">
            <a:spAutoFit/>
          </a:bodyPr>
          <a:lstStyle/>
          <a:p>
            <a:r>
              <a:rPr lang="en-US"/>
              <a:t>15</a:t>
            </a:r>
          </a:p>
        </p:txBody>
      </p:sp>
      <p:sp>
        <p:nvSpPr>
          <p:cNvPr id="22" name="TextBox 21">
            <a:extLst>
              <a:ext uri="{FF2B5EF4-FFF2-40B4-BE49-F238E27FC236}">
                <a16:creationId xmlns:a16="http://schemas.microsoft.com/office/drawing/2014/main" id="{E737ED94-A47E-4020-9E69-7CDEA0E8D7FF}"/>
              </a:ext>
            </a:extLst>
          </p:cNvPr>
          <p:cNvSpPr txBox="1"/>
          <p:nvPr/>
        </p:nvSpPr>
        <p:spPr>
          <a:xfrm>
            <a:off x="3192517" y="4193228"/>
            <a:ext cx="1224502" cy="400110"/>
          </a:xfrm>
          <a:prstGeom prst="rect">
            <a:avLst/>
          </a:prstGeom>
          <a:noFill/>
        </p:spPr>
        <p:txBody>
          <a:bodyPr wrap="none" rtlCol="0">
            <a:spAutoFit/>
          </a:bodyPr>
          <a:lstStyle/>
          <a:p>
            <a:r>
              <a:rPr lang="en-US" sz="2000"/>
              <a:t>Register R</a:t>
            </a:r>
          </a:p>
        </p:txBody>
      </p:sp>
      <p:sp>
        <p:nvSpPr>
          <p:cNvPr id="23" name="TextBox 22">
            <a:extLst>
              <a:ext uri="{FF2B5EF4-FFF2-40B4-BE49-F238E27FC236}">
                <a16:creationId xmlns:a16="http://schemas.microsoft.com/office/drawing/2014/main" id="{8E82CD35-BB8D-4058-BEA3-61098D2C41A9}"/>
              </a:ext>
            </a:extLst>
          </p:cNvPr>
          <p:cNvSpPr txBox="1"/>
          <p:nvPr/>
        </p:nvSpPr>
        <p:spPr>
          <a:xfrm>
            <a:off x="7026504" y="4193228"/>
            <a:ext cx="2580130" cy="400110"/>
          </a:xfrm>
          <a:prstGeom prst="rect">
            <a:avLst/>
          </a:prstGeom>
          <a:noFill/>
        </p:spPr>
        <p:txBody>
          <a:bodyPr wrap="none" rtlCol="0">
            <a:spAutoFit/>
          </a:bodyPr>
          <a:lstStyle/>
          <a:p>
            <a:r>
              <a:rPr lang="en-US" sz="2000"/>
              <a:t>Showing individual bits</a:t>
            </a:r>
          </a:p>
        </p:txBody>
      </p:sp>
      <p:sp>
        <p:nvSpPr>
          <p:cNvPr id="24" name="TextBox 23">
            <a:extLst>
              <a:ext uri="{FF2B5EF4-FFF2-40B4-BE49-F238E27FC236}">
                <a16:creationId xmlns:a16="http://schemas.microsoft.com/office/drawing/2014/main" id="{D46B2C72-FD5A-4877-9638-857B8C0D40E4}"/>
              </a:ext>
            </a:extLst>
          </p:cNvPr>
          <p:cNvSpPr txBox="1"/>
          <p:nvPr/>
        </p:nvSpPr>
        <p:spPr>
          <a:xfrm>
            <a:off x="2771472" y="5477258"/>
            <a:ext cx="2066591" cy="400110"/>
          </a:xfrm>
          <a:prstGeom prst="rect">
            <a:avLst/>
          </a:prstGeom>
          <a:noFill/>
        </p:spPr>
        <p:txBody>
          <a:bodyPr wrap="none" rtlCol="0">
            <a:spAutoFit/>
          </a:bodyPr>
          <a:lstStyle/>
          <a:p>
            <a:r>
              <a:rPr lang="en-US" sz="2000"/>
              <a:t>Numbering of bits</a:t>
            </a:r>
          </a:p>
        </p:txBody>
      </p:sp>
      <p:sp>
        <p:nvSpPr>
          <p:cNvPr id="25" name="TextBox 24">
            <a:extLst>
              <a:ext uri="{FF2B5EF4-FFF2-40B4-BE49-F238E27FC236}">
                <a16:creationId xmlns:a16="http://schemas.microsoft.com/office/drawing/2014/main" id="{C6930FCD-809B-4F6D-90C3-FC73BB77CD6F}"/>
              </a:ext>
            </a:extLst>
          </p:cNvPr>
          <p:cNvSpPr txBox="1"/>
          <p:nvPr/>
        </p:nvSpPr>
        <p:spPr>
          <a:xfrm>
            <a:off x="7069689" y="5489700"/>
            <a:ext cx="2493760" cy="400110"/>
          </a:xfrm>
          <a:prstGeom prst="rect">
            <a:avLst/>
          </a:prstGeom>
          <a:noFill/>
        </p:spPr>
        <p:txBody>
          <a:bodyPr wrap="none" rtlCol="0">
            <a:spAutoFit/>
          </a:bodyPr>
          <a:lstStyle/>
          <a:p>
            <a:r>
              <a:rPr lang="en-US" sz="2000"/>
              <a:t>Divided into two parts</a:t>
            </a:r>
          </a:p>
        </p:txBody>
      </p:sp>
    </p:spTree>
    <p:extLst>
      <p:ext uri="{BB962C8B-B14F-4D97-AF65-F5344CB8AC3E}">
        <p14:creationId xmlns:p14="http://schemas.microsoft.com/office/powerpoint/2010/main" val="2091636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dur="5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dur="50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dur="50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dur="50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10" presetClass="entr" presetSubtype="0" dur="50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dur="50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dur="50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0" presetClass="entr" presetSubtype="0" dur="50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dur="50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10" presetClass="entr" presetSubtype="0" dur="50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dur="50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dur="50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10" presetClass="entr" presetSubtype="0" dur="50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dur="50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10" presetClass="entr" presetSubtype="0" dur="50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dur="50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p:bldP spid="16" grpId="0"/>
      <p:bldP spid="18" grpId="0"/>
      <p:bldP spid="19" grpId="0"/>
      <p:bldP spid="20" grpId="0"/>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7D8A-3B08-4D34-9674-B13CC1AEAC45}"/>
              </a:ext>
            </a:extLst>
          </p:cNvPr>
          <p:cNvSpPr>
            <a:spLocks noGrp="1"/>
          </p:cNvSpPr>
          <p:nvPr>
            <p:ph type="title"/>
          </p:nvPr>
        </p:nvSpPr>
        <p:spPr/>
        <p:txBody>
          <a:bodyPr/>
          <a:lstStyle/>
          <a:p>
            <a:r>
              <a:rPr lang="en-US"/>
              <a:t>Register Transfer Language</a:t>
            </a:r>
            <a:endParaRPr lang="en-IN"/>
          </a:p>
        </p:txBody>
      </p:sp>
      <p:sp>
        <p:nvSpPr>
          <p:cNvPr id="3" name="Content Placeholder 2">
            <a:extLst>
              <a:ext uri="{FF2B5EF4-FFF2-40B4-BE49-F238E27FC236}">
                <a16:creationId xmlns:a16="http://schemas.microsoft.com/office/drawing/2014/main" id="{F0668313-F8E0-42DA-9307-D0AA7D299A9A}"/>
              </a:ext>
            </a:extLst>
          </p:cNvPr>
          <p:cNvSpPr>
            <a:spLocks noGrp="1"/>
          </p:cNvSpPr>
          <p:nvPr>
            <p:ph idx="1"/>
          </p:nvPr>
        </p:nvSpPr>
        <p:spPr>
          <a:xfrm>
            <a:off x="131181" y="863444"/>
            <a:ext cx="5842236" cy="3191721"/>
          </a:xfrm>
        </p:spPr>
        <p:txBody>
          <a:bodyPr/>
          <a:lstStyle/>
          <a:p>
            <a:r>
              <a:rPr lang="en-US"/>
              <a:t>Information transfer from one register to another is designated in symbolic form by means of a replacement operator is known as </a:t>
            </a:r>
            <a:r>
              <a:rPr lang="en-US">
                <a:solidFill>
                  <a:schemeClr val="accent6"/>
                </a:solidFill>
              </a:rPr>
              <a:t>Register Transfer</a:t>
            </a:r>
            <a:r>
              <a:rPr lang="en-US"/>
              <a:t>.</a:t>
            </a:r>
          </a:p>
          <a:p>
            <a:r>
              <a:rPr lang="en-US"/>
              <a:t>The statement </a:t>
            </a:r>
          </a:p>
          <a:p>
            <a:pPr marL="0" indent="0">
              <a:buNone/>
            </a:pPr>
            <a:endParaRPr lang="en-US"/>
          </a:p>
          <a:p>
            <a:r>
              <a:rPr lang="en-US"/>
              <a:t>denotes a transfer of the content of    register 𝑅1 into register 𝑅2.</a:t>
            </a:r>
          </a:p>
          <a:p>
            <a:pPr marL="0" indent="0">
              <a:buNone/>
            </a:pPr>
            <a:endParaRPr lang="en-IN"/>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D17CA7F-4CDD-4378-B69E-576AB583F492}"/>
                  </a:ext>
                </a:extLst>
              </p:cNvPr>
              <p:cNvSpPr/>
              <p:nvPr/>
            </p:nvSpPr>
            <p:spPr>
              <a:xfrm>
                <a:off x="2597426" y="2533077"/>
                <a:ext cx="1371600" cy="547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𝑅</m:t>
                      </m:r>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𝑅</m:t>
                      </m:r>
                      <m:r>
                        <a:rPr lang="en-US" sz="2400" i="1">
                          <a:latin typeface="Cambria Math" panose="02040503050406030204" pitchFamily="18" charset="0"/>
                          <a:ea typeface="Cambria Math" panose="02040503050406030204" pitchFamily="18" charset="0"/>
                        </a:rPr>
                        <m:t>1</m:t>
                      </m:r>
                    </m:oMath>
                  </m:oMathPara>
                </a14:m>
                <a:endParaRPr lang="en-US" sz="2400"/>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4" name="Rectangle 3">
                <a:extLst>
                  <a:ext uri="{FF2B5EF4-FFF2-40B4-BE49-F238E27FC236}">
                    <a16:creationId xmlns:a16="http://schemas.microsoft.com/office/drawing/2014/main" id="{8D17CA7F-4CDD-4378-B69E-576AB583F492}"/>
                  </a:ext>
                </a:extLst>
              </p:cNvPr>
              <p:cNvSpPr>
                <a:spLocks noRot="1" noChangeAspect="1" noMove="1" noResize="1" noEditPoints="1" noAdjustHandles="1" noChangeArrowheads="1" noChangeShapeType="1" noTextEdit="1"/>
              </p:cNvSpPr>
              <p:nvPr/>
            </p:nvSpPr>
            <p:spPr>
              <a:xfrm>
                <a:off x="2597426" y="2533077"/>
                <a:ext cx="1371600" cy="547687"/>
              </a:xfrm>
              <a:prstGeom prst="rect">
                <a:avLst/>
              </a:prstGeom>
              <a:blipFill>
                <a:blip r:embed="rId2"/>
                <a:stretch>
                  <a:fillRect l="-1762" r="0"/>
                </a:stretch>
              </a:blipFill>
            </p:spPr>
            <p:txBody>
              <a:bodyPr/>
              <a:lstStyle/>
              <a:p>
                <a:r>
                  <a:rPr lang="en-IN">
                    <a:noFill/>
                  </a:rPr>
                  <a:t> </a:t>
                </a:r>
              </a:p>
            </p:txBody>
          </p:sp>
        </mc:Fallback>
      </mc:AlternateContent>
      <p:graphicFrame>
        <p:nvGraphicFramePr>
          <p:cNvPr id="5" name="Table 4">
            <a:extLst>
              <a:ext uri="{FF2B5EF4-FFF2-40B4-BE49-F238E27FC236}">
                <a16:creationId xmlns:a16="http://schemas.microsoft.com/office/drawing/2014/main" id="{11B3F642-7764-4458-8639-36710E15D41D}"/>
              </a:ext>
            </a:extLst>
          </p:cNvPr>
          <p:cNvGraphicFramePr>
            <a:graphicFrameLocks noGrp="1"/>
          </p:cNvGraphicFramePr>
          <p:nvPr>
            <p:extLst>
              <p:ext uri="{D42A27DB-BD31-4B8C-83A1-F6EECF244321}">
                <p14:modId xmlns:p14="http://schemas.microsoft.com/office/powerpoint/2010/main" val="3313496553"/>
              </p:ext>
            </p:extLst>
          </p:nvPr>
        </p:nvGraphicFramePr>
        <p:xfrm>
          <a:off x="2259495" y="4205378"/>
          <a:ext cx="2190752"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7688">
                  <a:extLst>
                    <a:ext uri="{9D8B030D-6E8A-4147-A177-3AD203B41FA5}">
                      <a16:colId xmlns:a16="http://schemas.microsoft.com/office/drawing/2014/main" val="20002"/>
                    </a:ext>
                  </a:extLst>
                </a:gridCol>
                <a:gridCol w="547688">
                  <a:extLst>
                    <a:ext uri="{9D8B030D-6E8A-4147-A177-3AD203B41FA5}">
                      <a16:colId xmlns:a16="http://schemas.microsoft.com/office/drawing/2014/main" val="20003"/>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43182DAE-66F7-4A1B-89B1-A570B1B26B7F}"/>
              </a:ext>
            </a:extLst>
          </p:cNvPr>
          <p:cNvGraphicFramePr>
            <a:graphicFrameLocks noGrp="1"/>
          </p:cNvGraphicFramePr>
          <p:nvPr>
            <p:extLst>
              <p:ext uri="{D42A27DB-BD31-4B8C-83A1-F6EECF244321}">
                <p14:modId xmlns:p14="http://schemas.microsoft.com/office/powerpoint/2010/main" val="1797556254"/>
              </p:ext>
            </p:extLst>
          </p:nvPr>
        </p:nvGraphicFramePr>
        <p:xfrm>
          <a:off x="2259495" y="5616270"/>
          <a:ext cx="2190752"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7688">
                  <a:extLst>
                    <a:ext uri="{9D8B030D-6E8A-4147-A177-3AD203B41FA5}">
                      <a16:colId xmlns:a16="http://schemas.microsoft.com/office/drawing/2014/main" val="20002"/>
                    </a:ext>
                  </a:extLst>
                </a:gridCol>
                <a:gridCol w="547688">
                  <a:extLst>
                    <a:ext uri="{9D8B030D-6E8A-4147-A177-3AD203B41FA5}">
                      <a16:colId xmlns:a16="http://schemas.microsoft.com/office/drawing/2014/main" val="20003"/>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TextBox 6">
            <a:extLst>
              <a:ext uri="{FF2B5EF4-FFF2-40B4-BE49-F238E27FC236}">
                <a16:creationId xmlns:a16="http://schemas.microsoft.com/office/drawing/2014/main" id="{F63D3DAA-15AE-49E7-BB1D-AD068F8144D1}"/>
              </a:ext>
            </a:extLst>
          </p:cNvPr>
          <p:cNvSpPr txBox="1"/>
          <p:nvPr/>
        </p:nvSpPr>
        <p:spPr>
          <a:xfrm>
            <a:off x="1449871" y="4264105"/>
            <a:ext cx="506870" cy="461665"/>
          </a:xfrm>
          <a:prstGeom prst="rect">
            <a:avLst/>
          </a:prstGeom>
          <a:noFill/>
        </p:spPr>
        <p:txBody>
          <a:bodyPr wrap="none" rtlCol="0">
            <a:spAutoFit/>
          </a:bodyPr>
          <a:lstStyle/>
          <a:p>
            <a:r>
              <a:rPr lang="en-US" sz="2400"/>
              <a:t>R1</a:t>
            </a:r>
          </a:p>
        </p:txBody>
      </p:sp>
      <p:sp>
        <p:nvSpPr>
          <p:cNvPr id="8" name="TextBox 7">
            <a:extLst>
              <a:ext uri="{FF2B5EF4-FFF2-40B4-BE49-F238E27FC236}">
                <a16:creationId xmlns:a16="http://schemas.microsoft.com/office/drawing/2014/main" id="{4F187FD1-0C3A-4831-8E10-EA5734F3D3AB}"/>
              </a:ext>
            </a:extLst>
          </p:cNvPr>
          <p:cNvSpPr txBox="1"/>
          <p:nvPr/>
        </p:nvSpPr>
        <p:spPr>
          <a:xfrm>
            <a:off x="1449871" y="5674997"/>
            <a:ext cx="506870" cy="461665"/>
          </a:xfrm>
          <a:prstGeom prst="rect">
            <a:avLst/>
          </a:prstGeom>
          <a:noFill/>
        </p:spPr>
        <p:txBody>
          <a:bodyPr wrap="none" rtlCol="0">
            <a:spAutoFit/>
          </a:bodyPr>
          <a:lstStyle/>
          <a:p>
            <a:r>
              <a:rPr lang="en-US" sz="2400"/>
              <a:t>R2</a:t>
            </a:r>
          </a:p>
        </p:txBody>
      </p:sp>
      <p:cxnSp>
        <p:nvCxnSpPr>
          <p:cNvPr id="9" name="Straight Arrow Connector 8">
            <a:extLst>
              <a:ext uri="{FF2B5EF4-FFF2-40B4-BE49-F238E27FC236}">
                <a16:creationId xmlns:a16="http://schemas.microsoft.com/office/drawing/2014/main" id="{91182580-500A-455C-8741-51547B50DFCD}"/>
              </a:ext>
            </a:extLst>
          </p:cNvPr>
          <p:cNvCxnSpPr/>
          <p:nvPr/>
        </p:nvCxnSpPr>
        <p:spPr>
          <a:xfrm flipH="1">
            <a:off x="2516671" y="4784498"/>
            <a:ext cx="0"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F4C350-C4FF-4244-A6C1-8C895E3E5DEB}"/>
              </a:ext>
            </a:extLst>
          </p:cNvPr>
          <p:cNvCxnSpPr/>
          <p:nvPr/>
        </p:nvCxnSpPr>
        <p:spPr>
          <a:xfrm flipH="1">
            <a:off x="3069119" y="4784498"/>
            <a:ext cx="0"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83871D-61FC-4EF3-9095-A53B4CFC7913}"/>
              </a:ext>
            </a:extLst>
          </p:cNvPr>
          <p:cNvCxnSpPr/>
          <p:nvPr/>
        </p:nvCxnSpPr>
        <p:spPr>
          <a:xfrm flipH="1">
            <a:off x="3631095" y="4784498"/>
            <a:ext cx="0"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B41183-623C-4B10-8A34-03AE0F47E429}"/>
              </a:ext>
            </a:extLst>
          </p:cNvPr>
          <p:cNvCxnSpPr/>
          <p:nvPr/>
        </p:nvCxnSpPr>
        <p:spPr>
          <a:xfrm flipH="1">
            <a:off x="4193071" y="4784498"/>
            <a:ext cx="0"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BEF9D52A-382E-4BF1-8308-447AF37F88F2}"/>
              </a:ext>
            </a:extLst>
          </p:cNvPr>
          <p:cNvSpPr txBox="1"/>
          <p:nvPr/>
        </p:nvSpPr>
        <p:spPr>
          <a:xfrm>
            <a:off x="6230593" y="863443"/>
            <a:ext cx="5842236" cy="455338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a:t>
            </a:r>
            <a:r>
              <a:rPr lang="en-US">
                <a:solidFill>
                  <a:schemeClr val="tx2"/>
                </a:solidFill>
              </a:rPr>
              <a:t>symbolic notation </a:t>
            </a:r>
            <a:r>
              <a:rPr lang="en-US"/>
              <a:t>used to describe the </a:t>
            </a:r>
            <a:r>
              <a:rPr lang="en-US">
                <a:solidFill>
                  <a:schemeClr val="tx2"/>
                </a:solidFill>
              </a:rPr>
              <a:t>microoperation</a:t>
            </a:r>
            <a:r>
              <a:rPr lang="en-US"/>
              <a:t> </a:t>
            </a:r>
            <a:r>
              <a:rPr lang="en-US">
                <a:solidFill>
                  <a:schemeClr val="tx2"/>
                </a:solidFill>
              </a:rPr>
              <a:t>transfers</a:t>
            </a:r>
            <a:r>
              <a:rPr lang="en-US"/>
              <a:t> among registers is called a </a:t>
            </a:r>
            <a:r>
              <a:rPr lang="en-US">
                <a:solidFill>
                  <a:schemeClr val="accent6"/>
                </a:solidFill>
              </a:rPr>
              <a:t>register transfer language</a:t>
            </a:r>
            <a:r>
              <a:rPr lang="en-US"/>
              <a:t>.</a:t>
            </a:r>
          </a:p>
          <a:p>
            <a:r>
              <a:rPr lang="en-US"/>
              <a:t>The term </a:t>
            </a:r>
            <a:r>
              <a:rPr lang="en-US" i="1">
                <a:solidFill>
                  <a:schemeClr val="tx2"/>
                </a:solidFill>
              </a:rPr>
              <a:t>"register transfer" </a:t>
            </a:r>
            <a:r>
              <a:rPr lang="en-US"/>
              <a:t>implies the availability of hardware logic circuits that can perform a stated microoperation and transfer the result of the operation to the same or another register.</a:t>
            </a:r>
          </a:p>
          <a:p>
            <a:r>
              <a:rPr lang="en-US"/>
              <a:t>A register transfer language is a system for expressing in symbolic form the microoperation sequences among the registers of a digital module.</a:t>
            </a:r>
          </a:p>
          <a:p>
            <a:endParaRPr lang="en-IN"/>
          </a:p>
        </p:txBody>
      </p:sp>
    </p:spTree>
    <p:extLst>
      <p:ext uri="{BB962C8B-B14F-4D97-AF65-F5344CB8AC3E}">
        <p14:creationId xmlns:p14="http://schemas.microsoft.com/office/powerpoint/2010/main" val="23438000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dur="50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0" presetClass="entr" presetSubtype="0" dur="50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0" presetClass="entr" presetSubtype="0" dur="50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10" presetClass="entr" presetSubtype="0" dur="50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dur="50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nodeType="clickPar">
                      <p:stCondLst>
                        <p:cond delay="indefinite"/>
                      </p:stCondLst>
                      <p:childTnLst>
                        <p:par>
                          <p:cTn id="60" fill="hold">
                            <p:stCondLst>
                              <p:cond delay="0"/>
                            </p:stCondLst>
                            <p:childTnLst>
                              <p:par>
                                <p:cTn id="61" presetID="10" presetClass="entr" presetSubtype="0" dur="500" fill="hold" grpId="0" nodeType="clickEffect">
                                  <p:stCondLst>
                                    <p:cond delay="0"/>
                                  </p:stCondLst>
                                  <p:childTnLst>
                                    <p:set>
                                      <p:cBhvr>
                                        <p:cTn id="62" dur="1" fill="hold">
                                          <p:stCondLst>
                                            <p:cond delay="0"/>
                                          </p:stCondLst>
                                        </p:cTn>
                                        <p:tgtEl>
                                          <p:spTgt spid="20">
                                            <p:txEl>
                                              <p:pRg st="0" end="0"/>
                                            </p:txEl>
                                          </p:spTgt>
                                        </p:tgtEl>
                                        <p:attrNameLst>
                                          <p:attrName>style.visibility</p:attrName>
                                        </p:attrNameLst>
                                      </p:cBhvr>
                                      <p:to>
                                        <p:strVal val="visible"/>
                                      </p:to>
                                    </p:set>
                                    <p:animEffect transition="in" filter="fade">
                                      <p:cBhvr>
                                        <p:cTn id="63" dur="500"/>
                                        <p:tgtEl>
                                          <p:spTgt spid="20">
                                            <p:txEl>
                                              <p:pRg st="0" end="0"/>
                                            </p:txEl>
                                          </p:spTgt>
                                        </p:tgtEl>
                                      </p:cBhvr>
                                    </p:animEffect>
                                  </p:childTnLst>
                                </p:cTn>
                              </p:par>
                            </p:childTnLst>
                          </p:cTn>
                        </p:par>
                      </p:childTnLst>
                    </p:cTn>
                  </p:par>
                  <p:par>
                    <p:cTn id="64" fill="hold" nodeType="clickPar">
                      <p:stCondLst>
                        <p:cond delay="indefinite"/>
                      </p:stCondLst>
                      <p:childTnLst>
                        <p:par>
                          <p:cTn id="65" fill="hold">
                            <p:stCondLst>
                              <p:cond delay="0"/>
                            </p:stCondLst>
                            <p:childTnLst>
                              <p:par>
                                <p:cTn id="66" presetID="10" presetClass="entr" presetSubtype="0" dur="500" fill="hold" grpId="0" nodeType="clickEffect">
                                  <p:stCondLst>
                                    <p:cond delay="0"/>
                                  </p:stCondLst>
                                  <p:childTnLst>
                                    <p:set>
                                      <p:cBhvr>
                                        <p:cTn id="67" dur="1" fill="hold">
                                          <p:stCondLst>
                                            <p:cond delay="0"/>
                                          </p:stCondLst>
                                        </p:cTn>
                                        <p:tgtEl>
                                          <p:spTgt spid="20">
                                            <p:txEl>
                                              <p:pRg st="1" end="1"/>
                                            </p:txEl>
                                          </p:spTgt>
                                        </p:tgtEl>
                                        <p:attrNameLst>
                                          <p:attrName>style.visibility</p:attrName>
                                        </p:attrNameLst>
                                      </p:cBhvr>
                                      <p:to>
                                        <p:strVal val="visible"/>
                                      </p:to>
                                    </p:set>
                                    <p:animEffect transition="in" filter="fade">
                                      <p:cBhvr>
                                        <p:cTn id="68" dur="500"/>
                                        <p:tgtEl>
                                          <p:spTgt spid="20">
                                            <p:txEl>
                                              <p:pRg st="1" end="1"/>
                                            </p:txEl>
                                          </p:spTgt>
                                        </p:tgtEl>
                                      </p:cBhvr>
                                    </p:animEffect>
                                  </p:childTnLst>
                                </p:cTn>
                              </p:par>
                            </p:childTnLst>
                          </p:cTn>
                        </p:par>
                      </p:childTnLst>
                    </p:cTn>
                  </p:par>
                  <p:par>
                    <p:cTn id="69" fill="hold" nodeType="clickPar">
                      <p:stCondLst>
                        <p:cond delay="indefinite"/>
                      </p:stCondLst>
                      <p:childTnLst>
                        <p:par>
                          <p:cTn id="70" fill="hold">
                            <p:stCondLst>
                              <p:cond delay="0"/>
                            </p:stCondLst>
                            <p:childTnLst>
                              <p:par>
                                <p:cTn id="71" presetID="10" presetClass="entr" presetSubtype="0" dur="500" fill="hold" grpId="0" nodeType="clickEffect">
                                  <p:stCondLst>
                                    <p:cond delay="0"/>
                                  </p:stCondLst>
                                  <p:childTnLst>
                                    <p:set>
                                      <p:cBhvr>
                                        <p:cTn id="72" dur="1" fill="hold">
                                          <p:stCondLst>
                                            <p:cond delay="0"/>
                                          </p:stCondLst>
                                        </p:cTn>
                                        <p:tgtEl>
                                          <p:spTgt spid="20">
                                            <p:txEl>
                                              <p:pRg st="2" end="2"/>
                                            </p:txEl>
                                          </p:spTgt>
                                        </p:tgtEl>
                                        <p:attrNameLst>
                                          <p:attrName>style.visibility</p:attrName>
                                        </p:attrNameLst>
                                      </p:cBhvr>
                                      <p:to>
                                        <p:strVal val="visible"/>
                                      </p:to>
                                    </p:set>
                                    <p:animEffect transition="in" filter="fade">
                                      <p:cBhvr>
                                        <p:cTn id="73"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p:bldP spid="8" grpId="0"/>
      <p:bldP spid="20"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1505-B4FB-4E00-A7D2-00750C30C1B9}"/>
              </a:ext>
            </a:extLst>
          </p:cNvPr>
          <p:cNvSpPr>
            <a:spLocks noGrp="1"/>
          </p:cNvSpPr>
          <p:nvPr>
            <p:ph type="title"/>
          </p:nvPr>
        </p:nvSpPr>
        <p:spPr/>
        <p:txBody>
          <a:bodyPr/>
          <a:lstStyle/>
          <a:p>
            <a:r>
              <a:rPr lang="en-US"/>
              <a:t>Register Transfer with Control Function</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BF48D0-55B3-41AF-B281-5556C4484745}"/>
                  </a:ext>
                </a:extLst>
              </p:cNvPr>
              <p:cNvSpPr>
                <a:spLocks noGrp="1"/>
              </p:cNvSpPr>
              <p:nvPr>
                <p:ph idx="1"/>
              </p:nvPr>
            </p:nvSpPr>
            <p:spPr>
              <a:xfrm>
                <a:off x="131180" y="863444"/>
                <a:ext cx="11929641" cy="2893547"/>
              </a:xfrm>
            </p:spPr>
            <p:txBody>
              <a:bodyPr/>
              <a:lstStyle/>
              <a:p>
                <a:r>
                  <a:rPr lang="en-US"/>
                  <a:t>Normally, we want the transfer to occur only under a predetermined control condition using </a:t>
                </a:r>
                <a:r>
                  <a:rPr lang="en-US">
                    <a:solidFill>
                      <a:schemeClr val="tx2"/>
                    </a:solidFill>
                  </a:rPr>
                  <a:t>if-then</a:t>
                </a:r>
                <a:r>
                  <a:rPr lang="en-US"/>
                  <a:t> statement.</a:t>
                </a:r>
              </a:p>
              <a:p>
                <a:pPr marL="0" indent="0" algn="ctr">
                  <a:buNone/>
                </a:pPr>
                <a:r>
                  <a:rPr lang="en-US"/>
                  <a:t>If (P = 1) then (𝑅2←𝑅1)</a:t>
                </a:r>
              </a:p>
              <a:p>
                <a:r>
                  <a:rPr lang="en-US"/>
                  <a:t>where P is a control signal generated in the control section.</a:t>
                </a:r>
              </a:p>
              <a:p>
                <a:r>
                  <a:rPr lang="en-US"/>
                  <a:t>A </a:t>
                </a:r>
                <a:r>
                  <a:rPr lang="en-US">
                    <a:solidFill>
                      <a:schemeClr val="tx2"/>
                    </a:solidFill>
                  </a:rPr>
                  <a:t>control function </a:t>
                </a:r>
                <a:r>
                  <a:rPr lang="en-US"/>
                  <a:t>is a boolean variable that is equal to 1 or 0. The control function is included in the statement as follows: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r>
                        <a:rPr lang="en-US" i="1">
                          <a:latin typeface="Cambria Math" panose="02040503050406030204" pitchFamily="18" charset="0"/>
                        </a:rPr>
                        <m:t>𝑅</m:t>
                      </m:r>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1</m:t>
                      </m:r>
                    </m:oMath>
                  </m:oMathPara>
                </a14:m>
                <a:endParaRPr lang="en-US"/>
              </a:p>
              <a:p>
                <a:endParaRPr lang="en-IN"/>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3" name="Content Placeholder 2">
                <a:extLst>
                  <a:ext uri="{FF2B5EF4-FFF2-40B4-BE49-F238E27FC236}">
                    <a16:creationId xmlns:a16="http://schemas.microsoft.com/office/drawing/2014/main" id="{7DBF48D0-55B3-41AF-B281-5556C4484745}"/>
                  </a:ext>
                </a:extLst>
              </p:cNvPr>
              <p:cNvSpPr>
                <a:spLocks noGrp="1" noRot="1" noChangeAspect="1" noMove="1" noResize="1" noEditPoints="1" noAdjustHandles="1" noChangeArrowheads="1" noChangeShapeType="1" noTextEdit="1"/>
              </p:cNvSpPr>
              <p:nvPr>
                <p:ph idx="1"/>
              </p:nvPr>
            </p:nvSpPr>
            <p:spPr>
              <a:xfrm>
                <a:off x="131180" y="863444"/>
                <a:ext cx="11929641" cy="2893547"/>
              </a:xfrm>
              <a:blipFill>
                <a:blip r:embed="rId2"/>
                <a:stretch>
                  <a:fillRect l="-716" t="-2743" r="-818"/>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08582548-6F85-408E-BB86-AF71D3D2CB65}"/>
              </a:ext>
            </a:extLst>
          </p:cNvPr>
          <p:cNvSpPr/>
          <p:nvPr/>
        </p:nvSpPr>
        <p:spPr>
          <a:xfrm>
            <a:off x="517710" y="4346422"/>
            <a:ext cx="1411939" cy="605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Control</a:t>
            </a:r>
          </a:p>
          <a:p>
            <a:pPr algn="ctr"/>
            <a:r>
              <a:rPr lang="en-US"/>
              <a:t>circuit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AD58AE4-1705-40D0-96A5-E3D895FD869C}"/>
                  </a:ext>
                </a:extLst>
              </p:cNvPr>
              <p:cNvSpPr/>
              <p:nvPr/>
            </p:nvSpPr>
            <p:spPr>
              <a:xfrm>
                <a:off x="3159218" y="4427365"/>
                <a:ext cx="1663236" cy="443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2</m:t>
                      </m:r>
                    </m:oMath>
                  </m:oMathPara>
                </a14:m>
                <a:endParaRPr lang="en-US"/>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5" name="Rectangle 4">
                <a:extLst>
                  <a:ext uri="{FF2B5EF4-FFF2-40B4-BE49-F238E27FC236}">
                    <a16:creationId xmlns:a16="http://schemas.microsoft.com/office/drawing/2014/main" id="{4AD58AE4-1705-40D0-96A5-E3D895FD869C}"/>
                  </a:ext>
                </a:extLst>
              </p:cNvPr>
              <p:cNvSpPr>
                <a:spLocks noRot="1" noChangeAspect="1" noMove="1" noResize="1" noEditPoints="1" noAdjustHandles="1" noChangeArrowheads="1" noChangeShapeType="1" noTextEdit="1"/>
              </p:cNvSpPr>
              <p:nvPr/>
            </p:nvSpPr>
            <p:spPr>
              <a:xfrm>
                <a:off x="3159218" y="4427365"/>
                <a:ext cx="1663236" cy="443753"/>
              </a:xfrm>
              <a:prstGeom prst="rect">
                <a:avLst/>
              </a:prstGeom>
              <a:blipFill>
                <a:blip r:embed="rId3"/>
                <a:stretch>
                  <a:fillRect/>
                </a:stretch>
              </a:blipFill>
            </p:spPr>
            <p:txBody>
              <a:bodyPr/>
              <a:lstStyle/>
              <a:p>
                <a:r>
                  <a:rPr lang="en-IN">
                    <a:noFill/>
                  </a:rPr>
                  <a:t> </a:t>
                </a:r>
              </a:p>
            </p:txBody>
          </p:sp>
        </mc:Fallback>
      </mc:AlternateContent>
      <p:cxnSp>
        <p:nvCxnSpPr>
          <p:cNvPr id="6" name="Straight Arrow Connector 5">
            <a:extLst>
              <a:ext uri="{FF2B5EF4-FFF2-40B4-BE49-F238E27FC236}">
                <a16:creationId xmlns:a16="http://schemas.microsoft.com/office/drawing/2014/main" id="{29B4B934-160E-4D09-99D9-0EC0B356DDF0}"/>
              </a:ext>
            </a:extLst>
          </p:cNvPr>
          <p:cNvCxnSpPr>
            <a:stCxn id="4" idx="3"/>
            <a:endCxn id="5" idx="1"/>
          </p:cNvCxnSpPr>
          <p:nvPr/>
        </p:nvCxnSpPr>
        <p:spPr>
          <a:xfrm>
            <a:off x="1929649" y="4648981"/>
            <a:ext cx="1229569" cy="26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7875761-FB74-405E-80EF-58F714575663}"/>
              </a:ext>
            </a:extLst>
          </p:cNvPr>
          <p:cNvSpPr txBox="1"/>
          <p:nvPr/>
        </p:nvSpPr>
        <p:spPr>
          <a:xfrm>
            <a:off x="2457727" y="4270222"/>
            <a:ext cx="712695" cy="369332"/>
          </a:xfrm>
          <a:prstGeom prst="rect">
            <a:avLst/>
          </a:prstGeom>
          <a:noFill/>
        </p:spPr>
        <p:txBody>
          <a:bodyPr wrap="square" rtlCol="0">
            <a:spAutoFit/>
          </a:bodyPr>
          <a:lstStyle/>
          <a:p>
            <a:pPr algn="ctr"/>
            <a:r>
              <a:rPr lang="en-US"/>
              <a:t>Load</a:t>
            </a:r>
          </a:p>
        </p:txBody>
      </p:sp>
      <p:sp>
        <p:nvSpPr>
          <p:cNvPr id="8" name="TextBox 7">
            <a:extLst>
              <a:ext uri="{FF2B5EF4-FFF2-40B4-BE49-F238E27FC236}">
                <a16:creationId xmlns:a16="http://schemas.microsoft.com/office/drawing/2014/main" id="{50386FDB-C826-4FD6-AC15-110ABEFFF0D6}"/>
              </a:ext>
            </a:extLst>
          </p:cNvPr>
          <p:cNvSpPr txBox="1"/>
          <p:nvPr/>
        </p:nvSpPr>
        <p:spPr>
          <a:xfrm>
            <a:off x="1889310" y="4270222"/>
            <a:ext cx="376519" cy="369332"/>
          </a:xfrm>
          <a:prstGeom prst="rect">
            <a:avLst/>
          </a:prstGeom>
          <a:noFill/>
        </p:spPr>
        <p:txBody>
          <a:bodyPr wrap="square" rtlCol="0">
            <a:spAutoFit/>
          </a:bodyPr>
          <a:lstStyle/>
          <a:p>
            <a:pPr algn="ctr"/>
            <a:r>
              <a:rPr lang="en-US" i="1"/>
              <a:t>P</a:t>
            </a:r>
          </a:p>
        </p:txBody>
      </p:sp>
      <p:cxnSp>
        <p:nvCxnSpPr>
          <p:cNvPr id="9" name="Straight Connector 8">
            <a:extLst>
              <a:ext uri="{FF2B5EF4-FFF2-40B4-BE49-F238E27FC236}">
                <a16:creationId xmlns:a16="http://schemas.microsoft.com/office/drawing/2014/main" id="{637D8940-8F39-4046-8955-600878CE5959}"/>
              </a:ext>
            </a:extLst>
          </p:cNvPr>
          <p:cNvCxnSpPr>
            <a:stCxn id="5" idx="3"/>
          </p:cNvCxnSpPr>
          <p:nvPr/>
        </p:nvCxnSpPr>
        <p:spPr>
          <a:xfrm flipV="1">
            <a:off x="4822454" y="4648981"/>
            <a:ext cx="495856" cy="26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E069BAF-0D9F-4821-8A1A-D5AC104ADA6A}"/>
              </a:ext>
            </a:extLst>
          </p:cNvPr>
          <p:cNvSpPr txBox="1"/>
          <p:nvPr/>
        </p:nvSpPr>
        <p:spPr>
          <a:xfrm>
            <a:off x="6530790" y="4139097"/>
            <a:ext cx="712695" cy="369332"/>
          </a:xfrm>
          <a:prstGeom prst="rect">
            <a:avLst/>
          </a:prstGeom>
          <a:noFill/>
        </p:spPr>
        <p:txBody>
          <a:bodyPr wrap="square" rtlCol="0">
            <a:spAutoFit/>
          </a:bodyPr>
          <a:lstStyle/>
          <a:p>
            <a:pPr algn="ctr"/>
            <a:r>
              <a:rPr lang="en-US"/>
              <a:t>Clock</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01DAC9E-993A-42F8-86E8-81A8D4133B38}"/>
                  </a:ext>
                </a:extLst>
              </p:cNvPr>
              <p:cNvSpPr/>
              <p:nvPr/>
            </p:nvSpPr>
            <p:spPr>
              <a:xfrm>
                <a:off x="3159217" y="5565622"/>
                <a:ext cx="1663238" cy="443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1</m:t>
                      </m:r>
                    </m:oMath>
                  </m:oMathPara>
                </a14:m>
                <a:endParaRPr lang="en-US"/>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11" name="Rectangle 10">
                <a:extLst>
                  <a:ext uri="{FF2B5EF4-FFF2-40B4-BE49-F238E27FC236}">
                    <a16:creationId xmlns:a16="http://schemas.microsoft.com/office/drawing/2014/main" id="{D01DAC9E-993A-42F8-86E8-81A8D4133B38}"/>
                  </a:ext>
                </a:extLst>
              </p:cNvPr>
              <p:cNvSpPr>
                <a:spLocks noRot="1" noChangeAspect="1" noMove="1" noResize="1" noEditPoints="1" noAdjustHandles="1" noChangeArrowheads="1" noChangeShapeType="1" noTextEdit="1"/>
              </p:cNvSpPr>
              <p:nvPr/>
            </p:nvSpPr>
            <p:spPr>
              <a:xfrm>
                <a:off x="3159217" y="5565622"/>
                <a:ext cx="1663238" cy="443753"/>
              </a:xfrm>
              <a:prstGeom prst="rect">
                <a:avLst/>
              </a:prstGeom>
              <a:blipFill>
                <a:blip r:embed="rId4"/>
                <a:stretch>
                  <a:fillRect/>
                </a:stretch>
              </a:blipFill>
            </p:spPr>
            <p:txBody>
              <a:bodyPr/>
              <a:lstStyle/>
              <a:p>
                <a:r>
                  <a:rPr lang="en-IN">
                    <a:noFill/>
                  </a:rPr>
                  <a:t> </a:t>
                </a:r>
              </a:p>
            </p:txBody>
          </p:sp>
        </mc:Fallback>
      </mc:AlternateContent>
      <p:grpSp>
        <p:nvGrpSpPr>
          <p:cNvPr id="12" name="Group 11">
            <a:extLst>
              <a:ext uri="{FF2B5EF4-FFF2-40B4-BE49-F238E27FC236}">
                <a16:creationId xmlns:a16="http://schemas.microsoft.com/office/drawing/2014/main" id="{1E4B73FA-1541-446F-8B3D-25DFBAF3DC90}"/>
              </a:ext>
            </a:extLst>
          </p:cNvPr>
          <p:cNvGrpSpPr/>
          <p:nvPr/>
        </p:nvGrpSpPr>
        <p:grpSpPr>
          <a:xfrm>
            <a:off x="3930378" y="4871118"/>
            <a:ext cx="199560" cy="694504"/>
            <a:chOff x="3450387" y="4871118"/>
            <a:chExt cx="166688" cy="694504"/>
          </a:xfrm>
        </p:grpSpPr>
        <p:cxnSp>
          <p:nvCxnSpPr>
            <p:cNvPr id="13" name="Straight Arrow Connector 12">
              <a:extLst>
                <a:ext uri="{FF2B5EF4-FFF2-40B4-BE49-F238E27FC236}">
                  <a16:creationId xmlns:a16="http://schemas.microsoft.com/office/drawing/2014/main" id="{BEBFDA0F-EA76-44A4-9721-DB75538414F6}"/>
                </a:ext>
              </a:extLst>
            </p:cNvPr>
            <p:cNvCxnSpPr>
              <a:stCxn id="11" idx="0"/>
              <a:endCxn id="5" idx="2"/>
            </p:cNvCxnSpPr>
            <p:nvPr/>
          </p:nvCxnSpPr>
          <p:spPr>
            <a:xfrm flipH="1" flipV="1">
              <a:off x="3523697" y="4871118"/>
              <a:ext cx="0" cy="694504"/>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A0B01B-CF96-4FC5-8CFA-D519D58B1120}"/>
                </a:ext>
              </a:extLst>
            </p:cNvPr>
            <p:cNvCxnSpPr/>
            <p:nvPr/>
          </p:nvCxnSpPr>
          <p:spPr>
            <a:xfrm flipH="1">
              <a:off x="3450387" y="5122105"/>
              <a:ext cx="166688" cy="13294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A07DAE3E-D433-40BC-8A83-345BD8252775}"/>
              </a:ext>
            </a:extLst>
          </p:cNvPr>
          <p:cNvSpPr txBox="1"/>
          <p:nvPr/>
        </p:nvSpPr>
        <p:spPr>
          <a:xfrm>
            <a:off x="4091931" y="4980022"/>
            <a:ext cx="376519" cy="369332"/>
          </a:xfrm>
          <a:prstGeom prst="rect">
            <a:avLst/>
          </a:prstGeom>
          <a:noFill/>
        </p:spPr>
        <p:txBody>
          <a:bodyPr wrap="square" rtlCol="0">
            <a:spAutoFit/>
          </a:bodyPr>
          <a:lstStyle/>
          <a:p>
            <a:pPr algn="ctr"/>
            <a:r>
              <a:rPr lang="en-US" i="1"/>
              <a:t>n</a:t>
            </a:r>
          </a:p>
        </p:txBody>
      </p:sp>
      <p:grpSp>
        <p:nvGrpSpPr>
          <p:cNvPr id="16" name="Group 15">
            <a:extLst>
              <a:ext uri="{FF2B5EF4-FFF2-40B4-BE49-F238E27FC236}">
                <a16:creationId xmlns:a16="http://schemas.microsoft.com/office/drawing/2014/main" id="{A1183E19-8148-4D42-A483-4D1F1FB74583}"/>
              </a:ext>
            </a:extLst>
          </p:cNvPr>
          <p:cNvGrpSpPr/>
          <p:nvPr/>
        </p:nvGrpSpPr>
        <p:grpSpPr>
          <a:xfrm>
            <a:off x="7340703" y="4037224"/>
            <a:ext cx="2961987" cy="420431"/>
            <a:chOff x="1525679" y="4770801"/>
            <a:chExt cx="4493846" cy="420431"/>
          </a:xfrm>
        </p:grpSpPr>
        <p:grpSp>
          <p:nvGrpSpPr>
            <p:cNvPr id="17" name="Group 16">
              <a:extLst>
                <a:ext uri="{FF2B5EF4-FFF2-40B4-BE49-F238E27FC236}">
                  <a16:creationId xmlns:a16="http://schemas.microsoft.com/office/drawing/2014/main" id="{1715D508-4336-402E-A3AF-422574E866EE}"/>
                </a:ext>
              </a:extLst>
            </p:cNvPr>
            <p:cNvGrpSpPr/>
            <p:nvPr/>
          </p:nvGrpSpPr>
          <p:grpSpPr>
            <a:xfrm>
              <a:off x="4868294" y="4772222"/>
              <a:ext cx="1151231" cy="419010"/>
              <a:chOff x="1497841" y="4767879"/>
              <a:chExt cx="1151231" cy="419010"/>
            </a:xfrm>
          </p:grpSpPr>
          <p:cxnSp>
            <p:nvCxnSpPr>
              <p:cNvPr id="27" name="Elbow Connector 35">
                <a:extLst>
                  <a:ext uri="{FF2B5EF4-FFF2-40B4-BE49-F238E27FC236}">
                    <a16:creationId xmlns:a16="http://schemas.microsoft.com/office/drawing/2014/main" id="{EC5EE8E5-DEA9-4081-A521-39DA4D868438}"/>
                  </a:ext>
                </a:extLst>
              </p:cNvPr>
              <p:cNvCxnSpPr/>
              <p:nvPr/>
            </p:nvCxnSpPr>
            <p:spPr>
              <a:xfrm flipV="1">
                <a:off x="1497841" y="4767879"/>
                <a:ext cx="679076" cy="416859"/>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8" name="Elbow Connector 36">
                <a:extLst>
                  <a:ext uri="{FF2B5EF4-FFF2-40B4-BE49-F238E27FC236}">
                    <a16:creationId xmlns:a16="http://schemas.microsoft.com/office/drawing/2014/main" id="{3B649894-13C2-4520-BC85-251F69CA0AFF}"/>
                  </a:ext>
                </a:extLst>
              </p:cNvPr>
              <p:cNvCxnSpPr/>
              <p:nvPr/>
            </p:nvCxnSpPr>
            <p:spPr>
              <a:xfrm>
                <a:off x="1901078" y="4769510"/>
                <a:ext cx="747994" cy="417379"/>
              </a:xfrm>
              <a:prstGeom prst="bentConnector3">
                <a:avLst/>
              </a:prstGeom>
              <a:ln w="254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4BEE0F5-44CE-4A5B-ACE1-927FE8BE07B6}"/>
                </a:ext>
              </a:extLst>
            </p:cNvPr>
            <p:cNvGrpSpPr/>
            <p:nvPr/>
          </p:nvGrpSpPr>
          <p:grpSpPr>
            <a:xfrm>
              <a:off x="2632379" y="4772423"/>
              <a:ext cx="1144005" cy="417512"/>
              <a:chOff x="1505067" y="4774830"/>
              <a:chExt cx="1144005" cy="417512"/>
            </a:xfrm>
          </p:grpSpPr>
          <p:cxnSp>
            <p:nvCxnSpPr>
              <p:cNvPr id="25" name="Elbow Connector 33">
                <a:extLst>
                  <a:ext uri="{FF2B5EF4-FFF2-40B4-BE49-F238E27FC236}">
                    <a16:creationId xmlns:a16="http://schemas.microsoft.com/office/drawing/2014/main" id="{95A0DA6C-E5BE-4C4E-AB67-9E81D0F25040}"/>
                  </a:ext>
                </a:extLst>
              </p:cNvPr>
              <p:cNvCxnSpPr/>
              <p:nvPr/>
            </p:nvCxnSpPr>
            <p:spPr>
              <a:xfrm flipV="1">
                <a:off x="1505067" y="4775483"/>
                <a:ext cx="679076" cy="416859"/>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6" name="Elbow Connector 34">
                <a:extLst>
                  <a:ext uri="{FF2B5EF4-FFF2-40B4-BE49-F238E27FC236}">
                    <a16:creationId xmlns:a16="http://schemas.microsoft.com/office/drawing/2014/main" id="{B7C1BE05-6EAE-4AA7-B3B0-86E16CDF4466}"/>
                  </a:ext>
                </a:extLst>
              </p:cNvPr>
              <p:cNvCxnSpPr/>
              <p:nvPr/>
            </p:nvCxnSpPr>
            <p:spPr>
              <a:xfrm>
                <a:off x="1901078" y="4774830"/>
                <a:ext cx="747994" cy="417379"/>
              </a:xfrm>
              <a:prstGeom prst="bentConnector3">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BAEEE7D-58AB-4CE8-9E45-A70B68E96FBD}"/>
                </a:ext>
              </a:extLst>
            </p:cNvPr>
            <p:cNvGrpSpPr/>
            <p:nvPr/>
          </p:nvGrpSpPr>
          <p:grpSpPr>
            <a:xfrm>
              <a:off x="3767981" y="4770923"/>
              <a:ext cx="1129553" cy="417379"/>
              <a:chOff x="1519519" y="4768987"/>
              <a:chExt cx="1129553" cy="417379"/>
            </a:xfrm>
          </p:grpSpPr>
          <p:cxnSp>
            <p:nvCxnSpPr>
              <p:cNvPr id="23" name="Elbow Connector 31">
                <a:extLst>
                  <a:ext uri="{FF2B5EF4-FFF2-40B4-BE49-F238E27FC236}">
                    <a16:creationId xmlns:a16="http://schemas.microsoft.com/office/drawing/2014/main" id="{FC2DC595-1AA7-40E7-A09A-982BFD1C10DA}"/>
                  </a:ext>
                </a:extLst>
              </p:cNvPr>
              <p:cNvCxnSpPr/>
              <p:nvPr/>
            </p:nvCxnSpPr>
            <p:spPr>
              <a:xfrm flipV="1">
                <a:off x="1519519" y="4769507"/>
                <a:ext cx="679076" cy="416859"/>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4" name="Elbow Connector 32">
                <a:extLst>
                  <a:ext uri="{FF2B5EF4-FFF2-40B4-BE49-F238E27FC236}">
                    <a16:creationId xmlns:a16="http://schemas.microsoft.com/office/drawing/2014/main" id="{30C7BEE6-8EC4-40F0-B0A2-866AA09DFA8E}"/>
                  </a:ext>
                </a:extLst>
              </p:cNvPr>
              <p:cNvCxnSpPr/>
              <p:nvPr/>
            </p:nvCxnSpPr>
            <p:spPr>
              <a:xfrm>
                <a:off x="1901079" y="4768987"/>
                <a:ext cx="747993" cy="417379"/>
              </a:xfrm>
              <a:prstGeom prst="bentConnector3">
                <a:avLst/>
              </a:prstGeom>
              <a:ln w="254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63B8BFE-C0D7-42E6-B41F-2322E5E7F1EB}"/>
                </a:ext>
              </a:extLst>
            </p:cNvPr>
            <p:cNvGrpSpPr/>
            <p:nvPr/>
          </p:nvGrpSpPr>
          <p:grpSpPr>
            <a:xfrm>
              <a:off x="1525679" y="4770801"/>
              <a:ext cx="1129554" cy="420140"/>
              <a:chOff x="1519518" y="4764598"/>
              <a:chExt cx="1129554" cy="420140"/>
            </a:xfrm>
          </p:grpSpPr>
          <p:cxnSp>
            <p:nvCxnSpPr>
              <p:cNvPr id="21" name="Elbow Connector 29">
                <a:extLst>
                  <a:ext uri="{FF2B5EF4-FFF2-40B4-BE49-F238E27FC236}">
                    <a16:creationId xmlns:a16="http://schemas.microsoft.com/office/drawing/2014/main" id="{68C798BC-0E9C-49D8-959D-AB8BDD72FC2B}"/>
                  </a:ext>
                </a:extLst>
              </p:cNvPr>
              <p:cNvCxnSpPr/>
              <p:nvPr/>
            </p:nvCxnSpPr>
            <p:spPr>
              <a:xfrm flipV="1">
                <a:off x="1519518" y="4767879"/>
                <a:ext cx="679076" cy="416859"/>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22" name="Elbow Connector 30">
                <a:extLst>
                  <a:ext uri="{FF2B5EF4-FFF2-40B4-BE49-F238E27FC236}">
                    <a16:creationId xmlns:a16="http://schemas.microsoft.com/office/drawing/2014/main" id="{9D87CDE6-AA31-4379-B678-18819B6EE21E}"/>
                  </a:ext>
                </a:extLst>
              </p:cNvPr>
              <p:cNvCxnSpPr/>
              <p:nvPr/>
            </p:nvCxnSpPr>
            <p:spPr>
              <a:xfrm>
                <a:off x="1901078" y="4764598"/>
                <a:ext cx="747994" cy="417379"/>
              </a:xfrm>
              <a:prstGeom prst="bentConnector3">
                <a:avLst/>
              </a:prstGeom>
              <a:ln w="25400"/>
            </p:spPr>
            <p:style>
              <a:lnRef idx="1">
                <a:schemeClr val="accent1"/>
              </a:lnRef>
              <a:fillRef idx="0">
                <a:schemeClr val="accent1"/>
              </a:fillRef>
              <a:effectRef idx="0">
                <a:schemeClr val="accent1"/>
              </a:effectRef>
              <a:fontRef idx="minor">
                <a:schemeClr val="tx1"/>
              </a:fontRef>
            </p:style>
          </p:cxnSp>
        </p:grpSp>
      </p:grpSp>
      <p:cxnSp>
        <p:nvCxnSpPr>
          <p:cNvPr id="29" name="Straight Connector 28">
            <a:extLst>
              <a:ext uri="{FF2B5EF4-FFF2-40B4-BE49-F238E27FC236}">
                <a16:creationId xmlns:a16="http://schemas.microsoft.com/office/drawing/2014/main" id="{E5716650-90F8-41E7-A7F5-B1F2B09E4500}"/>
              </a:ext>
            </a:extLst>
          </p:cNvPr>
          <p:cNvCxnSpPr/>
          <p:nvPr/>
        </p:nvCxnSpPr>
        <p:spPr>
          <a:xfrm>
            <a:off x="7407378" y="5664779"/>
            <a:ext cx="86648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A53ECF-1849-43AE-9C82-15E5AFB5C5F3}"/>
              </a:ext>
            </a:extLst>
          </p:cNvPr>
          <p:cNvCxnSpPr/>
          <p:nvPr/>
        </p:nvCxnSpPr>
        <p:spPr>
          <a:xfrm flipV="1">
            <a:off x="8273865" y="5049575"/>
            <a:ext cx="123981" cy="62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A36399-BA4A-4219-BC36-B802A07C7E01}"/>
              </a:ext>
            </a:extLst>
          </p:cNvPr>
          <p:cNvCxnSpPr/>
          <p:nvPr/>
        </p:nvCxnSpPr>
        <p:spPr>
          <a:xfrm flipV="1">
            <a:off x="8397845" y="5045677"/>
            <a:ext cx="648000" cy="1454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45DA368-984A-426E-AE16-BCBDDB57DAFF}"/>
              </a:ext>
            </a:extLst>
          </p:cNvPr>
          <p:cNvCxnSpPr/>
          <p:nvPr/>
        </p:nvCxnSpPr>
        <p:spPr>
          <a:xfrm flipH="1" flipV="1">
            <a:off x="9035116" y="5043598"/>
            <a:ext cx="123981" cy="6247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6B4F8D0-C2EA-4F36-AA8C-06E156E5F3E3}"/>
              </a:ext>
            </a:extLst>
          </p:cNvPr>
          <p:cNvCxnSpPr/>
          <p:nvPr/>
        </p:nvCxnSpPr>
        <p:spPr>
          <a:xfrm>
            <a:off x="9158941" y="5660298"/>
            <a:ext cx="121536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9671C2C-F78C-4E0A-8226-01F42DBFA4B1}"/>
              </a:ext>
            </a:extLst>
          </p:cNvPr>
          <p:cNvSpPr txBox="1"/>
          <p:nvPr/>
        </p:nvSpPr>
        <p:spPr>
          <a:xfrm>
            <a:off x="8223241" y="3763701"/>
            <a:ext cx="241124" cy="254360"/>
          </a:xfrm>
          <a:prstGeom prst="rect">
            <a:avLst/>
          </a:prstGeom>
          <a:noFill/>
        </p:spPr>
        <p:txBody>
          <a:bodyPr wrap="square" rtlCol="0">
            <a:spAutoFit/>
          </a:bodyPr>
          <a:lstStyle/>
          <a:p>
            <a:pPr algn="ctr"/>
            <a:r>
              <a:rPr lang="en-US" sz="1600" i="1"/>
              <a:t>t</a:t>
            </a:r>
          </a:p>
        </p:txBody>
      </p:sp>
      <p:sp>
        <p:nvSpPr>
          <p:cNvPr id="35" name="TextBox 34">
            <a:extLst>
              <a:ext uri="{FF2B5EF4-FFF2-40B4-BE49-F238E27FC236}">
                <a16:creationId xmlns:a16="http://schemas.microsoft.com/office/drawing/2014/main" id="{9BBCA23C-AE74-4A23-8487-2771B91BFD34}"/>
              </a:ext>
            </a:extLst>
          </p:cNvPr>
          <p:cNvSpPr txBox="1"/>
          <p:nvPr/>
        </p:nvSpPr>
        <p:spPr>
          <a:xfrm>
            <a:off x="8816790" y="3756991"/>
            <a:ext cx="481906" cy="338554"/>
          </a:xfrm>
          <a:prstGeom prst="rect">
            <a:avLst/>
          </a:prstGeom>
          <a:noFill/>
        </p:spPr>
        <p:txBody>
          <a:bodyPr wrap="square" rtlCol="0">
            <a:spAutoFit/>
          </a:bodyPr>
          <a:lstStyle/>
          <a:p>
            <a:pPr algn="ctr"/>
            <a:r>
              <a:rPr lang="en-US" sz="1600" i="1"/>
              <a:t>t+1</a:t>
            </a:r>
          </a:p>
        </p:txBody>
      </p:sp>
      <p:cxnSp>
        <p:nvCxnSpPr>
          <p:cNvPr id="36" name="Elbow Connector 61">
            <a:extLst>
              <a:ext uri="{FF2B5EF4-FFF2-40B4-BE49-F238E27FC236}">
                <a16:creationId xmlns:a16="http://schemas.microsoft.com/office/drawing/2014/main" id="{1DB56A66-A31D-46EB-B655-89FAFAFFE382}"/>
              </a:ext>
            </a:extLst>
          </p:cNvPr>
          <p:cNvCxnSpPr/>
          <p:nvPr/>
        </p:nvCxnSpPr>
        <p:spPr>
          <a:xfrm flipV="1">
            <a:off x="8415060" y="5487726"/>
            <a:ext cx="506505" cy="472559"/>
          </a:xfrm>
          <a:prstGeom prst="bentConnector3">
            <a:avLst>
              <a:gd name="adj1" fmla="val 99319"/>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37" name="Straight Connector 36">
            <a:extLst>
              <a:ext uri="{FF2B5EF4-FFF2-40B4-BE49-F238E27FC236}">
                <a16:creationId xmlns:a16="http://schemas.microsoft.com/office/drawing/2014/main" id="{3F6B8A8A-D267-4FE3-88F0-9BCB4A51F2D7}"/>
              </a:ext>
            </a:extLst>
          </p:cNvPr>
          <p:cNvCxnSpPr/>
          <p:nvPr/>
        </p:nvCxnSpPr>
        <p:spPr>
          <a:xfrm flipH="1">
            <a:off x="8283390" y="4544751"/>
            <a:ext cx="0" cy="99508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B9323B-FD4A-44D3-9259-EBF10EB1D912}"/>
              </a:ext>
            </a:extLst>
          </p:cNvPr>
          <p:cNvCxnSpPr/>
          <p:nvPr/>
        </p:nvCxnSpPr>
        <p:spPr>
          <a:xfrm flipH="1">
            <a:off x="9035865" y="4544751"/>
            <a:ext cx="0" cy="99508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783AFFB-8FD7-4C46-8C01-C1ABF3DDB3E1}"/>
              </a:ext>
            </a:extLst>
          </p:cNvPr>
          <p:cNvSpPr txBox="1"/>
          <p:nvPr/>
        </p:nvSpPr>
        <p:spPr>
          <a:xfrm>
            <a:off x="6530790" y="5414235"/>
            <a:ext cx="712695" cy="369332"/>
          </a:xfrm>
          <a:prstGeom prst="rect">
            <a:avLst/>
          </a:prstGeom>
          <a:noFill/>
        </p:spPr>
        <p:txBody>
          <a:bodyPr wrap="square" rtlCol="0">
            <a:spAutoFit/>
          </a:bodyPr>
          <a:lstStyle/>
          <a:p>
            <a:pPr algn="ctr"/>
            <a:r>
              <a:rPr lang="en-US"/>
              <a:t>Load</a:t>
            </a:r>
          </a:p>
        </p:txBody>
      </p:sp>
      <p:sp>
        <p:nvSpPr>
          <p:cNvPr id="42" name="TextBox 41">
            <a:extLst>
              <a:ext uri="{FF2B5EF4-FFF2-40B4-BE49-F238E27FC236}">
                <a16:creationId xmlns:a16="http://schemas.microsoft.com/office/drawing/2014/main" id="{6AE6982E-6ADA-4206-A5BE-7B1616DD094F}"/>
              </a:ext>
            </a:extLst>
          </p:cNvPr>
          <p:cNvSpPr txBox="1"/>
          <p:nvPr/>
        </p:nvSpPr>
        <p:spPr>
          <a:xfrm>
            <a:off x="6330765" y="5775619"/>
            <a:ext cx="2084295" cy="369332"/>
          </a:xfrm>
          <a:prstGeom prst="rect">
            <a:avLst/>
          </a:prstGeom>
          <a:noFill/>
        </p:spPr>
        <p:txBody>
          <a:bodyPr wrap="square" rtlCol="0">
            <a:spAutoFit/>
          </a:bodyPr>
          <a:lstStyle/>
          <a:p>
            <a:pPr algn="ctr"/>
            <a:r>
              <a:rPr lang="en-US">
                <a:solidFill>
                  <a:schemeClr val="accent6"/>
                </a:solidFill>
              </a:rPr>
              <a:t>Transfer occurs here</a:t>
            </a:r>
          </a:p>
        </p:txBody>
      </p:sp>
    </p:spTree>
    <p:extLst>
      <p:ext uri="{BB962C8B-B14F-4D97-AF65-F5344CB8AC3E}">
        <p14:creationId xmlns:p14="http://schemas.microsoft.com/office/powerpoint/2010/main" val="40899195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dur="5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dur="50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10" presetClass="entr" presetSubtype="0" dur="50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dur="50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dur="50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dur="50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0" presetClass="entr" presetSubtype="0" dur="50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dur="50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10" presetClass="entr" presetSubtype="0" dur="50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dur="50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par>
                    <p:cTn id="69" fill="hold" nodeType="clickPar">
                      <p:stCondLst>
                        <p:cond delay="indefinite"/>
                      </p:stCondLst>
                      <p:childTnLst>
                        <p:par>
                          <p:cTn id="70" fill="hold">
                            <p:stCondLst>
                              <p:cond delay="0"/>
                            </p:stCondLst>
                            <p:childTnLst>
                              <p:par>
                                <p:cTn id="71" presetID="10" presetClass="entr" presetSubtype="0" dur="50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childTnLst>
                          </p:cTn>
                        </p:par>
                      </p:childTnLst>
                    </p:cTn>
                  </p:par>
                  <p:par>
                    <p:cTn id="74" fill="hold" nodeType="clickPar">
                      <p:stCondLst>
                        <p:cond delay="indefinite"/>
                      </p:stCondLst>
                      <p:childTnLst>
                        <p:par>
                          <p:cTn id="75" fill="hold">
                            <p:stCondLst>
                              <p:cond delay="0"/>
                            </p:stCondLst>
                            <p:childTnLst>
                              <p:par>
                                <p:cTn id="76" presetID="10" presetClass="entr" presetSubtype="0" dur="50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nodeType="clickPar">
                      <p:stCondLst>
                        <p:cond delay="indefinite"/>
                      </p:stCondLst>
                      <p:childTnLst>
                        <p:par>
                          <p:cTn id="80" fill="hold">
                            <p:stCondLst>
                              <p:cond delay="0"/>
                            </p:stCondLst>
                            <p:childTnLst>
                              <p:par>
                                <p:cTn id="81" presetID="10" presetClass="entr" presetSubtype="0" dur="50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childTnLst>
                    </p:cTn>
                  </p:par>
                  <p:par>
                    <p:cTn id="84" fill="hold" nodeType="clickPar">
                      <p:stCondLst>
                        <p:cond delay="indefinite"/>
                      </p:stCondLst>
                      <p:childTnLst>
                        <p:par>
                          <p:cTn id="85" fill="hold">
                            <p:stCondLst>
                              <p:cond delay="0"/>
                            </p:stCondLst>
                            <p:childTnLst>
                              <p:par>
                                <p:cTn id="86" presetID="10" presetClass="entr" presetSubtype="0" dur="500" fill="hold"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dur="50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par>
                    <p:cTn id="92" fill="hold" nodeType="clickPar">
                      <p:stCondLst>
                        <p:cond delay="indefinite"/>
                      </p:stCondLst>
                      <p:childTnLst>
                        <p:par>
                          <p:cTn id="93" fill="hold">
                            <p:stCondLst>
                              <p:cond delay="0"/>
                            </p:stCondLst>
                            <p:childTnLst>
                              <p:par>
                                <p:cTn id="94" presetID="10" presetClass="entr" presetSubtype="0" dur="500" fill="hold"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childTnLst>
                          </p:cTn>
                        </p:par>
                      </p:childTnLst>
                    </p:cTn>
                  </p:par>
                  <p:par>
                    <p:cTn id="97" fill="hold" nodeType="clickPar">
                      <p:stCondLst>
                        <p:cond delay="indefinite"/>
                      </p:stCondLst>
                      <p:childTnLst>
                        <p:par>
                          <p:cTn id="98" fill="hold">
                            <p:stCondLst>
                              <p:cond delay="0"/>
                            </p:stCondLst>
                            <p:childTnLst>
                              <p:par>
                                <p:cTn id="99" presetID="10" presetClass="entr" presetSubtype="0" dur="500" fill="hold" grpId="0"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childTnLst>
                          </p:cTn>
                        </p:par>
                      </p:childTnLst>
                    </p:cTn>
                  </p:par>
                  <p:par>
                    <p:cTn id="102" fill="hold" nodeType="clickPar">
                      <p:stCondLst>
                        <p:cond delay="indefinite"/>
                      </p:stCondLst>
                      <p:childTnLst>
                        <p:par>
                          <p:cTn id="103" fill="hold">
                            <p:stCondLst>
                              <p:cond delay="0"/>
                            </p:stCondLst>
                            <p:childTnLst>
                              <p:par>
                                <p:cTn id="104" presetID="10" presetClass="entr" presetSubtype="0" dur="500" fill="hold" nodeType="click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dur="50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childTnLst>
                          </p:cTn>
                        </p:par>
                      </p:childTnLst>
                    </p:cTn>
                  </p:par>
                  <p:par>
                    <p:cTn id="110" fill="hold" nodeType="clickPar">
                      <p:stCondLst>
                        <p:cond delay="indefinite"/>
                      </p:stCondLst>
                      <p:childTnLst>
                        <p:par>
                          <p:cTn id="111" fill="hold">
                            <p:stCondLst>
                              <p:cond delay="0"/>
                            </p:stCondLst>
                            <p:childTnLst>
                              <p:par>
                                <p:cTn id="112" presetID="10" presetClass="entr" presetSubtype="0" dur="500" fill="hold" nodeType="click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par>
                                <p:cTn id="115" presetID="10" presetClass="entr" presetSubtype="0" dur="500" fill="hold"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500"/>
                                        <p:tgtEl>
                                          <p:spTgt spid="36"/>
                                        </p:tgtEl>
                                      </p:cBhvr>
                                    </p:animEffect>
                                  </p:childTnLst>
                                </p:cTn>
                              </p:par>
                            </p:childTnLst>
                          </p:cTn>
                        </p:par>
                      </p:childTnLst>
                    </p:cTn>
                  </p:par>
                  <p:par>
                    <p:cTn id="118" fill="hold" nodeType="clickPar">
                      <p:stCondLst>
                        <p:cond delay="indefinite"/>
                      </p:stCondLst>
                      <p:childTnLst>
                        <p:par>
                          <p:cTn id="119" fill="hold">
                            <p:stCondLst>
                              <p:cond delay="0"/>
                            </p:stCondLst>
                            <p:childTnLst>
                              <p:par>
                                <p:cTn id="120" presetID="10" presetClass="entr" presetSubtype="0" dur="500"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fade">
                                      <p:cBhvr>
                                        <p:cTn id="1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7" grpId="0"/>
      <p:bldP spid="8" grpId="0"/>
      <p:bldP spid="10" grpId="0"/>
      <p:bldP spid="11" grpId="0" animBg="1"/>
      <p:bldP spid="15" grpId="0"/>
      <p:bldP spid="34" grpId="0"/>
      <p:bldP spid="35" grpId="0"/>
      <p:bldP spid="39"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630C-6BB8-5B32-1674-ADD16E7ACC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D089AF-8092-6A9A-69BD-450EAFDCEDDB}"/>
              </a:ext>
            </a:extLst>
          </p:cNvPr>
          <p:cNvSpPr>
            <a:spLocks noGrp="1"/>
          </p:cNvSpPr>
          <p:nvPr>
            <p:ph idx="1"/>
          </p:nvPr>
        </p:nvSpPr>
        <p:spPr/>
        <p:txBody>
          <a:bodyPr/>
          <a:lstStyle/>
          <a:p>
            <a:r>
              <a:rPr lang="en-IN" b="0" i="0" u="none" strike="noStrike" baseline="0" dirty="0"/>
              <a:t>The basic symbols o f the register transfer notation are listed in Table </a:t>
            </a:r>
            <a:r>
              <a:rPr lang="en-IN" dirty="0"/>
              <a:t>.</a:t>
            </a:r>
            <a:r>
              <a:rPr lang="en-IN" b="0" i="0" u="none" strike="noStrike" baseline="0" dirty="0"/>
              <a:t>Registers are denoted by capital letters, and numerals may follow the letters.</a:t>
            </a:r>
          </a:p>
          <a:p>
            <a:r>
              <a:rPr lang="en-IN" b="0" i="0" u="none" strike="noStrike" baseline="0" dirty="0"/>
              <a:t>Parentheses are used to denote a part of a register by specifying the range of bits or by giving a symbol name to a portion of a register. </a:t>
            </a:r>
            <a:endParaRPr lang="en-IN" dirty="0"/>
          </a:p>
          <a:p>
            <a:r>
              <a:rPr lang="en-IN" b="0" i="0" u="none" strike="noStrike" baseline="0" dirty="0"/>
              <a:t>The arrow denotes a transfer of information and the direction of transfer. </a:t>
            </a:r>
          </a:p>
          <a:p>
            <a:r>
              <a:rPr lang="en-IN" b="0" i="0" u="none" strike="noStrike" baseline="0" dirty="0"/>
              <a:t>A comma is used to separate two or more operations that are executed at the same time. </a:t>
            </a:r>
          </a:p>
          <a:p>
            <a:pPr algn="l"/>
            <a:endParaRPr lang="en-IN" dirty="0"/>
          </a:p>
        </p:txBody>
      </p:sp>
      <p:pic>
        <p:nvPicPr>
          <p:cNvPr id="5" name="Picture 4">
            <a:extLst>
              <a:ext uri="{FF2B5EF4-FFF2-40B4-BE49-F238E27FC236}">
                <a16:creationId xmlns:a16="http://schemas.microsoft.com/office/drawing/2014/main" id="{1D210938-5B50-848F-BEEA-DA49A960028E}"/>
              </a:ext>
            </a:extLst>
          </p:cNvPr>
          <p:cNvPicPr>
            <a:picLocks noChangeAspect="1"/>
          </p:cNvPicPr>
          <p:nvPr/>
        </p:nvPicPr>
        <p:blipFill>
          <a:blip r:embed="rId2"/>
          <a:stretch>
            <a:fillRect/>
          </a:stretch>
        </p:blipFill>
        <p:spPr>
          <a:xfrm>
            <a:off x="5179923" y="3658726"/>
            <a:ext cx="2269475" cy="336014"/>
          </a:xfrm>
          <a:prstGeom prst="rect">
            <a:avLst/>
          </a:prstGeom>
        </p:spPr>
      </p:pic>
      <p:pic>
        <p:nvPicPr>
          <p:cNvPr id="7" name="Picture 6">
            <a:extLst>
              <a:ext uri="{FF2B5EF4-FFF2-40B4-BE49-F238E27FC236}">
                <a16:creationId xmlns:a16="http://schemas.microsoft.com/office/drawing/2014/main" id="{9E1BD0F8-9034-6973-735D-096F012D0492}"/>
              </a:ext>
            </a:extLst>
          </p:cNvPr>
          <p:cNvPicPr>
            <a:picLocks noChangeAspect="1"/>
          </p:cNvPicPr>
          <p:nvPr/>
        </p:nvPicPr>
        <p:blipFill>
          <a:blip r:embed="rId3"/>
          <a:stretch>
            <a:fillRect/>
          </a:stretch>
        </p:blipFill>
        <p:spPr>
          <a:xfrm>
            <a:off x="3650254" y="4832213"/>
            <a:ext cx="4891489" cy="1487277"/>
          </a:xfrm>
          <a:prstGeom prst="rect">
            <a:avLst/>
          </a:prstGeom>
        </p:spPr>
      </p:pic>
    </p:spTree>
    <p:extLst>
      <p:ext uri="{BB962C8B-B14F-4D97-AF65-F5344CB8AC3E}">
        <p14:creationId xmlns:p14="http://schemas.microsoft.com/office/powerpoint/2010/main" val="104868984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normAutofit/>
          </a:bodyPr>
          <a:lstStyle/>
          <a:p>
            <a:r>
              <a:rPr lang="en-US">
                <a:gradFill flip="none" rotWithShape="1">
                  <a:gsLst>
                    <a:gs pos="10000">
                      <a:srgbClr val="273238"/>
                    </a:gs>
                    <a:gs pos="100000">
                      <a:srgbClr val="607D8B"/>
                    </a:gs>
                  </a:gsLst>
                  <a:lin ang="0" scaled="1"/>
                </a:gradFill>
              </a:rPr>
              <a:t>Bus and Memory transfers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a:t>Section - 4</a:t>
            </a:r>
          </a:p>
        </p:txBody>
      </p:sp>
    </p:spTree>
    <p:extLst>
      <p:ext uri="{BB962C8B-B14F-4D97-AF65-F5344CB8AC3E}">
        <p14:creationId xmlns:p14="http://schemas.microsoft.com/office/powerpoint/2010/main" val="172204876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1505-B4FB-4E00-A7D2-00750C30C1B9}"/>
              </a:ext>
            </a:extLst>
          </p:cNvPr>
          <p:cNvSpPr>
            <a:spLocks noGrp="1"/>
          </p:cNvSpPr>
          <p:nvPr>
            <p:ph type="title"/>
          </p:nvPr>
        </p:nvSpPr>
        <p:spPr/>
        <p:txBody>
          <a:bodyPr/>
          <a:lstStyle/>
          <a:p>
            <a:r>
              <a:rPr lang="en-US"/>
              <a:t>Common Bus System for 4 registers</a:t>
            </a:r>
            <a:endParaRPr lang="en-IN"/>
          </a:p>
        </p:txBody>
      </p:sp>
      <p:sp>
        <p:nvSpPr>
          <p:cNvPr id="3" name="Content Placeholder 2">
            <a:extLst>
              <a:ext uri="{FF2B5EF4-FFF2-40B4-BE49-F238E27FC236}">
                <a16:creationId xmlns:a16="http://schemas.microsoft.com/office/drawing/2014/main" id="{7DBF48D0-55B3-41AF-B281-5556C4484745}"/>
              </a:ext>
            </a:extLst>
          </p:cNvPr>
          <p:cNvSpPr>
            <a:spLocks noGrp="1"/>
          </p:cNvSpPr>
          <p:nvPr>
            <p:ph idx="1"/>
          </p:nvPr>
        </p:nvSpPr>
        <p:spPr>
          <a:xfrm>
            <a:off x="131180" y="863444"/>
            <a:ext cx="8098752" cy="4941008"/>
          </a:xfrm>
        </p:spPr>
        <p:txBody>
          <a:bodyPr/>
          <a:lstStyle/>
          <a:p>
            <a:r>
              <a:rPr lang="en-US"/>
              <a:t>A typical digital computer has many registers, and paths must be provided to transfer information from one register to another. </a:t>
            </a:r>
          </a:p>
          <a:p>
            <a:r>
              <a:rPr lang="en-US"/>
              <a:t>The number of wires will be excessive if separate lines are used between each register and all other registers in the system.</a:t>
            </a:r>
          </a:p>
          <a:p>
            <a:r>
              <a:rPr lang="en-US"/>
              <a:t>A more efficient scheme for transferring information between registers in a multiple-register configuration is a </a:t>
            </a:r>
            <a:r>
              <a:rPr lang="en-US">
                <a:solidFill>
                  <a:schemeClr val="tx2"/>
                </a:solidFill>
              </a:rPr>
              <a:t>common bus system</a:t>
            </a:r>
            <a:r>
              <a:rPr lang="en-US"/>
              <a:t>.</a:t>
            </a:r>
          </a:p>
          <a:p>
            <a:r>
              <a:rPr lang="en-US"/>
              <a:t>A bus structure consists of a set of common lines, one for each bit of a register, through which binary information is transferred one at a time.</a:t>
            </a:r>
          </a:p>
          <a:p>
            <a:r>
              <a:rPr lang="en-US"/>
              <a:t>One way of constructing a common bus system is with </a:t>
            </a:r>
            <a:r>
              <a:rPr lang="en-US">
                <a:solidFill>
                  <a:schemeClr val="tx2"/>
                </a:solidFill>
              </a:rPr>
              <a:t>multiplexers</a:t>
            </a:r>
            <a:r>
              <a:rPr lang="en-US"/>
              <a:t>. </a:t>
            </a:r>
          </a:p>
          <a:p>
            <a:r>
              <a:rPr lang="en-US"/>
              <a:t>The multiplexers select the source register whose binary information is then placed on the bus.</a:t>
            </a:r>
          </a:p>
          <a:p>
            <a:pPr marL="0" indent="0">
              <a:buNone/>
            </a:pPr>
            <a:endParaRPr lang="en-IN"/>
          </a:p>
        </p:txBody>
      </p:sp>
      <p:grpSp>
        <p:nvGrpSpPr>
          <p:cNvPr id="43" name="Group 42">
            <a:extLst>
              <a:ext uri="{FF2B5EF4-FFF2-40B4-BE49-F238E27FC236}">
                <a16:creationId xmlns:a16="http://schemas.microsoft.com/office/drawing/2014/main" id="{D4900177-2E0A-497D-95A3-50EF45422DA8}"/>
              </a:ext>
            </a:extLst>
          </p:cNvPr>
          <p:cNvGrpSpPr/>
          <p:nvPr/>
        </p:nvGrpSpPr>
        <p:grpSpPr>
          <a:xfrm>
            <a:off x="8403220" y="2004391"/>
            <a:ext cx="1480353" cy="407658"/>
            <a:chOff x="653247" y="5764542"/>
            <a:chExt cx="1480353" cy="407658"/>
          </a:xfrm>
        </p:grpSpPr>
        <p:sp>
          <p:nvSpPr>
            <p:cNvPr id="44" name="Rectangle 43">
              <a:extLst>
                <a:ext uri="{FF2B5EF4-FFF2-40B4-BE49-F238E27FC236}">
                  <a16:creationId xmlns:a16="http://schemas.microsoft.com/office/drawing/2014/main" id="{7975AE92-1934-497B-9BE6-53EA9859862E}"/>
                </a:ext>
              </a:extLst>
            </p:cNvPr>
            <p:cNvSpPr/>
            <p:nvPr/>
          </p:nvSpPr>
          <p:spPr>
            <a:xfrm>
              <a:off x="662210" y="5764542"/>
              <a:ext cx="1471390" cy="407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C15738E-F546-4083-BDA3-1F4A4D55F78B}"/>
                </a:ext>
              </a:extLst>
            </p:cNvPr>
            <p:cNvSpPr txBox="1"/>
            <p:nvPr/>
          </p:nvSpPr>
          <p:spPr>
            <a:xfrm>
              <a:off x="653247" y="5771151"/>
              <a:ext cx="1471388" cy="369329"/>
            </a:xfrm>
            <a:prstGeom prst="rect">
              <a:avLst/>
            </a:prstGeom>
            <a:noFill/>
          </p:spPr>
          <p:txBody>
            <a:bodyPr wrap="square" rtlCol="0">
              <a:spAutoFit/>
            </a:bodyPr>
            <a:lstStyle/>
            <a:p>
              <a:pPr algn="ctr"/>
              <a:r>
                <a:rPr lang="en-US">
                  <a:solidFill>
                    <a:schemeClr val="bg1"/>
                  </a:solidFill>
                </a:rPr>
                <a:t>3    2    1    0</a:t>
              </a:r>
            </a:p>
          </p:txBody>
        </p:sp>
      </p:grpSp>
      <p:grpSp>
        <p:nvGrpSpPr>
          <p:cNvPr id="46" name="Group 45">
            <a:extLst>
              <a:ext uri="{FF2B5EF4-FFF2-40B4-BE49-F238E27FC236}">
                <a16:creationId xmlns:a16="http://schemas.microsoft.com/office/drawing/2014/main" id="{E26968A4-7DE6-4AC0-AF7F-9909E788D959}"/>
              </a:ext>
            </a:extLst>
          </p:cNvPr>
          <p:cNvGrpSpPr/>
          <p:nvPr/>
        </p:nvGrpSpPr>
        <p:grpSpPr>
          <a:xfrm>
            <a:off x="8370192" y="3564304"/>
            <a:ext cx="1480353" cy="407658"/>
            <a:chOff x="2863047" y="5764542"/>
            <a:chExt cx="1480353" cy="407658"/>
          </a:xfrm>
        </p:grpSpPr>
        <p:sp>
          <p:nvSpPr>
            <p:cNvPr id="47" name="Rectangle 46">
              <a:extLst>
                <a:ext uri="{FF2B5EF4-FFF2-40B4-BE49-F238E27FC236}">
                  <a16:creationId xmlns:a16="http://schemas.microsoft.com/office/drawing/2014/main" id="{59C27D1B-80DB-4D75-84E0-399985DFA627}"/>
                </a:ext>
              </a:extLst>
            </p:cNvPr>
            <p:cNvSpPr/>
            <p:nvPr/>
          </p:nvSpPr>
          <p:spPr>
            <a:xfrm>
              <a:off x="2872010" y="5764542"/>
              <a:ext cx="1471390" cy="407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C489B12-4DAA-4807-ADDA-FA7A33631B78}"/>
                </a:ext>
              </a:extLst>
            </p:cNvPr>
            <p:cNvSpPr txBox="1"/>
            <p:nvPr/>
          </p:nvSpPr>
          <p:spPr>
            <a:xfrm>
              <a:off x="2863047" y="5771151"/>
              <a:ext cx="1471388" cy="369329"/>
            </a:xfrm>
            <a:prstGeom prst="rect">
              <a:avLst/>
            </a:prstGeom>
            <a:noFill/>
          </p:spPr>
          <p:txBody>
            <a:bodyPr wrap="square" rtlCol="0">
              <a:spAutoFit/>
            </a:bodyPr>
            <a:lstStyle/>
            <a:p>
              <a:pPr algn="ctr"/>
              <a:r>
                <a:rPr lang="en-US">
                  <a:solidFill>
                    <a:schemeClr val="bg1"/>
                  </a:solidFill>
                </a:rPr>
                <a:t>3    2    1    0</a:t>
              </a:r>
            </a:p>
          </p:txBody>
        </p:sp>
      </p:grpSp>
      <p:cxnSp>
        <p:nvCxnSpPr>
          <p:cNvPr id="49" name="Straight Connector 48">
            <a:extLst>
              <a:ext uri="{FF2B5EF4-FFF2-40B4-BE49-F238E27FC236}">
                <a16:creationId xmlns:a16="http://schemas.microsoft.com/office/drawing/2014/main" id="{D8DE0A15-BFAE-46A6-B0F2-8AD75DD497B9}"/>
              </a:ext>
            </a:extLst>
          </p:cNvPr>
          <p:cNvCxnSpPr/>
          <p:nvPr/>
        </p:nvCxnSpPr>
        <p:spPr>
          <a:xfrm flipH="1">
            <a:off x="8631820" y="2412049"/>
            <a:ext cx="0" cy="1152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5B769A1-573E-405B-8113-36B656528E83}"/>
              </a:ext>
            </a:extLst>
          </p:cNvPr>
          <p:cNvCxnSpPr/>
          <p:nvPr/>
        </p:nvCxnSpPr>
        <p:spPr>
          <a:xfrm flipH="1">
            <a:off x="8936620" y="2385391"/>
            <a:ext cx="0" cy="1152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3499FC1-1C1C-46F8-91D6-AF5AEC188F18}"/>
              </a:ext>
            </a:extLst>
          </p:cNvPr>
          <p:cNvCxnSpPr/>
          <p:nvPr/>
        </p:nvCxnSpPr>
        <p:spPr>
          <a:xfrm flipH="1">
            <a:off x="9285536" y="2385391"/>
            <a:ext cx="0" cy="1152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1DE653-243A-48E1-A4BF-E5F30BA3DD0E}"/>
              </a:ext>
            </a:extLst>
          </p:cNvPr>
          <p:cNvCxnSpPr/>
          <p:nvPr/>
        </p:nvCxnSpPr>
        <p:spPr>
          <a:xfrm flipH="1">
            <a:off x="9622420" y="2385391"/>
            <a:ext cx="0" cy="1152255"/>
          </a:xfrm>
          <a:prstGeom prst="line">
            <a:avLst/>
          </a:prstGeom>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8D74AC1-2E8A-4CD5-881A-3372A73186D5}"/>
              </a:ext>
            </a:extLst>
          </p:cNvPr>
          <p:cNvGrpSpPr/>
          <p:nvPr/>
        </p:nvGrpSpPr>
        <p:grpSpPr>
          <a:xfrm>
            <a:off x="10580467" y="3560475"/>
            <a:ext cx="1480353" cy="407658"/>
            <a:chOff x="2863047" y="5764542"/>
            <a:chExt cx="1480353" cy="407658"/>
          </a:xfrm>
        </p:grpSpPr>
        <p:sp>
          <p:nvSpPr>
            <p:cNvPr id="54" name="Rectangle 53">
              <a:extLst>
                <a:ext uri="{FF2B5EF4-FFF2-40B4-BE49-F238E27FC236}">
                  <a16:creationId xmlns:a16="http://schemas.microsoft.com/office/drawing/2014/main" id="{1BE08F83-D74A-49E5-B578-560684E6CB56}"/>
                </a:ext>
              </a:extLst>
            </p:cNvPr>
            <p:cNvSpPr/>
            <p:nvPr/>
          </p:nvSpPr>
          <p:spPr>
            <a:xfrm>
              <a:off x="2872010" y="5764542"/>
              <a:ext cx="1471390" cy="407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F626411A-627C-4CAB-9FD1-F30B936C252E}"/>
                </a:ext>
              </a:extLst>
            </p:cNvPr>
            <p:cNvSpPr txBox="1"/>
            <p:nvPr/>
          </p:nvSpPr>
          <p:spPr>
            <a:xfrm>
              <a:off x="2863047" y="5771151"/>
              <a:ext cx="1471388" cy="369329"/>
            </a:xfrm>
            <a:prstGeom prst="rect">
              <a:avLst/>
            </a:prstGeom>
            <a:noFill/>
          </p:spPr>
          <p:txBody>
            <a:bodyPr wrap="square" rtlCol="0">
              <a:spAutoFit/>
            </a:bodyPr>
            <a:lstStyle/>
            <a:p>
              <a:pPr algn="ctr"/>
              <a:r>
                <a:rPr lang="en-US">
                  <a:solidFill>
                    <a:schemeClr val="bg1"/>
                  </a:solidFill>
                </a:rPr>
                <a:t>3    2    1    0</a:t>
              </a:r>
            </a:p>
          </p:txBody>
        </p:sp>
      </p:grpSp>
      <p:cxnSp>
        <p:nvCxnSpPr>
          <p:cNvPr id="56" name="Straight Connector 55">
            <a:extLst>
              <a:ext uri="{FF2B5EF4-FFF2-40B4-BE49-F238E27FC236}">
                <a16:creationId xmlns:a16="http://schemas.microsoft.com/office/drawing/2014/main" id="{C09E27EF-BAB8-474B-BB87-E9D4C41787CE}"/>
              </a:ext>
            </a:extLst>
          </p:cNvPr>
          <p:cNvCxnSpPr/>
          <p:nvPr/>
        </p:nvCxnSpPr>
        <p:spPr>
          <a:xfrm>
            <a:off x="8631820" y="2412049"/>
            <a:ext cx="2262410" cy="1155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C560ECB-250F-496D-BDD6-F6E12041421B}"/>
              </a:ext>
            </a:extLst>
          </p:cNvPr>
          <p:cNvCxnSpPr/>
          <p:nvPr/>
        </p:nvCxnSpPr>
        <p:spPr>
          <a:xfrm>
            <a:off x="8860420" y="2385391"/>
            <a:ext cx="2262410" cy="1155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D40AABA-2B70-41A7-9C6F-BC83BEF54265}"/>
              </a:ext>
            </a:extLst>
          </p:cNvPr>
          <p:cNvCxnSpPr/>
          <p:nvPr/>
        </p:nvCxnSpPr>
        <p:spPr>
          <a:xfrm>
            <a:off x="9257462" y="2401433"/>
            <a:ext cx="2262410" cy="1155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6629C7-53FE-4B22-83C5-66CEAD72CE47}"/>
              </a:ext>
            </a:extLst>
          </p:cNvPr>
          <p:cNvCxnSpPr/>
          <p:nvPr/>
        </p:nvCxnSpPr>
        <p:spPr>
          <a:xfrm>
            <a:off x="9610388" y="2401433"/>
            <a:ext cx="2262410" cy="1155035"/>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4C69E40-9DE8-4E5B-AE65-17F5A38F7F9E}"/>
              </a:ext>
            </a:extLst>
          </p:cNvPr>
          <p:cNvSpPr txBox="1"/>
          <p:nvPr/>
        </p:nvSpPr>
        <p:spPr>
          <a:xfrm>
            <a:off x="8620080" y="1669901"/>
            <a:ext cx="1037668" cy="338554"/>
          </a:xfrm>
          <a:prstGeom prst="rect">
            <a:avLst/>
          </a:prstGeom>
          <a:noFill/>
        </p:spPr>
        <p:txBody>
          <a:bodyPr wrap="square" rtlCol="0">
            <a:spAutoFit/>
          </a:bodyPr>
          <a:lstStyle/>
          <a:p>
            <a:pPr algn="ctr"/>
            <a:r>
              <a:rPr lang="en-US" sz="1600"/>
              <a:t>Register </a:t>
            </a:r>
            <a:r>
              <a:rPr lang="en-US" sz="1600" i="1"/>
              <a:t>A</a:t>
            </a:r>
            <a:endParaRPr lang="en-US" sz="1600" i="1" baseline="-25000"/>
          </a:p>
        </p:txBody>
      </p:sp>
      <p:sp>
        <p:nvSpPr>
          <p:cNvPr id="61" name="TextBox 60">
            <a:extLst>
              <a:ext uri="{FF2B5EF4-FFF2-40B4-BE49-F238E27FC236}">
                <a16:creationId xmlns:a16="http://schemas.microsoft.com/office/drawing/2014/main" id="{3B48AD81-5F66-4C2A-97DF-F9B5574AF9F3}"/>
              </a:ext>
            </a:extLst>
          </p:cNvPr>
          <p:cNvSpPr txBox="1"/>
          <p:nvPr/>
        </p:nvSpPr>
        <p:spPr>
          <a:xfrm>
            <a:off x="8600794" y="3988485"/>
            <a:ext cx="1037668" cy="338554"/>
          </a:xfrm>
          <a:prstGeom prst="rect">
            <a:avLst/>
          </a:prstGeom>
          <a:noFill/>
        </p:spPr>
        <p:txBody>
          <a:bodyPr wrap="square" rtlCol="0">
            <a:spAutoFit/>
          </a:bodyPr>
          <a:lstStyle/>
          <a:p>
            <a:pPr algn="ctr"/>
            <a:r>
              <a:rPr lang="en-US" sz="1600"/>
              <a:t>Register </a:t>
            </a:r>
            <a:r>
              <a:rPr lang="en-US" sz="1600" i="1"/>
              <a:t>B</a:t>
            </a:r>
            <a:endParaRPr lang="en-US" sz="1600" i="1" baseline="-25000"/>
          </a:p>
        </p:txBody>
      </p:sp>
      <p:sp>
        <p:nvSpPr>
          <p:cNvPr id="62" name="TextBox 61">
            <a:extLst>
              <a:ext uri="{FF2B5EF4-FFF2-40B4-BE49-F238E27FC236}">
                <a16:creationId xmlns:a16="http://schemas.microsoft.com/office/drawing/2014/main" id="{D1C2BECE-5A04-4A9E-B113-0F832294DF81}"/>
              </a:ext>
            </a:extLst>
          </p:cNvPr>
          <p:cNvSpPr txBox="1"/>
          <p:nvPr/>
        </p:nvSpPr>
        <p:spPr>
          <a:xfrm>
            <a:off x="10835130" y="4044333"/>
            <a:ext cx="1037668" cy="338554"/>
          </a:xfrm>
          <a:prstGeom prst="rect">
            <a:avLst/>
          </a:prstGeom>
          <a:noFill/>
        </p:spPr>
        <p:txBody>
          <a:bodyPr wrap="square" rtlCol="0">
            <a:spAutoFit/>
          </a:bodyPr>
          <a:lstStyle/>
          <a:p>
            <a:pPr algn="ctr"/>
            <a:r>
              <a:rPr lang="en-US" sz="1600"/>
              <a:t>Register </a:t>
            </a:r>
            <a:r>
              <a:rPr lang="en-US" sz="1600" i="1"/>
              <a:t>C</a:t>
            </a:r>
            <a:endParaRPr lang="en-US" sz="1600" i="1" baseline="-25000"/>
          </a:p>
        </p:txBody>
      </p:sp>
      <p:sp>
        <p:nvSpPr>
          <p:cNvPr id="63" name="Arc 62">
            <a:extLst>
              <a:ext uri="{FF2B5EF4-FFF2-40B4-BE49-F238E27FC236}">
                <a16:creationId xmlns:a16="http://schemas.microsoft.com/office/drawing/2014/main" id="{9FDBDC12-36D9-41FD-8D4D-F6475DB1D7F1}"/>
              </a:ext>
            </a:extLst>
          </p:cNvPr>
          <p:cNvSpPr/>
          <p:nvPr/>
        </p:nvSpPr>
        <p:spPr>
          <a:xfrm rot="5400000">
            <a:off x="9302504" y="2853396"/>
            <a:ext cx="685954" cy="2317722"/>
          </a:xfrm>
          <a:prstGeom prst="arc">
            <a:avLst>
              <a:gd name="adj1" fmla="val 16057314"/>
              <a:gd name="adj2" fmla="val 54811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a:extLst>
              <a:ext uri="{FF2B5EF4-FFF2-40B4-BE49-F238E27FC236}">
                <a16:creationId xmlns:a16="http://schemas.microsoft.com/office/drawing/2014/main" id="{351E3B68-CFA6-4B08-8A91-384EFD0985B4}"/>
              </a:ext>
            </a:extLst>
          </p:cNvPr>
          <p:cNvSpPr/>
          <p:nvPr/>
        </p:nvSpPr>
        <p:spPr>
          <a:xfrm rot="5400000">
            <a:off x="9739568" y="2788707"/>
            <a:ext cx="623595" cy="2317722"/>
          </a:xfrm>
          <a:prstGeom prst="arc">
            <a:avLst>
              <a:gd name="adj1" fmla="val 16057314"/>
              <a:gd name="adj2" fmla="val 54811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a:extLst>
              <a:ext uri="{FF2B5EF4-FFF2-40B4-BE49-F238E27FC236}">
                <a16:creationId xmlns:a16="http://schemas.microsoft.com/office/drawing/2014/main" id="{2A9618CB-F5BB-4402-B9E4-1C3942CB600E}"/>
              </a:ext>
            </a:extLst>
          </p:cNvPr>
          <p:cNvSpPr/>
          <p:nvPr/>
        </p:nvSpPr>
        <p:spPr>
          <a:xfrm rot="5400000">
            <a:off x="10116829" y="2788707"/>
            <a:ext cx="566905" cy="2317722"/>
          </a:xfrm>
          <a:prstGeom prst="arc">
            <a:avLst>
              <a:gd name="adj1" fmla="val 16057314"/>
              <a:gd name="adj2" fmla="val 54811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34728448-48F7-4252-9E89-F1F3D6A7F45D}"/>
              </a:ext>
            </a:extLst>
          </p:cNvPr>
          <p:cNvSpPr/>
          <p:nvPr/>
        </p:nvSpPr>
        <p:spPr>
          <a:xfrm rot="5400000">
            <a:off x="10464155" y="2839055"/>
            <a:ext cx="566905" cy="2250378"/>
          </a:xfrm>
          <a:prstGeom prst="arc">
            <a:avLst>
              <a:gd name="adj1" fmla="val 16057314"/>
              <a:gd name="adj2" fmla="val 54811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51627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10" presetClass="entr" presetSubtype="0" dur="500" fill="hold" grpId="0"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500"/>
                                        <p:tgtEl>
                                          <p:spTgt spid="60"/>
                                        </p:tgtEl>
                                      </p:cBhvr>
                                    </p:animEffect>
                                  </p:childTnLst>
                                </p:cTn>
                              </p:par>
                              <p:par>
                                <p:cTn id="21" presetID="10" presetClass="entr" presetSubtype="0" dur="50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dur="50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10" presetClass="entr" presetSubtype="0" dur="50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dur="50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dur="50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dur="50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0" presetClass="entr" presetSubtype="0" dur="50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dur="50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10" presetClass="entr" presetSubtype="0" dur="50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dur="500"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10" presetClass="entr" presetSubtype="0" dur="50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dur="50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10" presetClass="entr" presetSubtype="0" dur="500"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par>
                                <p:cTn id="68" presetID="10" presetClass="entr" presetSubtype="0" dur="500"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dur="50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dur="50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10" presetClass="entr" presetSubtype="0" dur="500" fill="hold" grpId="0" nodeType="clickEffect">
                                  <p:stCondLst>
                                    <p:cond delay="0"/>
                                  </p:stCondLst>
                                  <p:childTnLst>
                                    <p:set>
                                      <p:cBhvr>
                                        <p:cTn id="80" dur="1" fill="hold">
                                          <p:stCondLst>
                                            <p:cond delay="0"/>
                                          </p:stCondLst>
                                        </p:cTn>
                                        <p:tgtEl>
                                          <p:spTgt spid="3">
                                            <p:txEl>
                                              <p:pRg st="2" end="2"/>
                                            </p:txEl>
                                          </p:spTgt>
                                        </p:tgtEl>
                                        <p:attrNameLst>
                                          <p:attrName>style.visibility</p:attrName>
                                        </p:attrNameLst>
                                      </p:cBhvr>
                                      <p:to>
                                        <p:strVal val="visible"/>
                                      </p:to>
                                    </p:set>
                                    <p:animEffect transition="in" filter="fade">
                                      <p:cBhvr>
                                        <p:cTn id="81" dur="500"/>
                                        <p:tgtEl>
                                          <p:spTgt spid="3">
                                            <p:txEl>
                                              <p:pRg st="2" end="2"/>
                                            </p:txEl>
                                          </p:spTgt>
                                        </p:tgtEl>
                                      </p:cBhvr>
                                    </p:animEffect>
                                  </p:childTnLst>
                                </p:cTn>
                              </p:par>
                            </p:childTnLst>
                          </p:cTn>
                        </p:par>
                      </p:childTnLst>
                    </p:cTn>
                  </p:par>
                  <p:par>
                    <p:cTn id="82" fill="hold" nodeType="clickPar">
                      <p:stCondLst>
                        <p:cond delay="indefinite"/>
                      </p:stCondLst>
                      <p:childTnLst>
                        <p:par>
                          <p:cTn id="83" fill="hold">
                            <p:stCondLst>
                              <p:cond delay="0"/>
                            </p:stCondLst>
                            <p:childTnLst>
                              <p:par>
                                <p:cTn id="84" presetID="10" presetClass="entr" presetSubtype="0" dur="500" fill="hold" grpId="0" nodeType="click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animEffect transition="in" filter="fade">
                                      <p:cBhvr>
                                        <p:cTn id="86" dur="500"/>
                                        <p:tgtEl>
                                          <p:spTgt spid="3">
                                            <p:txEl>
                                              <p:pRg st="3" end="3"/>
                                            </p:txEl>
                                          </p:spTgt>
                                        </p:tgtEl>
                                      </p:cBhvr>
                                    </p:animEffect>
                                  </p:childTnLst>
                                </p:cTn>
                              </p:par>
                            </p:childTnLst>
                          </p:cTn>
                        </p:par>
                      </p:childTnLst>
                    </p:cTn>
                  </p:par>
                  <p:par>
                    <p:cTn id="87" fill="hold" nodeType="clickPar">
                      <p:stCondLst>
                        <p:cond delay="indefinite"/>
                      </p:stCondLst>
                      <p:childTnLst>
                        <p:par>
                          <p:cTn id="88" fill="hold">
                            <p:stCondLst>
                              <p:cond delay="0"/>
                            </p:stCondLst>
                            <p:childTnLst>
                              <p:par>
                                <p:cTn id="89" presetID="10" presetClass="entr" presetSubtype="0" dur="500" fill="hold" grpId="0" nodeType="clickEffect">
                                  <p:stCondLst>
                                    <p:cond delay="0"/>
                                  </p:stCondLst>
                                  <p:childTnLst>
                                    <p:set>
                                      <p:cBhvr>
                                        <p:cTn id="90" dur="1" fill="hold">
                                          <p:stCondLst>
                                            <p:cond delay="0"/>
                                          </p:stCondLst>
                                        </p:cTn>
                                        <p:tgtEl>
                                          <p:spTgt spid="3">
                                            <p:txEl>
                                              <p:pRg st="4" end="4"/>
                                            </p:txEl>
                                          </p:spTgt>
                                        </p:tgtEl>
                                        <p:attrNameLst>
                                          <p:attrName>style.visibility</p:attrName>
                                        </p:attrNameLst>
                                      </p:cBhvr>
                                      <p:to>
                                        <p:strVal val="visible"/>
                                      </p:to>
                                    </p:set>
                                    <p:animEffect transition="in" filter="fade">
                                      <p:cBhvr>
                                        <p:cTn id="91" dur="500"/>
                                        <p:tgtEl>
                                          <p:spTgt spid="3">
                                            <p:txEl>
                                              <p:pRg st="4" end="4"/>
                                            </p:txEl>
                                          </p:spTgt>
                                        </p:tgtEl>
                                      </p:cBhvr>
                                    </p:animEffect>
                                  </p:childTnLst>
                                </p:cTn>
                              </p:par>
                            </p:childTnLst>
                          </p:cTn>
                        </p:par>
                      </p:childTnLst>
                    </p:cTn>
                  </p:par>
                  <p:par>
                    <p:cTn id="92" fill="hold" nodeType="clickPar">
                      <p:stCondLst>
                        <p:cond delay="indefinite"/>
                      </p:stCondLst>
                      <p:childTnLst>
                        <p:par>
                          <p:cTn id="93" fill="hold">
                            <p:stCondLst>
                              <p:cond delay="0"/>
                            </p:stCondLst>
                            <p:childTnLst>
                              <p:par>
                                <p:cTn id="94" presetID="10" presetClass="entr" presetSubtype="0" dur="500" fill="hold" grpId="0" nodeType="click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animEffect transition="in" filter="fade">
                                      <p:cBhvr>
                                        <p:cTn id="9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0" grpId="0"/>
      <p:bldP spid="61" grpId="0"/>
      <p:bldP spid="62" grpId="0"/>
      <p:bldP spid="63" grpId="0" animBg="1"/>
      <p:bldP spid="64" grpId="0" animBg="1"/>
      <p:bldP spid="65" grpId="0" animBg="1"/>
      <p:bldP spid="66"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145C9-FCA5-7184-85B9-5826A481629E}"/>
              </a:ext>
            </a:extLst>
          </p:cNvPr>
          <p:cNvSpPr>
            <a:spLocks noGrp="1"/>
          </p:cNvSpPr>
          <p:nvPr>
            <p:ph type="title"/>
          </p:nvPr>
        </p:nvSpPr>
        <p:spPr/>
        <p:txBody>
          <a:bodyPr/>
          <a:lstStyle/>
          <a:p>
            <a:r>
              <a:rPr lang="en-IN" dirty="0"/>
              <a:t>Multiplexer</a:t>
            </a:r>
          </a:p>
        </p:txBody>
      </p:sp>
      <p:sp>
        <p:nvSpPr>
          <p:cNvPr id="3" name="Content Placeholder 2">
            <a:extLst>
              <a:ext uri="{FF2B5EF4-FFF2-40B4-BE49-F238E27FC236}">
                <a16:creationId xmlns:a16="http://schemas.microsoft.com/office/drawing/2014/main" id="{EF62DC9A-7C1A-18A1-9CDC-64D2C6854BD3}"/>
              </a:ext>
            </a:extLst>
          </p:cNvPr>
          <p:cNvSpPr>
            <a:spLocks noGrp="1"/>
          </p:cNvSpPr>
          <p:nvPr>
            <p:ph idx="1"/>
          </p:nvPr>
        </p:nvSpPr>
        <p:spPr>
          <a:xfrm>
            <a:off x="255733" y="992653"/>
            <a:ext cx="11929641" cy="5590565"/>
          </a:xfrm>
        </p:spPr>
        <p:txBody>
          <a:bodyPr/>
          <a:lstStyle/>
          <a:p>
            <a:r>
              <a:rPr lang="en-IN" b="0" i="0" dirty="0">
                <a:solidFill>
                  <a:srgbClr val="222222"/>
                </a:solidFill>
                <a:effectLst/>
              </a:rPr>
              <a:t>A Multiplexer is a device that allows one of several </a:t>
            </a:r>
            <a:r>
              <a:rPr lang="en-IN" b="0" i="0" dirty="0" err="1">
                <a:solidFill>
                  <a:srgbClr val="222222"/>
                </a:solidFill>
                <a:effectLst/>
              </a:rPr>
              <a:t>analog</a:t>
            </a:r>
            <a:r>
              <a:rPr lang="en-IN" b="0" i="0" dirty="0">
                <a:solidFill>
                  <a:srgbClr val="222222"/>
                </a:solidFill>
                <a:effectLst/>
              </a:rPr>
              <a:t> or digital input signals which are to be selected and transmits the input that is selected into a single medium.  </a:t>
            </a:r>
          </a:p>
          <a:p>
            <a:r>
              <a:rPr lang="en-IN" b="0" i="0" dirty="0">
                <a:solidFill>
                  <a:srgbClr val="222222"/>
                </a:solidFill>
                <a:effectLst/>
              </a:rPr>
              <a:t>Multiplexer is also known as Data Selector. </a:t>
            </a:r>
          </a:p>
          <a:p>
            <a:r>
              <a:rPr lang="en-IN" b="0" i="0" dirty="0">
                <a:solidFill>
                  <a:srgbClr val="222222"/>
                </a:solidFill>
                <a:effectLst/>
              </a:rPr>
              <a:t>A multiplexer of 2</a:t>
            </a:r>
            <a:r>
              <a:rPr lang="en-IN" b="0" i="0" baseline="30000" dirty="0">
                <a:solidFill>
                  <a:srgbClr val="222222"/>
                </a:solidFill>
                <a:effectLst/>
              </a:rPr>
              <a:t>n</a:t>
            </a:r>
            <a:r>
              <a:rPr lang="en-IN" b="0" i="0" dirty="0">
                <a:solidFill>
                  <a:srgbClr val="222222"/>
                </a:solidFill>
                <a:effectLst/>
              </a:rPr>
              <a:t> inputs has n select lines that will be used to select input line to send to the output. Multiplexer is abbreviated as Mux.</a:t>
            </a:r>
            <a:endParaRPr lang="en-IN" dirty="0"/>
          </a:p>
        </p:txBody>
      </p:sp>
      <p:pic>
        <p:nvPicPr>
          <p:cNvPr id="1026" name="Picture 2" descr="Multiplexer">
            <a:extLst>
              <a:ext uri="{FF2B5EF4-FFF2-40B4-BE49-F238E27FC236}">
                <a16:creationId xmlns:a16="http://schemas.microsoft.com/office/drawing/2014/main" id="{F4E52C24-9D30-5E09-2F9F-94FF54936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011" y="3800269"/>
            <a:ext cx="260985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uth Table for 2 to 1 Multiplexer">
            <a:extLst>
              <a:ext uri="{FF2B5EF4-FFF2-40B4-BE49-F238E27FC236}">
                <a16:creationId xmlns:a16="http://schemas.microsoft.com/office/drawing/2014/main" id="{810535FF-A31C-29D5-DD04-CC031D6A6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480" y="3800269"/>
            <a:ext cx="4105275"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00714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D79F-AE08-47C0-A950-07957CF78F66}"/>
              </a:ext>
            </a:extLst>
          </p:cNvPr>
          <p:cNvSpPr>
            <a:spLocks noGrp="1"/>
          </p:cNvSpPr>
          <p:nvPr>
            <p:ph type="title"/>
          </p:nvPr>
        </p:nvSpPr>
        <p:spPr/>
        <p:txBody>
          <a:bodyPr/>
          <a:lstStyle/>
          <a:p>
            <a:r>
              <a:rPr lang="en-US"/>
              <a:t>Common Bus System for 4 registers</a:t>
            </a:r>
            <a:endParaRPr lang="en-IN"/>
          </a:p>
        </p:txBody>
      </p:sp>
      <p:grpSp>
        <p:nvGrpSpPr>
          <p:cNvPr id="4" name="Group 3">
            <a:extLst>
              <a:ext uri="{FF2B5EF4-FFF2-40B4-BE49-F238E27FC236}">
                <a16:creationId xmlns:a16="http://schemas.microsoft.com/office/drawing/2014/main" id="{DD59668B-F392-4E0F-B4F9-507707C9CF00}"/>
              </a:ext>
            </a:extLst>
          </p:cNvPr>
          <p:cNvGrpSpPr/>
          <p:nvPr/>
        </p:nvGrpSpPr>
        <p:grpSpPr>
          <a:xfrm>
            <a:off x="1526915" y="1882591"/>
            <a:ext cx="1471389" cy="1546409"/>
            <a:chOff x="366114" y="1452283"/>
            <a:chExt cx="1538886" cy="1546412"/>
          </a:xfrm>
        </p:grpSpPr>
        <p:sp>
          <p:nvSpPr>
            <p:cNvPr id="5" name="Rectangle 4">
              <a:extLst>
                <a:ext uri="{FF2B5EF4-FFF2-40B4-BE49-F238E27FC236}">
                  <a16:creationId xmlns:a16="http://schemas.microsoft.com/office/drawing/2014/main" id="{158FCAE5-F2D3-4017-B3B4-68C0A4DAF36F}"/>
                </a:ext>
              </a:extLst>
            </p:cNvPr>
            <p:cNvSpPr/>
            <p:nvPr/>
          </p:nvSpPr>
          <p:spPr>
            <a:xfrm>
              <a:off x="372035" y="1452283"/>
              <a:ext cx="1532965" cy="154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 x 1</a:t>
              </a:r>
            </a:p>
            <a:p>
              <a:pPr algn="ctr"/>
              <a:r>
                <a:rPr lang="en-US"/>
                <a:t>MUX 3</a:t>
              </a:r>
            </a:p>
          </p:txBody>
        </p:sp>
        <p:sp>
          <p:nvSpPr>
            <p:cNvPr id="6" name="TextBox 5">
              <a:extLst>
                <a:ext uri="{FF2B5EF4-FFF2-40B4-BE49-F238E27FC236}">
                  <a16:creationId xmlns:a16="http://schemas.microsoft.com/office/drawing/2014/main" id="{2749ECCC-1F42-4734-A596-FF04D550D6C1}"/>
                </a:ext>
              </a:extLst>
            </p:cNvPr>
            <p:cNvSpPr txBox="1"/>
            <p:nvPr/>
          </p:nvSpPr>
          <p:spPr>
            <a:xfrm>
              <a:off x="366114" y="2629365"/>
              <a:ext cx="1538885" cy="369330"/>
            </a:xfrm>
            <a:prstGeom prst="rect">
              <a:avLst/>
            </a:prstGeom>
            <a:noFill/>
          </p:spPr>
          <p:txBody>
            <a:bodyPr wrap="square" rtlCol="0">
              <a:spAutoFit/>
            </a:bodyPr>
            <a:lstStyle/>
            <a:p>
              <a:pPr algn="ctr"/>
              <a:r>
                <a:rPr lang="en-US">
                  <a:solidFill>
                    <a:schemeClr val="bg1"/>
                  </a:solidFill>
                </a:rPr>
                <a:t>3    2    1    0</a:t>
              </a:r>
            </a:p>
          </p:txBody>
        </p:sp>
      </p:grpSp>
      <p:cxnSp>
        <p:nvCxnSpPr>
          <p:cNvPr id="7" name="Straight Arrow Connector 6">
            <a:extLst>
              <a:ext uri="{FF2B5EF4-FFF2-40B4-BE49-F238E27FC236}">
                <a16:creationId xmlns:a16="http://schemas.microsoft.com/office/drawing/2014/main" id="{6399B51E-F6E3-42B1-9FB3-E6B3230C0852}"/>
              </a:ext>
            </a:extLst>
          </p:cNvPr>
          <p:cNvCxnSpPr/>
          <p:nvPr/>
        </p:nvCxnSpPr>
        <p:spPr>
          <a:xfrm flipH="1" flipV="1">
            <a:off x="1743246" y="3429003"/>
            <a:ext cx="26894" cy="2272549"/>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767D2C-0A16-42FE-B0D3-433F4BDD295C}"/>
              </a:ext>
            </a:extLst>
          </p:cNvPr>
          <p:cNvCxnSpPr/>
          <p:nvPr/>
        </p:nvCxnSpPr>
        <p:spPr>
          <a:xfrm flipH="1" flipV="1">
            <a:off x="2074940"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1B945E-256B-4EB8-912F-5691F0E5E9A7}"/>
              </a:ext>
            </a:extLst>
          </p:cNvPr>
          <p:cNvCxnSpPr/>
          <p:nvPr/>
        </p:nvCxnSpPr>
        <p:spPr>
          <a:xfrm flipH="1" flipV="1">
            <a:off x="2379740"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6D7C75-26F5-4A49-9697-F623E189F220}"/>
              </a:ext>
            </a:extLst>
          </p:cNvPr>
          <p:cNvCxnSpPr/>
          <p:nvPr/>
        </p:nvCxnSpPr>
        <p:spPr>
          <a:xfrm flipH="1" flipV="1">
            <a:off x="2712614"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B9D934C-3B25-4B58-917B-4A92C7B47CF6}"/>
              </a:ext>
            </a:extLst>
          </p:cNvPr>
          <p:cNvGrpSpPr/>
          <p:nvPr/>
        </p:nvGrpSpPr>
        <p:grpSpPr>
          <a:xfrm>
            <a:off x="1517952" y="5697541"/>
            <a:ext cx="1480353" cy="407658"/>
            <a:chOff x="653247" y="5764542"/>
            <a:chExt cx="1480353" cy="407658"/>
          </a:xfrm>
        </p:grpSpPr>
        <p:sp>
          <p:nvSpPr>
            <p:cNvPr id="12" name="Rectangle 11">
              <a:extLst>
                <a:ext uri="{FF2B5EF4-FFF2-40B4-BE49-F238E27FC236}">
                  <a16:creationId xmlns:a16="http://schemas.microsoft.com/office/drawing/2014/main" id="{03A39736-25E6-4AFE-AF72-C479CD3DF79E}"/>
                </a:ext>
              </a:extLst>
            </p:cNvPr>
            <p:cNvSpPr/>
            <p:nvPr/>
          </p:nvSpPr>
          <p:spPr>
            <a:xfrm>
              <a:off x="662210" y="5764542"/>
              <a:ext cx="1471390" cy="407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EB2278-0375-41BC-AE88-06C5055CF4D1}"/>
                </a:ext>
              </a:extLst>
            </p:cNvPr>
            <p:cNvSpPr txBox="1"/>
            <p:nvPr/>
          </p:nvSpPr>
          <p:spPr>
            <a:xfrm>
              <a:off x="653247" y="5771151"/>
              <a:ext cx="1471388" cy="369329"/>
            </a:xfrm>
            <a:prstGeom prst="rect">
              <a:avLst/>
            </a:prstGeom>
            <a:noFill/>
          </p:spPr>
          <p:txBody>
            <a:bodyPr wrap="square" rtlCol="0">
              <a:spAutoFit/>
            </a:bodyPr>
            <a:lstStyle/>
            <a:p>
              <a:pPr algn="ctr"/>
              <a:r>
                <a:rPr lang="en-US">
                  <a:solidFill>
                    <a:schemeClr val="bg1"/>
                  </a:solidFill>
                </a:rPr>
                <a:t>3    2    1    0</a:t>
              </a:r>
            </a:p>
          </p:txBody>
        </p:sp>
      </p:grpSp>
      <p:grpSp>
        <p:nvGrpSpPr>
          <p:cNvPr id="14" name="Group 13">
            <a:extLst>
              <a:ext uri="{FF2B5EF4-FFF2-40B4-BE49-F238E27FC236}">
                <a16:creationId xmlns:a16="http://schemas.microsoft.com/office/drawing/2014/main" id="{FE82B073-D298-4C4D-A27F-B2BE70B11A31}"/>
              </a:ext>
            </a:extLst>
          </p:cNvPr>
          <p:cNvGrpSpPr/>
          <p:nvPr/>
        </p:nvGrpSpPr>
        <p:grpSpPr>
          <a:xfrm>
            <a:off x="3736715" y="1882591"/>
            <a:ext cx="1471389" cy="1546409"/>
            <a:chOff x="366114" y="1452283"/>
            <a:chExt cx="1538886" cy="1546412"/>
          </a:xfrm>
        </p:grpSpPr>
        <p:sp>
          <p:nvSpPr>
            <p:cNvPr id="15" name="Rectangle 14">
              <a:extLst>
                <a:ext uri="{FF2B5EF4-FFF2-40B4-BE49-F238E27FC236}">
                  <a16:creationId xmlns:a16="http://schemas.microsoft.com/office/drawing/2014/main" id="{BAF81324-48AA-4EAD-A8DC-CA79EF53ED9E}"/>
                </a:ext>
              </a:extLst>
            </p:cNvPr>
            <p:cNvSpPr/>
            <p:nvPr/>
          </p:nvSpPr>
          <p:spPr>
            <a:xfrm>
              <a:off x="372035" y="1452283"/>
              <a:ext cx="1532965" cy="154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 x 1</a:t>
              </a:r>
            </a:p>
            <a:p>
              <a:pPr algn="ctr"/>
              <a:r>
                <a:rPr lang="en-US"/>
                <a:t>MUX 2</a:t>
              </a:r>
            </a:p>
          </p:txBody>
        </p:sp>
        <p:sp>
          <p:nvSpPr>
            <p:cNvPr id="16" name="TextBox 15">
              <a:extLst>
                <a:ext uri="{FF2B5EF4-FFF2-40B4-BE49-F238E27FC236}">
                  <a16:creationId xmlns:a16="http://schemas.microsoft.com/office/drawing/2014/main" id="{A096546D-6EE2-4185-86FD-A846B9DF36B3}"/>
                </a:ext>
              </a:extLst>
            </p:cNvPr>
            <p:cNvSpPr txBox="1"/>
            <p:nvPr/>
          </p:nvSpPr>
          <p:spPr>
            <a:xfrm>
              <a:off x="366114" y="2629365"/>
              <a:ext cx="1538885" cy="369330"/>
            </a:xfrm>
            <a:prstGeom prst="rect">
              <a:avLst/>
            </a:prstGeom>
            <a:noFill/>
          </p:spPr>
          <p:txBody>
            <a:bodyPr wrap="square" rtlCol="0">
              <a:spAutoFit/>
            </a:bodyPr>
            <a:lstStyle/>
            <a:p>
              <a:pPr algn="ctr"/>
              <a:r>
                <a:rPr lang="en-US">
                  <a:solidFill>
                    <a:schemeClr val="bg1"/>
                  </a:solidFill>
                </a:rPr>
                <a:t>3    2    1    0</a:t>
              </a:r>
            </a:p>
          </p:txBody>
        </p:sp>
      </p:grpSp>
      <p:cxnSp>
        <p:nvCxnSpPr>
          <p:cNvPr id="17" name="Straight Arrow Connector 16">
            <a:extLst>
              <a:ext uri="{FF2B5EF4-FFF2-40B4-BE49-F238E27FC236}">
                <a16:creationId xmlns:a16="http://schemas.microsoft.com/office/drawing/2014/main" id="{991CDC82-BF84-472F-A600-991F4B5489DC}"/>
              </a:ext>
            </a:extLst>
          </p:cNvPr>
          <p:cNvCxnSpPr/>
          <p:nvPr/>
        </p:nvCxnSpPr>
        <p:spPr>
          <a:xfrm flipH="1" flipV="1">
            <a:off x="4284740"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3B4240-C7C0-46B0-B06D-9B4385549748}"/>
              </a:ext>
            </a:extLst>
          </p:cNvPr>
          <p:cNvCxnSpPr/>
          <p:nvPr/>
        </p:nvCxnSpPr>
        <p:spPr>
          <a:xfrm flipH="1" flipV="1">
            <a:off x="4589540"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0B2465-B9A8-4AEF-8EE2-0F3907721597}"/>
              </a:ext>
            </a:extLst>
          </p:cNvPr>
          <p:cNvCxnSpPr/>
          <p:nvPr/>
        </p:nvCxnSpPr>
        <p:spPr>
          <a:xfrm flipH="1" flipV="1">
            <a:off x="4922414"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78D24CA-BF64-498A-885A-2B6DE59D33A3}"/>
              </a:ext>
            </a:extLst>
          </p:cNvPr>
          <p:cNvGrpSpPr/>
          <p:nvPr/>
        </p:nvGrpSpPr>
        <p:grpSpPr>
          <a:xfrm>
            <a:off x="3727752" y="5697541"/>
            <a:ext cx="1480353" cy="407658"/>
            <a:chOff x="2863047" y="5764542"/>
            <a:chExt cx="1480353" cy="407658"/>
          </a:xfrm>
        </p:grpSpPr>
        <p:sp>
          <p:nvSpPr>
            <p:cNvPr id="21" name="Rectangle 20">
              <a:extLst>
                <a:ext uri="{FF2B5EF4-FFF2-40B4-BE49-F238E27FC236}">
                  <a16:creationId xmlns:a16="http://schemas.microsoft.com/office/drawing/2014/main" id="{8C77214A-FD6A-4CF6-823A-D3AD40E91907}"/>
                </a:ext>
              </a:extLst>
            </p:cNvPr>
            <p:cNvSpPr/>
            <p:nvPr/>
          </p:nvSpPr>
          <p:spPr>
            <a:xfrm>
              <a:off x="2872010" y="5764542"/>
              <a:ext cx="1471390" cy="407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6191681-1795-437A-9D77-5EA40BE642FD}"/>
                </a:ext>
              </a:extLst>
            </p:cNvPr>
            <p:cNvSpPr txBox="1"/>
            <p:nvPr/>
          </p:nvSpPr>
          <p:spPr>
            <a:xfrm>
              <a:off x="2863047" y="5771151"/>
              <a:ext cx="1471388" cy="369329"/>
            </a:xfrm>
            <a:prstGeom prst="rect">
              <a:avLst/>
            </a:prstGeom>
            <a:noFill/>
          </p:spPr>
          <p:txBody>
            <a:bodyPr wrap="square" rtlCol="0">
              <a:spAutoFit/>
            </a:bodyPr>
            <a:lstStyle/>
            <a:p>
              <a:pPr algn="ctr"/>
              <a:r>
                <a:rPr lang="en-US">
                  <a:solidFill>
                    <a:schemeClr val="bg1"/>
                  </a:solidFill>
                </a:rPr>
                <a:t>3    2    1    0</a:t>
              </a:r>
            </a:p>
          </p:txBody>
        </p:sp>
      </p:grpSp>
      <p:grpSp>
        <p:nvGrpSpPr>
          <p:cNvPr id="23" name="Group 22">
            <a:extLst>
              <a:ext uri="{FF2B5EF4-FFF2-40B4-BE49-F238E27FC236}">
                <a16:creationId xmlns:a16="http://schemas.microsoft.com/office/drawing/2014/main" id="{8A8CD6E2-037D-411C-8A5A-AAC12D775D7E}"/>
              </a:ext>
            </a:extLst>
          </p:cNvPr>
          <p:cNvGrpSpPr/>
          <p:nvPr/>
        </p:nvGrpSpPr>
        <p:grpSpPr>
          <a:xfrm>
            <a:off x="5946515" y="1882591"/>
            <a:ext cx="1471389" cy="1546409"/>
            <a:chOff x="366114" y="1452283"/>
            <a:chExt cx="1538886" cy="1546412"/>
          </a:xfrm>
        </p:grpSpPr>
        <p:sp>
          <p:nvSpPr>
            <p:cNvPr id="24" name="Rectangle 23">
              <a:extLst>
                <a:ext uri="{FF2B5EF4-FFF2-40B4-BE49-F238E27FC236}">
                  <a16:creationId xmlns:a16="http://schemas.microsoft.com/office/drawing/2014/main" id="{410F1D88-256A-4710-B612-0ED76BE7893E}"/>
                </a:ext>
              </a:extLst>
            </p:cNvPr>
            <p:cNvSpPr/>
            <p:nvPr/>
          </p:nvSpPr>
          <p:spPr>
            <a:xfrm>
              <a:off x="372035" y="1452283"/>
              <a:ext cx="1532965" cy="154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 x 1</a:t>
              </a:r>
            </a:p>
            <a:p>
              <a:pPr algn="ctr"/>
              <a:r>
                <a:rPr lang="en-US"/>
                <a:t>MUX 1</a:t>
              </a:r>
            </a:p>
          </p:txBody>
        </p:sp>
        <p:sp>
          <p:nvSpPr>
            <p:cNvPr id="25" name="TextBox 24">
              <a:extLst>
                <a:ext uri="{FF2B5EF4-FFF2-40B4-BE49-F238E27FC236}">
                  <a16:creationId xmlns:a16="http://schemas.microsoft.com/office/drawing/2014/main" id="{153B50C8-7225-4CD0-924A-B46097D20D47}"/>
                </a:ext>
              </a:extLst>
            </p:cNvPr>
            <p:cNvSpPr txBox="1"/>
            <p:nvPr/>
          </p:nvSpPr>
          <p:spPr>
            <a:xfrm>
              <a:off x="366114" y="2629365"/>
              <a:ext cx="1538885" cy="369330"/>
            </a:xfrm>
            <a:prstGeom prst="rect">
              <a:avLst/>
            </a:prstGeom>
            <a:noFill/>
          </p:spPr>
          <p:txBody>
            <a:bodyPr wrap="square" rtlCol="0">
              <a:spAutoFit/>
            </a:bodyPr>
            <a:lstStyle/>
            <a:p>
              <a:pPr algn="ctr"/>
              <a:r>
                <a:rPr lang="en-US">
                  <a:solidFill>
                    <a:schemeClr val="bg1"/>
                  </a:solidFill>
                </a:rPr>
                <a:t>3    2    1    0</a:t>
              </a:r>
            </a:p>
          </p:txBody>
        </p:sp>
      </p:grpSp>
      <p:cxnSp>
        <p:nvCxnSpPr>
          <p:cNvPr id="26" name="Straight Arrow Connector 25">
            <a:extLst>
              <a:ext uri="{FF2B5EF4-FFF2-40B4-BE49-F238E27FC236}">
                <a16:creationId xmlns:a16="http://schemas.microsoft.com/office/drawing/2014/main" id="{BC08A4F2-CCAF-48CE-8638-6D940A268372}"/>
              </a:ext>
            </a:extLst>
          </p:cNvPr>
          <p:cNvCxnSpPr/>
          <p:nvPr/>
        </p:nvCxnSpPr>
        <p:spPr>
          <a:xfrm flipH="1" flipV="1">
            <a:off x="6494540"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30BA7C-9E42-4009-91C2-FBEC88159788}"/>
              </a:ext>
            </a:extLst>
          </p:cNvPr>
          <p:cNvCxnSpPr/>
          <p:nvPr/>
        </p:nvCxnSpPr>
        <p:spPr>
          <a:xfrm flipH="1" flipV="1">
            <a:off x="6799340"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87E83D9-A3E1-493A-A42A-7261D89131E2}"/>
              </a:ext>
            </a:extLst>
          </p:cNvPr>
          <p:cNvCxnSpPr/>
          <p:nvPr/>
        </p:nvCxnSpPr>
        <p:spPr>
          <a:xfrm flipH="1" flipV="1">
            <a:off x="7132214"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4A61F59D-3A3E-4913-875A-2D7801A36D57}"/>
              </a:ext>
            </a:extLst>
          </p:cNvPr>
          <p:cNvGrpSpPr/>
          <p:nvPr/>
        </p:nvGrpSpPr>
        <p:grpSpPr>
          <a:xfrm>
            <a:off x="5937552" y="5697541"/>
            <a:ext cx="1480353" cy="407658"/>
            <a:chOff x="5072847" y="5764542"/>
            <a:chExt cx="1480353" cy="407658"/>
          </a:xfrm>
        </p:grpSpPr>
        <p:sp>
          <p:nvSpPr>
            <p:cNvPr id="30" name="Rectangle 29">
              <a:extLst>
                <a:ext uri="{FF2B5EF4-FFF2-40B4-BE49-F238E27FC236}">
                  <a16:creationId xmlns:a16="http://schemas.microsoft.com/office/drawing/2014/main" id="{58C35154-A268-49BC-892D-69788EF47E01}"/>
                </a:ext>
              </a:extLst>
            </p:cNvPr>
            <p:cNvSpPr/>
            <p:nvPr/>
          </p:nvSpPr>
          <p:spPr>
            <a:xfrm>
              <a:off x="5081810" y="5764542"/>
              <a:ext cx="1471390" cy="407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9119656-8864-4427-86D1-661C0A5B8BF8}"/>
                </a:ext>
              </a:extLst>
            </p:cNvPr>
            <p:cNvSpPr txBox="1"/>
            <p:nvPr/>
          </p:nvSpPr>
          <p:spPr>
            <a:xfrm>
              <a:off x="5072847" y="5771151"/>
              <a:ext cx="1471388" cy="369329"/>
            </a:xfrm>
            <a:prstGeom prst="rect">
              <a:avLst/>
            </a:prstGeom>
            <a:noFill/>
          </p:spPr>
          <p:txBody>
            <a:bodyPr wrap="square" rtlCol="0">
              <a:spAutoFit/>
            </a:bodyPr>
            <a:lstStyle/>
            <a:p>
              <a:pPr algn="ctr"/>
              <a:r>
                <a:rPr lang="en-US">
                  <a:solidFill>
                    <a:schemeClr val="bg1"/>
                  </a:solidFill>
                </a:rPr>
                <a:t>3    2    1    0</a:t>
              </a:r>
            </a:p>
          </p:txBody>
        </p:sp>
      </p:grpSp>
      <p:grpSp>
        <p:nvGrpSpPr>
          <p:cNvPr id="32" name="Group 31">
            <a:extLst>
              <a:ext uri="{FF2B5EF4-FFF2-40B4-BE49-F238E27FC236}">
                <a16:creationId xmlns:a16="http://schemas.microsoft.com/office/drawing/2014/main" id="{22B07B67-0350-4B3A-BEDD-DC81F43DCAD2}"/>
              </a:ext>
            </a:extLst>
          </p:cNvPr>
          <p:cNvGrpSpPr/>
          <p:nvPr/>
        </p:nvGrpSpPr>
        <p:grpSpPr>
          <a:xfrm>
            <a:off x="8080115" y="1882591"/>
            <a:ext cx="1471389" cy="1546409"/>
            <a:chOff x="366114" y="1452283"/>
            <a:chExt cx="1538886" cy="1546412"/>
          </a:xfrm>
        </p:grpSpPr>
        <p:sp>
          <p:nvSpPr>
            <p:cNvPr id="33" name="Rectangle 32">
              <a:extLst>
                <a:ext uri="{FF2B5EF4-FFF2-40B4-BE49-F238E27FC236}">
                  <a16:creationId xmlns:a16="http://schemas.microsoft.com/office/drawing/2014/main" id="{CC38600B-8CF1-4070-96EE-B3BA56112CBB}"/>
                </a:ext>
              </a:extLst>
            </p:cNvPr>
            <p:cNvSpPr/>
            <p:nvPr/>
          </p:nvSpPr>
          <p:spPr>
            <a:xfrm>
              <a:off x="372035" y="1452283"/>
              <a:ext cx="1532965" cy="154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 x 1</a:t>
              </a:r>
            </a:p>
            <a:p>
              <a:pPr algn="ctr"/>
              <a:r>
                <a:rPr lang="en-US"/>
                <a:t>MUX 0</a:t>
              </a:r>
            </a:p>
          </p:txBody>
        </p:sp>
        <p:sp>
          <p:nvSpPr>
            <p:cNvPr id="34" name="TextBox 33">
              <a:extLst>
                <a:ext uri="{FF2B5EF4-FFF2-40B4-BE49-F238E27FC236}">
                  <a16:creationId xmlns:a16="http://schemas.microsoft.com/office/drawing/2014/main" id="{C7666EBF-29B2-4695-8CB4-5C092D53181C}"/>
                </a:ext>
              </a:extLst>
            </p:cNvPr>
            <p:cNvSpPr txBox="1"/>
            <p:nvPr/>
          </p:nvSpPr>
          <p:spPr>
            <a:xfrm>
              <a:off x="366114" y="2629365"/>
              <a:ext cx="1538885" cy="369330"/>
            </a:xfrm>
            <a:prstGeom prst="rect">
              <a:avLst/>
            </a:prstGeom>
            <a:noFill/>
          </p:spPr>
          <p:txBody>
            <a:bodyPr wrap="square" rtlCol="0">
              <a:spAutoFit/>
            </a:bodyPr>
            <a:lstStyle/>
            <a:p>
              <a:pPr algn="ctr"/>
              <a:r>
                <a:rPr lang="en-US">
                  <a:solidFill>
                    <a:schemeClr val="bg1"/>
                  </a:solidFill>
                </a:rPr>
                <a:t>3    2    1    0</a:t>
              </a:r>
            </a:p>
          </p:txBody>
        </p:sp>
      </p:grpSp>
      <p:cxnSp>
        <p:nvCxnSpPr>
          <p:cNvPr id="35" name="Straight Arrow Connector 34">
            <a:extLst>
              <a:ext uri="{FF2B5EF4-FFF2-40B4-BE49-F238E27FC236}">
                <a16:creationId xmlns:a16="http://schemas.microsoft.com/office/drawing/2014/main" id="{86328553-9FE4-4EA1-A319-2CBE2121B31B}"/>
              </a:ext>
            </a:extLst>
          </p:cNvPr>
          <p:cNvCxnSpPr/>
          <p:nvPr/>
        </p:nvCxnSpPr>
        <p:spPr>
          <a:xfrm flipH="1" flipV="1">
            <a:off x="8628140"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9141824-5CEE-4213-BA7E-4C8EFA2CBF19}"/>
              </a:ext>
            </a:extLst>
          </p:cNvPr>
          <p:cNvCxnSpPr/>
          <p:nvPr/>
        </p:nvCxnSpPr>
        <p:spPr>
          <a:xfrm flipH="1" flipV="1">
            <a:off x="8932940"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23327F2-A1FE-47E3-8961-B8113D6AE8A7}"/>
              </a:ext>
            </a:extLst>
          </p:cNvPr>
          <p:cNvCxnSpPr/>
          <p:nvPr/>
        </p:nvCxnSpPr>
        <p:spPr>
          <a:xfrm flipH="1" flipV="1">
            <a:off x="9265814" y="5238095"/>
            <a:ext cx="0" cy="46346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847B13D-CDC7-493A-A6FC-885702FC6464}"/>
              </a:ext>
            </a:extLst>
          </p:cNvPr>
          <p:cNvGrpSpPr/>
          <p:nvPr/>
        </p:nvGrpSpPr>
        <p:grpSpPr>
          <a:xfrm>
            <a:off x="8071152" y="5697541"/>
            <a:ext cx="1480353" cy="407658"/>
            <a:chOff x="7206447" y="5764542"/>
            <a:chExt cx="1480353" cy="407658"/>
          </a:xfrm>
        </p:grpSpPr>
        <p:sp>
          <p:nvSpPr>
            <p:cNvPr id="39" name="Rectangle 38">
              <a:extLst>
                <a:ext uri="{FF2B5EF4-FFF2-40B4-BE49-F238E27FC236}">
                  <a16:creationId xmlns:a16="http://schemas.microsoft.com/office/drawing/2014/main" id="{CA015221-570E-4AB4-8CD2-A2E33AA8E297}"/>
                </a:ext>
              </a:extLst>
            </p:cNvPr>
            <p:cNvSpPr/>
            <p:nvPr/>
          </p:nvSpPr>
          <p:spPr>
            <a:xfrm>
              <a:off x="7215410" y="5764542"/>
              <a:ext cx="1471390" cy="407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1A6A877-8566-4EEC-A32E-EFA9CAEBDB03}"/>
                </a:ext>
              </a:extLst>
            </p:cNvPr>
            <p:cNvSpPr txBox="1"/>
            <p:nvPr/>
          </p:nvSpPr>
          <p:spPr>
            <a:xfrm>
              <a:off x="7206447" y="5771151"/>
              <a:ext cx="1471388" cy="369329"/>
            </a:xfrm>
            <a:prstGeom prst="rect">
              <a:avLst/>
            </a:prstGeom>
            <a:noFill/>
          </p:spPr>
          <p:txBody>
            <a:bodyPr wrap="square" rtlCol="0">
              <a:spAutoFit/>
            </a:bodyPr>
            <a:lstStyle/>
            <a:p>
              <a:pPr algn="ctr"/>
              <a:r>
                <a:rPr lang="en-US">
                  <a:solidFill>
                    <a:schemeClr val="bg1"/>
                  </a:solidFill>
                </a:rPr>
                <a:t>3    2    1    0</a:t>
              </a:r>
            </a:p>
          </p:txBody>
        </p:sp>
      </p:grpSp>
      <p:cxnSp>
        <p:nvCxnSpPr>
          <p:cNvPr id="52" name="Elbow Connector 305">
            <a:extLst>
              <a:ext uri="{FF2B5EF4-FFF2-40B4-BE49-F238E27FC236}">
                <a16:creationId xmlns:a16="http://schemas.microsoft.com/office/drawing/2014/main" id="{BAFFFCB8-FE08-41BC-BAF7-9D9682A02724}"/>
              </a:ext>
            </a:extLst>
          </p:cNvPr>
          <p:cNvCxnSpPr/>
          <p:nvPr/>
        </p:nvCxnSpPr>
        <p:spPr>
          <a:xfrm rot="5400000" flipH="1" flipV="1">
            <a:off x="9223434" y="1089333"/>
            <a:ext cx="326517" cy="1260000"/>
          </a:xfrm>
          <a:prstGeom prst="bent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3" name="Elbow Connector 309">
            <a:extLst>
              <a:ext uri="{FF2B5EF4-FFF2-40B4-BE49-F238E27FC236}">
                <a16:creationId xmlns:a16="http://schemas.microsoft.com/office/drawing/2014/main" id="{6C0FE48A-69CE-441E-8FD9-558DDDF4E5DC}"/>
              </a:ext>
            </a:extLst>
          </p:cNvPr>
          <p:cNvCxnSpPr/>
          <p:nvPr/>
        </p:nvCxnSpPr>
        <p:spPr>
          <a:xfrm rot="5400000" flipH="1" flipV="1">
            <a:off x="8066576" y="-67526"/>
            <a:ext cx="516234" cy="3384000"/>
          </a:xfrm>
          <a:prstGeom prst="bent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4" name="Elbow Connector 312">
            <a:extLst>
              <a:ext uri="{FF2B5EF4-FFF2-40B4-BE49-F238E27FC236}">
                <a16:creationId xmlns:a16="http://schemas.microsoft.com/office/drawing/2014/main" id="{6D1E449E-F259-4ED0-85B1-59ACBAA09B49}"/>
              </a:ext>
            </a:extLst>
          </p:cNvPr>
          <p:cNvCxnSpPr/>
          <p:nvPr/>
        </p:nvCxnSpPr>
        <p:spPr>
          <a:xfrm rot="5400000" flipH="1" flipV="1">
            <a:off x="6873622" y="-1270424"/>
            <a:ext cx="726030" cy="5580000"/>
          </a:xfrm>
          <a:prstGeom prst="bent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5" name="Elbow Connector 316">
            <a:extLst>
              <a:ext uri="{FF2B5EF4-FFF2-40B4-BE49-F238E27FC236}">
                <a16:creationId xmlns:a16="http://schemas.microsoft.com/office/drawing/2014/main" id="{D0899588-475A-4BA9-9630-C7C41319560A}"/>
              </a:ext>
            </a:extLst>
          </p:cNvPr>
          <p:cNvCxnSpPr/>
          <p:nvPr/>
        </p:nvCxnSpPr>
        <p:spPr>
          <a:xfrm rot="5400000" flipH="1" flipV="1">
            <a:off x="5661670" y="-2472426"/>
            <a:ext cx="934035" cy="7776000"/>
          </a:xfrm>
          <a:prstGeom prst="bent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12F9F18-9CF9-4401-B0B5-962D674E111A}"/>
              </a:ext>
            </a:extLst>
          </p:cNvPr>
          <p:cNvSpPr txBox="1"/>
          <p:nvPr/>
        </p:nvSpPr>
        <p:spPr>
          <a:xfrm>
            <a:off x="480164" y="1123030"/>
            <a:ext cx="376519" cy="369332"/>
          </a:xfrm>
          <a:prstGeom prst="rect">
            <a:avLst/>
          </a:prstGeom>
          <a:noFill/>
        </p:spPr>
        <p:txBody>
          <a:bodyPr wrap="square" rtlCol="0">
            <a:spAutoFit/>
          </a:bodyPr>
          <a:lstStyle/>
          <a:p>
            <a:pPr algn="ctr"/>
            <a:r>
              <a:rPr lang="en-US" i="1"/>
              <a:t>S</a:t>
            </a:r>
            <a:r>
              <a:rPr lang="en-US" i="1" baseline="-25000"/>
              <a:t>1</a:t>
            </a:r>
          </a:p>
        </p:txBody>
      </p:sp>
      <p:sp>
        <p:nvSpPr>
          <p:cNvPr id="57" name="TextBox 56">
            <a:extLst>
              <a:ext uri="{FF2B5EF4-FFF2-40B4-BE49-F238E27FC236}">
                <a16:creationId xmlns:a16="http://schemas.microsoft.com/office/drawing/2014/main" id="{78F869A9-8EF4-4344-AD55-4BA6ADB7B6F6}"/>
              </a:ext>
            </a:extLst>
          </p:cNvPr>
          <p:cNvSpPr txBox="1"/>
          <p:nvPr/>
        </p:nvSpPr>
        <p:spPr>
          <a:xfrm>
            <a:off x="480164" y="1439862"/>
            <a:ext cx="376519" cy="369332"/>
          </a:xfrm>
          <a:prstGeom prst="rect">
            <a:avLst/>
          </a:prstGeom>
          <a:noFill/>
        </p:spPr>
        <p:txBody>
          <a:bodyPr wrap="square" rtlCol="0">
            <a:spAutoFit/>
          </a:bodyPr>
          <a:lstStyle/>
          <a:p>
            <a:pPr algn="ctr"/>
            <a:r>
              <a:rPr lang="en-US" i="1"/>
              <a:t>S</a:t>
            </a:r>
            <a:r>
              <a:rPr lang="en-US" i="1" baseline="-25000"/>
              <a:t>0</a:t>
            </a:r>
          </a:p>
        </p:txBody>
      </p:sp>
      <p:sp>
        <p:nvSpPr>
          <p:cNvPr id="58" name="TextBox 57">
            <a:extLst>
              <a:ext uri="{FF2B5EF4-FFF2-40B4-BE49-F238E27FC236}">
                <a16:creationId xmlns:a16="http://schemas.microsoft.com/office/drawing/2014/main" id="{30CD68FF-D61B-4A66-AC3E-815B35C736F2}"/>
              </a:ext>
            </a:extLst>
          </p:cNvPr>
          <p:cNvSpPr txBox="1"/>
          <p:nvPr/>
        </p:nvSpPr>
        <p:spPr>
          <a:xfrm>
            <a:off x="10072511" y="829916"/>
            <a:ext cx="1230185" cy="923330"/>
          </a:xfrm>
          <a:prstGeom prst="rect">
            <a:avLst/>
          </a:prstGeom>
          <a:noFill/>
        </p:spPr>
        <p:txBody>
          <a:bodyPr wrap="square" rtlCol="0">
            <a:spAutoFit/>
          </a:bodyPr>
          <a:lstStyle/>
          <a:p>
            <a:pPr algn="ctr"/>
            <a:r>
              <a:rPr lang="en-US"/>
              <a:t>4-line common bus</a:t>
            </a:r>
            <a:endParaRPr lang="en-US" baseline="-25000"/>
          </a:p>
        </p:txBody>
      </p:sp>
      <p:cxnSp>
        <p:nvCxnSpPr>
          <p:cNvPr id="59" name="Elbow Connector 323">
            <a:extLst>
              <a:ext uri="{FF2B5EF4-FFF2-40B4-BE49-F238E27FC236}">
                <a16:creationId xmlns:a16="http://schemas.microsoft.com/office/drawing/2014/main" id="{69BF9575-C158-477A-AEAB-31F6C103423F}"/>
              </a:ext>
            </a:extLst>
          </p:cNvPr>
          <p:cNvCxnSpPr/>
          <p:nvPr/>
        </p:nvCxnSpPr>
        <p:spPr>
          <a:xfrm rot="16200000" flipV="1">
            <a:off x="1902724" y="3629287"/>
            <a:ext cx="2268542" cy="1867967"/>
          </a:xfrm>
          <a:prstGeom prst="bentConnector3">
            <a:avLst>
              <a:gd name="adj1" fmla="val 4010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6BBFB83-8697-44F1-B6FD-D38A6FE78F09}"/>
              </a:ext>
            </a:extLst>
          </p:cNvPr>
          <p:cNvGrpSpPr/>
          <p:nvPr/>
        </p:nvGrpSpPr>
        <p:grpSpPr>
          <a:xfrm>
            <a:off x="2416779" y="3428999"/>
            <a:ext cx="3737810" cy="2261700"/>
            <a:chOff x="1552074" y="3496000"/>
            <a:chExt cx="3737810" cy="2261700"/>
          </a:xfrm>
        </p:grpSpPr>
        <p:cxnSp>
          <p:nvCxnSpPr>
            <p:cNvPr id="61" name="Straight Arrow Connector 60">
              <a:extLst>
                <a:ext uri="{FF2B5EF4-FFF2-40B4-BE49-F238E27FC236}">
                  <a16:creationId xmlns:a16="http://schemas.microsoft.com/office/drawing/2014/main" id="{763DE7D5-2B71-4A58-95AA-8C80A953B63B}"/>
                </a:ext>
              </a:extLst>
            </p:cNvPr>
            <p:cNvCxnSpPr/>
            <p:nvPr/>
          </p:nvCxnSpPr>
          <p:spPr>
            <a:xfrm flipH="1" flipV="1">
              <a:off x="1552074" y="3496000"/>
              <a:ext cx="0" cy="113627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FE90541-516E-45D7-BEF6-E4F5D93376E7}"/>
                </a:ext>
              </a:extLst>
            </p:cNvPr>
            <p:cNvCxnSpPr/>
            <p:nvPr/>
          </p:nvCxnSpPr>
          <p:spPr>
            <a:xfrm>
              <a:off x="1552074" y="4630271"/>
              <a:ext cx="373781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75A598-D653-47DA-A3D1-38C45F762E45}"/>
                </a:ext>
              </a:extLst>
            </p:cNvPr>
            <p:cNvCxnSpPr/>
            <p:nvPr/>
          </p:nvCxnSpPr>
          <p:spPr>
            <a:xfrm flipH="1">
              <a:off x="5273842" y="4623429"/>
              <a:ext cx="0" cy="1134271"/>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0DFF03D-4215-410C-9637-02269C4ADFE1}"/>
              </a:ext>
            </a:extLst>
          </p:cNvPr>
          <p:cNvGrpSpPr/>
          <p:nvPr/>
        </p:nvGrpSpPr>
        <p:grpSpPr>
          <a:xfrm>
            <a:off x="2749653" y="3422157"/>
            <a:ext cx="5550568" cy="2268542"/>
            <a:chOff x="1552074" y="3496000"/>
            <a:chExt cx="5550568" cy="2268542"/>
          </a:xfrm>
        </p:grpSpPr>
        <p:cxnSp>
          <p:nvCxnSpPr>
            <p:cNvPr id="65" name="Straight Arrow Connector 64">
              <a:extLst>
                <a:ext uri="{FF2B5EF4-FFF2-40B4-BE49-F238E27FC236}">
                  <a16:creationId xmlns:a16="http://schemas.microsoft.com/office/drawing/2014/main" id="{59C30BB2-EEAF-42D8-857D-8B707B120D36}"/>
                </a:ext>
              </a:extLst>
            </p:cNvPr>
            <p:cNvCxnSpPr/>
            <p:nvPr/>
          </p:nvCxnSpPr>
          <p:spPr>
            <a:xfrm flipH="1" flipV="1">
              <a:off x="1568116" y="3496000"/>
              <a:ext cx="0" cy="93044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EA3D48A-EEE6-4842-9190-410B44A96F6C}"/>
                </a:ext>
              </a:extLst>
            </p:cNvPr>
            <p:cNvCxnSpPr/>
            <p:nvPr/>
          </p:nvCxnSpPr>
          <p:spPr>
            <a:xfrm>
              <a:off x="1552074" y="4426442"/>
              <a:ext cx="555056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FCE5E71-5C0C-48C2-A1C8-D6B987AB6F6A}"/>
                </a:ext>
              </a:extLst>
            </p:cNvPr>
            <p:cNvCxnSpPr/>
            <p:nvPr/>
          </p:nvCxnSpPr>
          <p:spPr>
            <a:xfrm flipH="1">
              <a:off x="7086600" y="4426442"/>
              <a:ext cx="0" cy="133810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0D2AFB88-7794-4417-B711-A60460EFB6FF}"/>
              </a:ext>
            </a:extLst>
          </p:cNvPr>
          <p:cNvSpPr txBox="1"/>
          <p:nvPr/>
        </p:nvSpPr>
        <p:spPr>
          <a:xfrm>
            <a:off x="1855305" y="4918083"/>
            <a:ext cx="414263" cy="369332"/>
          </a:xfrm>
          <a:prstGeom prst="rect">
            <a:avLst/>
          </a:prstGeom>
          <a:noFill/>
        </p:spPr>
        <p:txBody>
          <a:bodyPr wrap="square" rtlCol="0">
            <a:spAutoFit/>
          </a:bodyPr>
          <a:lstStyle/>
          <a:p>
            <a:pPr algn="ctr"/>
            <a:r>
              <a:rPr lang="en-US" i="1"/>
              <a:t>D</a:t>
            </a:r>
            <a:r>
              <a:rPr lang="en-US" i="1" baseline="-25000"/>
              <a:t>2</a:t>
            </a:r>
          </a:p>
        </p:txBody>
      </p:sp>
      <p:sp>
        <p:nvSpPr>
          <p:cNvPr id="69" name="TextBox 68">
            <a:extLst>
              <a:ext uri="{FF2B5EF4-FFF2-40B4-BE49-F238E27FC236}">
                <a16:creationId xmlns:a16="http://schemas.microsoft.com/office/drawing/2014/main" id="{773B37E3-0BA4-4F1A-A787-0AE12947BADA}"/>
              </a:ext>
            </a:extLst>
          </p:cNvPr>
          <p:cNvSpPr txBox="1"/>
          <p:nvPr/>
        </p:nvSpPr>
        <p:spPr>
          <a:xfrm>
            <a:off x="2176147" y="4925741"/>
            <a:ext cx="414263" cy="369332"/>
          </a:xfrm>
          <a:prstGeom prst="rect">
            <a:avLst/>
          </a:prstGeom>
          <a:noFill/>
        </p:spPr>
        <p:txBody>
          <a:bodyPr wrap="square" rtlCol="0">
            <a:spAutoFit/>
          </a:bodyPr>
          <a:lstStyle/>
          <a:p>
            <a:pPr algn="ctr"/>
            <a:r>
              <a:rPr lang="en-US" i="1"/>
              <a:t>D</a:t>
            </a:r>
            <a:r>
              <a:rPr lang="en-US" i="1" baseline="-25000"/>
              <a:t>1</a:t>
            </a:r>
          </a:p>
        </p:txBody>
      </p:sp>
      <p:sp>
        <p:nvSpPr>
          <p:cNvPr id="70" name="TextBox 69">
            <a:extLst>
              <a:ext uri="{FF2B5EF4-FFF2-40B4-BE49-F238E27FC236}">
                <a16:creationId xmlns:a16="http://schemas.microsoft.com/office/drawing/2014/main" id="{4BB60CF4-D1CA-4B5D-9D22-BB88D3AAA3DE}"/>
              </a:ext>
            </a:extLst>
          </p:cNvPr>
          <p:cNvSpPr txBox="1"/>
          <p:nvPr/>
        </p:nvSpPr>
        <p:spPr>
          <a:xfrm>
            <a:off x="2507842" y="4918083"/>
            <a:ext cx="414263" cy="369332"/>
          </a:xfrm>
          <a:prstGeom prst="rect">
            <a:avLst/>
          </a:prstGeom>
          <a:noFill/>
        </p:spPr>
        <p:txBody>
          <a:bodyPr wrap="square" rtlCol="0">
            <a:spAutoFit/>
          </a:bodyPr>
          <a:lstStyle/>
          <a:p>
            <a:pPr algn="ctr"/>
            <a:r>
              <a:rPr lang="en-US" i="1"/>
              <a:t>D</a:t>
            </a:r>
            <a:r>
              <a:rPr lang="en-US" i="1" baseline="-25000"/>
              <a:t>0</a:t>
            </a:r>
          </a:p>
        </p:txBody>
      </p:sp>
      <p:sp>
        <p:nvSpPr>
          <p:cNvPr id="71" name="TextBox 70">
            <a:extLst>
              <a:ext uri="{FF2B5EF4-FFF2-40B4-BE49-F238E27FC236}">
                <a16:creationId xmlns:a16="http://schemas.microsoft.com/office/drawing/2014/main" id="{9AC9B305-958A-48F6-BAD1-EA57C72BCB2E}"/>
              </a:ext>
            </a:extLst>
          </p:cNvPr>
          <p:cNvSpPr txBox="1"/>
          <p:nvPr/>
        </p:nvSpPr>
        <p:spPr>
          <a:xfrm>
            <a:off x="4081147" y="4918083"/>
            <a:ext cx="414263" cy="369332"/>
          </a:xfrm>
          <a:prstGeom prst="rect">
            <a:avLst/>
          </a:prstGeom>
          <a:noFill/>
        </p:spPr>
        <p:txBody>
          <a:bodyPr wrap="square" rtlCol="0">
            <a:spAutoFit/>
          </a:bodyPr>
          <a:lstStyle/>
          <a:p>
            <a:pPr algn="ctr"/>
            <a:r>
              <a:rPr lang="en-US" i="1"/>
              <a:t>C</a:t>
            </a:r>
            <a:r>
              <a:rPr lang="en-US" i="1" baseline="-25000"/>
              <a:t>2</a:t>
            </a:r>
          </a:p>
        </p:txBody>
      </p:sp>
      <p:sp>
        <p:nvSpPr>
          <p:cNvPr id="72" name="TextBox 71">
            <a:extLst>
              <a:ext uri="{FF2B5EF4-FFF2-40B4-BE49-F238E27FC236}">
                <a16:creationId xmlns:a16="http://schemas.microsoft.com/office/drawing/2014/main" id="{E84DB303-7CA7-45FC-BE9F-1CCCE9225131}"/>
              </a:ext>
            </a:extLst>
          </p:cNvPr>
          <p:cNvSpPr txBox="1"/>
          <p:nvPr/>
        </p:nvSpPr>
        <p:spPr>
          <a:xfrm>
            <a:off x="4401989" y="4925741"/>
            <a:ext cx="414263" cy="369332"/>
          </a:xfrm>
          <a:prstGeom prst="rect">
            <a:avLst/>
          </a:prstGeom>
          <a:noFill/>
        </p:spPr>
        <p:txBody>
          <a:bodyPr wrap="square" rtlCol="0">
            <a:spAutoFit/>
          </a:bodyPr>
          <a:lstStyle/>
          <a:p>
            <a:pPr algn="ctr"/>
            <a:r>
              <a:rPr lang="en-US" i="1"/>
              <a:t>C</a:t>
            </a:r>
            <a:r>
              <a:rPr lang="en-US" i="1" baseline="-25000"/>
              <a:t>1</a:t>
            </a:r>
          </a:p>
        </p:txBody>
      </p:sp>
      <p:sp>
        <p:nvSpPr>
          <p:cNvPr id="73" name="TextBox 72">
            <a:extLst>
              <a:ext uri="{FF2B5EF4-FFF2-40B4-BE49-F238E27FC236}">
                <a16:creationId xmlns:a16="http://schemas.microsoft.com/office/drawing/2014/main" id="{B5494D66-069A-416D-886B-3A62D0349C0B}"/>
              </a:ext>
            </a:extLst>
          </p:cNvPr>
          <p:cNvSpPr txBox="1"/>
          <p:nvPr/>
        </p:nvSpPr>
        <p:spPr>
          <a:xfrm>
            <a:off x="4733684" y="4918083"/>
            <a:ext cx="414263" cy="369332"/>
          </a:xfrm>
          <a:prstGeom prst="rect">
            <a:avLst/>
          </a:prstGeom>
          <a:noFill/>
        </p:spPr>
        <p:txBody>
          <a:bodyPr wrap="square" rtlCol="0">
            <a:spAutoFit/>
          </a:bodyPr>
          <a:lstStyle/>
          <a:p>
            <a:pPr algn="ctr"/>
            <a:r>
              <a:rPr lang="en-US" i="1"/>
              <a:t>C</a:t>
            </a:r>
            <a:r>
              <a:rPr lang="en-US" i="1" baseline="-25000"/>
              <a:t>0</a:t>
            </a:r>
          </a:p>
        </p:txBody>
      </p:sp>
      <p:sp>
        <p:nvSpPr>
          <p:cNvPr id="74" name="TextBox 73">
            <a:extLst>
              <a:ext uri="{FF2B5EF4-FFF2-40B4-BE49-F238E27FC236}">
                <a16:creationId xmlns:a16="http://schemas.microsoft.com/office/drawing/2014/main" id="{A004A9A0-F763-47A0-81F4-F7491E7260B0}"/>
              </a:ext>
            </a:extLst>
          </p:cNvPr>
          <p:cNvSpPr txBox="1"/>
          <p:nvPr/>
        </p:nvSpPr>
        <p:spPr>
          <a:xfrm>
            <a:off x="6274905" y="4930115"/>
            <a:ext cx="414263" cy="369332"/>
          </a:xfrm>
          <a:prstGeom prst="rect">
            <a:avLst/>
          </a:prstGeom>
          <a:noFill/>
        </p:spPr>
        <p:txBody>
          <a:bodyPr wrap="square" rtlCol="0">
            <a:spAutoFit/>
          </a:bodyPr>
          <a:lstStyle/>
          <a:p>
            <a:pPr algn="ctr"/>
            <a:r>
              <a:rPr lang="en-US" i="1"/>
              <a:t>B</a:t>
            </a:r>
            <a:r>
              <a:rPr lang="en-US" i="1" baseline="-25000"/>
              <a:t>2</a:t>
            </a:r>
          </a:p>
        </p:txBody>
      </p:sp>
      <p:sp>
        <p:nvSpPr>
          <p:cNvPr id="75" name="TextBox 74">
            <a:extLst>
              <a:ext uri="{FF2B5EF4-FFF2-40B4-BE49-F238E27FC236}">
                <a16:creationId xmlns:a16="http://schemas.microsoft.com/office/drawing/2014/main" id="{5EBFDBDD-D46F-4B71-A25F-20354FE89755}"/>
              </a:ext>
            </a:extLst>
          </p:cNvPr>
          <p:cNvSpPr txBox="1"/>
          <p:nvPr/>
        </p:nvSpPr>
        <p:spPr>
          <a:xfrm>
            <a:off x="6622642" y="4921731"/>
            <a:ext cx="414263" cy="369332"/>
          </a:xfrm>
          <a:prstGeom prst="rect">
            <a:avLst/>
          </a:prstGeom>
          <a:noFill/>
        </p:spPr>
        <p:txBody>
          <a:bodyPr wrap="square" rtlCol="0">
            <a:spAutoFit/>
          </a:bodyPr>
          <a:lstStyle/>
          <a:p>
            <a:pPr algn="ctr"/>
            <a:r>
              <a:rPr lang="en-US" i="1"/>
              <a:t>B</a:t>
            </a:r>
            <a:r>
              <a:rPr lang="en-US" i="1" baseline="-25000"/>
              <a:t>1</a:t>
            </a:r>
          </a:p>
        </p:txBody>
      </p:sp>
      <p:sp>
        <p:nvSpPr>
          <p:cNvPr id="76" name="TextBox 75">
            <a:extLst>
              <a:ext uri="{FF2B5EF4-FFF2-40B4-BE49-F238E27FC236}">
                <a16:creationId xmlns:a16="http://schemas.microsoft.com/office/drawing/2014/main" id="{0A9B389C-F523-4C74-8C61-27705C5D2E4D}"/>
              </a:ext>
            </a:extLst>
          </p:cNvPr>
          <p:cNvSpPr txBox="1"/>
          <p:nvPr/>
        </p:nvSpPr>
        <p:spPr>
          <a:xfrm>
            <a:off x="6927442" y="4930115"/>
            <a:ext cx="414263" cy="369332"/>
          </a:xfrm>
          <a:prstGeom prst="rect">
            <a:avLst/>
          </a:prstGeom>
          <a:noFill/>
        </p:spPr>
        <p:txBody>
          <a:bodyPr wrap="square" rtlCol="0">
            <a:spAutoFit/>
          </a:bodyPr>
          <a:lstStyle/>
          <a:p>
            <a:pPr algn="ctr"/>
            <a:r>
              <a:rPr lang="en-US" i="1"/>
              <a:t>B</a:t>
            </a:r>
            <a:r>
              <a:rPr lang="en-US" i="1" baseline="-25000"/>
              <a:t>0</a:t>
            </a:r>
          </a:p>
        </p:txBody>
      </p:sp>
      <p:sp>
        <p:nvSpPr>
          <p:cNvPr id="77" name="TextBox 76">
            <a:extLst>
              <a:ext uri="{FF2B5EF4-FFF2-40B4-BE49-F238E27FC236}">
                <a16:creationId xmlns:a16="http://schemas.microsoft.com/office/drawing/2014/main" id="{E1C1CB18-3A2B-4F98-84D2-6B06349FB9C6}"/>
              </a:ext>
            </a:extLst>
          </p:cNvPr>
          <p:cNvSpPr txBox="1"/>
          <p:nvPr/>
        </p:nvSpPr>
        <p:spPr>
          <a:xfrm>
            <a:off x="8408505" y="4918083"/>
            <a:ext cx="414263" cy="369332"/>
          </a:xfrm>
          <a:prstGeom prst="rect">
            <a:avLst/>
          </a:prstGeom>
          <a:noFill/>
        </p:spPr>
        <p:txBody>
          <a:bodyPr wrap="square" rtlCol="0">
            <a:spAutoFit/>
          </a:bodyPr>
          <a:lstStyle/>
          <a:p>
            <a:pPr algn="ctr"/>
            <a:r>
              <a:rPr lang="en-US" i="1"/>
              <a:t>A</a:t>
            </a:r>
            <a:r>
              <a:rPr lang="en-US" i="1" baseline="-25000"/>
              <a:t>2</a:t>
            </a:r>
          </a:p>
        </p:txBody>
      </p:sp>
      <p:sp>
        <p:nvSpPr>
          <p:cNvPr id="78" name="TextBox 77">
            <a:extLst>
              <a:ext uri="{FF2B5EF4-FFF2-40B4-BE49-F238E27FC236}">
                <a16:creationId xmlns:a16="http://schemas.microsoft.com/office/drawing/2014/main" id="{6C9FF533-0AFE-429B-B9F9-FAA5690D4E9F}"/>
              </a:ext>
            </a:extLst>
          </p:cNvPr>
          <p:cNvSpPr txBox="1"/>
          <p:nvPr/>
        </p:nvSpPr>
        <p:spPr>
          <a:xfrm>
            <a:off x="8729347" y="4925741"/>
            <a:ext cx="414263" cy="369332"/>
          </a:xfrm>
          <a:prstGeom prst="rect">
            <a:avLst/>
          </a:prstGeom>
          <a:noFill/>
        </p:spPr>
        <p:txBody>
          <a:bodyPr wrap="square" rtlCol="0">
            <a:spAutoFit/>
          </a:bodyPr>
          <a:lstStyle/>
          <a:p>
            <a:pPr algn="ctr"/>
            <a:r>
              <a:rPr lang="en-US" i="1"/>
              <a:t>A</a:t>
            </a:r>
            <a:r>
              <a:rPr lang="en-US" i="1" baseline="-25000"/>
              <a:t>1</a:t>
            </a:r>
          </a:p>
        </p:txBody>
      </p:sp>
      <p:sp>
        <p:nvSpPr>
          <p:cNvPr id="79" name="TextBox 78">
            <a:extLst>
              <a:ext uri="{FF2B5EF4-FFF2-40B4-BE49-F238E27FC236}">
                <a16:creationId xmlns:a16="http://schemas.microsoft.com/office/drawing/2014/main" id="{AE27B1AB-EE75-4CA5-8C84-F28643CF4513}"/>
              </a:ext>
            </a:extLst>
          </p:cNvPr>
          <p:cNvSpPr txBox="1"/>
          <p:nvPr/>
        </p:nvSpPr>
        <p:spPr>
          <a:xfrm>
            <a:off x="9061042" y="4918083"/>
            <a:ext cx="414263" cy="369332"/>
          </a:xfrm>
          <a:prstGeom prst="rect">
            <a:avLst/>
          </a:prstGeom>
          <a:noFill/>
        </p:spPr>
        <p:txBody>
          <a:bodyPr wrap="square" rtlCol="0">
            <a:spAutoFit/>
          </a:bodyPr>
          <a:lstStyle/>
          <a:p>
            <a:pPr algn="ctr"/>
            <a:r>
              <a:rPr lang="en-US" i="1"/>
              <a:t>A</a:t>
            </a:r>
            <a:r>
              <a:rPr lang="en-US" i="1" baseline="-25000"/>
              <a:t>0</a:t>
            </a:r>
          </a:p>
        </p:txBody>
      </p:sp>
      <p:sp>
        <p:nvSpPr>
          <p:cNvPr id="80" name="TextBox 79">
            <a:extLst>
              <a:ext uri="{FF2B5EF4-FFF2-40B4-BE49-F238E27FC236}">
                <a16:creationId xmlns:a16="http://schemas.microsoft.com/office/drawing/2014/main" id="{33B9C4BC-DF8A-4252-BB2D-FFC3F52E9C72}"/>
              </a:ext>
            </a:extLst>
          </p:cNvPr>
          <p:cNvSpPr txBox="1"/>
          <p:nvPr/>
        </p:nvSpPr>
        <p:spPr>
          <a:xfrm>
            <a:off x="8300221" y="6105563"/>
            <a:ext cx="1037668" cy="338554"/>
          </a:xfrm>
          <a:prstGeom prst="rect">
            <a:avLst/>
          </a:prstGeom>
          <a:noFill/>
        </p:spPr>
        <p:txBody>
          <a:bodyPr wrap="square" rtlCol="0">
            <a:spAutoFit/>
          </a:bodyPr>
          <a:lstStyle/>
          <a:p>
            <a:pPr algn="ctr"/>
            <a:r>
              <a:rPr lang="en-US" sz="1600"/>
              <a:t>Register </a:t>
            </a:r>
            <a:r>
              <a:rPr lang="en-US" sz="1600" i="1"/>
              <a:t>A</a:t>
            </a:r>
            <a:endParaRPr lang="en-US" sz="1600" i="1" baseline="-25000"/>
          </a:p>
        </p:txBody>
      </p:sp>
      <p:sp>
        <p:nvSpPr>
          <p:cNvPr id="81" name="TextBox 80">
            <a:extLst>
              <a:ext uri="{FF2B5EF4-FFF2-40B4-BE49-F238E27FC236}">
                <a16:creationId xmlns:a16="http://schemas.microsoft.com/office/drawing/2014/main" id="{6F866BA1-6A81-4F90-8C20-16AAB5748BA0}"/>
              </a:ext>
            </a:extLst>
          </p:cNvPr>
          <p:cNvSpPr txBox="1"/>
          <p:nvPr/>
        </p:nvSpPr>
        <p:spPr>
          <a:xfrm>
            <a:off x="6198705" y="6115561"/>
            <a:ext cx="1037668" cy="338554"/>
          </a:xfrm>
          <a:prstGeom prst="rect">
            <a:avLst/>
          </a:prstGeom>
          <a:noFill/>
        </p:spPr>
        <p:txBody>
          <a:bodyPr wrap="square" rtlCol="0">
            <a:spAutoFit/>
          </a:bodyPr>
          <a:lstStyle/>
          <a:p>
            <a:pPr algn="ctr"/>
            <a:r>
              <a:rPr lang="en-US" sz="1600"/>
              <a:t>Register </a:t>
            </a:r>
            <a:r>
              <a:rPr lang="en-US" sz="1600" i="1"/>
              <a:t>B</a:t>
            </a:r>
            <a:endParaRPr lang="en-US" sz="1600" i="1" baseline="-25000"/>
          </a:p>
        </p:txBody>
      </p:sp>
      <p:sp>
        <p:nvSpPr>
          <p:cNvPr id="82" name="TextBox 81">
            <a:extLst>
              <a:ext uri="{FF2B5EF4-FFF2-40B4-BE49-F238E27FC236}">
                <a16:creationId xmlns:a16="http://schemas.microsoft.com/office/drawing/2014/main" id="{23B594AC-8B96-4D0B-8906-97DB06C97001}"/>
              </a:ext>
            </a:extLst>
          </p:cNvPr>
          <p:cNvSpPr txBox="1"/>
          <p:nvPr/>
        </p:nvSpPr>
        <p:spPr>
          <a:xfrm>
            <a:off x="3941837" y="6105199"/>
            <a:ext cx="1037668" cy="338554"/>
          </a:xfrm>
          <a:prstGeom prst="rect">
            <a:avLst/>
          </a:prstGeom>
          <a:noFill/>
        </p:spPr>
        <p:txBody>
          <a:bodyPr wrap="square" rtlCol="0">
            <a:spAutoFit/>
          </a:bodyPr>
          <a:lstStyle/>
          <a:p>
            <a:pPr algn="ctr"/>
            <a:r>
              <a:rPr lang="en-US" sz="1600"/>
              <a:t>Register </a:t>
            </a:r>
            <a:r>
              <a:rPr lang="en-US" sz="1600" i="1"/>
              <a:t>C</a:t>
            </a:r>
            <a:endParaRPr lang="en-US" sz="1600" i="1" baseline="-25000"/>
          </a:p>
        </p:txBody>
      </p:sp>
      <p:sp>
        <p:nvSpPr>
          <p:cNvPr id="83" name="TextBox 82">
            <a:extLst>
              <a:ext uri="{FF2B5EF4-FFF2-40B4-BE49-F238E27FC236}">
                <a16:creationId xmlns:a16="http://schemas.microsoft.com/office/drawing/2014/main" id="{F5724ACF-307F-4510-8DD8-5EE132AA2946}"/>
              </a:ext>
            </a:extLst>
          </p:cNvPr>
          <p:cNvSpPr txBox="1"/>
          <p:nvPr/>
        </p:nvSpPr>
        <p:spPr>
          <a:xfrm>
            <a:off x="1732037" y="6105199"/>
            <a:ext cx="1037668" cy="338554"/>
          </a:xfrm>
          <a:prstGeom prst="rect">
            <a:avLst/>
          </a:prstGeom>
          <a:noFill/>
        </p:spPr>
        <p:txBody>
          <a:bodyPr wrap="square" rtlCol="0">
            <a:spAutoFit/>
          </a:bodyPr>
          <a:lstStyle/>
          <a:p>
            <a:pPr algn="ctr"/>
            <a:r>
              <a:rPr lang="en-US" sz="1600"/>
              <a:t>Register </a:t>
            </a:r>
            <a:r>
              <a:rPr lang="en-US" sz="1600" i="1"/>
              <a:t>D</a:t>
            </a:r>
            <a:endParaRPr lang="en-US" sz="1600" i="1" baseline="-25000"/>
          </a:p>
        </p:txBody>
      </p:sp>
      <p:cxnSp>
        <p:nvCxnSpPr>
          <p:cNvPr id="84" name="Straight Arrow Connector 83">
            <a:extLst>
              <a:ext uri="{FF2B5EF4-FFF2-40B4-BE49-F238E27FC236}">
                <a16:creationId xmlns:a16="http://schemas.microsoft.com/office/drawing/2014/main" id="{CB3AC054-F8C3-4EE6-9975-818EE7B983DA}"/>
              </a:ext>
            </a:extLst>
          </p:cNvPr>
          <p:cNvCxnSpPr/>
          <p:nvPr/>
        </p:nvCxnSpPr>
        <p:spPr>
          <a:xfrm flipH="1" flipV="1">
            <a:off x="3941837" y="3428999"/>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A9CB46F-4717-4756-978D-845CD9216E8D}"/>
              </a:ext>
            </a:extLst>
          </p:cNvPr>
          <p:cNvCxnSpPr/>
          <p:nvPr/>
        </p:nvCxnSpPr>
        <p:spPr>
          <a:xfrm flipH="1" flipV="1">
            <a:off x="4293705" y="3422157"/>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0AA31A7-D8DF-4678-8EE9-02BABDD669D1}"/>
              </a:ext>
            </a:extLst>
          </p:cNvPr>
          <p:cNvCxnSpPr/>
          <p:nvPr/>
        </p:nvCxnSpPr>
        <p:spPr>
          <a:xfrm flipH="1" flipV="1">
            <a:off x="4627637" y="3428999"/>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1B866A9-67DC-4C33-A786-F6F5B9DA0507}"/>
              </a:ext>
            </a:extLst>
          </p:cNvPr>
          <p:cNvCxnSpPr/>
          <p:nvPr/>
        </p:nvCxnSpPr>
        <p:spPr>
          <a:xfrm flipH="1" flipV="1">
            <a:off x="4979505" y="3422157"/>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5DA9E46-10C9-41F7-A290-17B5227B4CEC}"/>
              </a:ext>
            </a:extLst>
          </p:cNvPr>
          <p:cNvCxnSpPr/>
          <p:nvPr/>
        </p:nvCxnSpPr>
        <p:spPr>
          <a:xfrm flipH="1" flipV="1">
            <a:off x="6166621" y="3428999"/>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FF44CEA-224A-4551-BFDC-2D9CBEFAD340}"/>
              </a:ext>
            </a:extLst>
          </p:cNvPr>
          <p:cNvCxnSpPr/>
          <p:nvPr/>
        </p:nvCxnSpPr>
        <p:spPr>
          <a:xfrm flipH="1" flipV="1">
            <a:off x="6518489" y="3422157"/>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2D2E7FE-AEAB-404D-814A-E772D054D807}"/>
              </a:ext>
            </a:extLst>
          </p:cNvPr>
          <p:cNvCxnSpPr/>
          <p:nvPr/>
        </p:nvCxnSpPr>
        <p:spPr>
          <a:xfrm flipH="1" flipV="1">
            <a:off x="6852421" y="3428999"/>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91763B0-6F30-42E7-B9E2-5A09FB487BD9}"/>
              </a:ext>
            </a:extLst>
          </p:cNvPr>
          <p:cNvCxnSpPr/>
          <p:nvPr/>
        </p:nvCxnSpPr>
        <p:spPr>
          <a:xfrm flipH="1" flipV="1">
            <a:off x="7204289" y="3422157"/>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A15589C-835E-4159-9494-78C12C849700}"/>
              </a:ext>
            </a:extLst>
          </p:cNvPr>
          <p:cNvCxnSpPr/>
          <p:nvPr/>
        </p:nvCxnSpPr>
        <p:spPr>
          <a:xfrm flipH="1" flipV="1">
            <a:off x="8313311" y="3428999"/>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CDDE3F7-5E21-4851-81C8-B189B9A1DFC8}"/>
              </a:ext>
            </a:extLst>
          </p:cNvPr>
          <p:cNvCxnSpPr/>
          <p:nvPr/>
        </p:nvCxnSpPr>
        <p:spPr>
          <a:xfrm flipH="1" flipV="1">
            <a:off x="8665179" y="3422157"/>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FF4BF1E-D81F-44D6-8E1B-F6D92AC583D2}"/>
              </a:ext>
            </a:extLst>
          </p:cNvPr>
          <p:cNvCxnSpPr/>
          <p:nvPr/>
        </p:nvCxnSpPr>
        <p:spPr>
          <a:xfrm flipH="1" flipV="1">
            <a:off x="8999111" y="3428999"/>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843BDE6-D95B-47DC-8B5E-71C39B165D84}"/>
              </a:ext>
            </a:extLst>
          </p:cNvPr>
          <p:cNvCxnSpPr/>
          <p:nvPr/>
        </p:nvCxnSpPr>
        <p:spPr>
          <a:xfrm flipH="1" flipV="1">
            <a:off x="9350979" y="3422157"/>
            <a:ext cx="0" cy="314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0D82FAE-0D71-4CC8-A74C-C4BAC5056D67}"/>
              </a:ext>
            </a:extLst>
          </p:cNvPr>
          <p:cNvSpPr txBox="1"/>
          <p:nvPr/>
        </p:nvSpPr>
        <p:spPr>
          <a:xfrm>
            <a:off x="3760305" y="3819199"/>
            <a:ext cx="414263" cy="369332"/>
          </a:xfrm>
          <a:prstGeom prst="rect">
            <a:avLst/>
          </a:prstGeom>
          <a:noFill/>
        </p:spPr>
        <p:txBody>
          <a:bodyPr wrap="square" rtlCol="0">
            <a:spAutoFit/>
          </a:bodyPr>
          <a:lstStyle/>
          <a:p>
            <a:pPr algn="ctr"/>
            <a:r>
              <a:rPr lang="en-US" i="1"/>
              <a:t>D</a:t>
            </a:r>
            <a:r>
              <a:rPr lang="en-US" i="1" baseline="-25000"/>
              <a:t>2</a:t>
            </a:r>
          </a:p>
        </p:txBody>
      </p:sp>
      <p:sp>
        <p:nvSpPr>
          <p:cNvPr id="97" name="TextBox 96">
            <a:extLst>
              <a:ext uri="{FF2B5EF4-FFF2-40B4-BE49-F238E27FC236}">
                <a16:creationId xmlns:a16="http://schemas.microsoft.com/office/drawing/2014/main" id="{80923BB3-39D3-4E83-997C-E9E00105B857}"/>
              </a:ext>
            </a:extLst>
          </p:cNvPr>
          <p:cNvSpPr txBox="1"/>
          <p:nvPr/>
        </p:nvSpPr>
        <p:spPr>
          <a:xfrm>
            <a:off x="5986147" y="3826857"/>
            <a:ext cx="414263" cy="369332"/>
          </a:xfrm>
          <a:prstGeom prst="rect">
            <a:avLst/>
          </a:prstGeom>
          <a:noFill/>
        </p:spPr>
        <p:txBody>
          <a:bodyPr wrap="square" rtlCol="0">
            <a:spAutoFit/>
          </a:bodyPr>
          <a:lstStyle/>
          <a:p>
            <a:pPr algn="ctr"/>
            <a:r>
              <a:rPr lang="en-US" i="1"/>
              <a:t>D</a:t>
            </a:r>
            <a:r>
              <a:rPr lang="en-US" i="1" baseline="-25000"/>
              <a:t>1</a:t>
            </a:r>
          </a:p>
        </p:txBody>
      </p:sp>
      <p:sp>
        <p:nvSpPr>
          <p:cNvPr id="98" name="TextBox 97">
            <a:extLst>
              <a:ext uri="{FF2B5EF4-FFF2-40B4-BE49-F238E27FC236}">
                <a16:creationId xmlns:a16="http://schemas.microsoft.com/office/drawing/2014/main" id="{02817A8E-460A-4428-874A-E24BAB1FBC78}"/>
              </a:ext>
            </a:extLst>
          </p:cNvPr>
          <p:cNvSpPr txBox="1"/>
          <p:nvPr/>
        </p:nvSpPr>
        <p:spPr>
          <a:xfrm>
            <a:off x="8103705" y="3819199"/>
            <a:ext cx="414263" cy="369332"/>
          </a:xfrm>
          <a:prstGeom prst="rect">
            <a:avLst/>
          </a:prstGeom>
          <a:noFill/>
        </p:spPr>
        <p:txBody>
          <a:bodyPr wrap="square" rtlCol="0">
            <a:spAutoFit/>
          </a:bodyPr>
          <a:lstStyle/>
          <a:p>
            <a:pPr algn="ctr"/>
            <a:r>
              <a:rPr lang="en-US" i="1"/>
              <a:t>D</a:t>
            </a:r>
            <a:r>
              <a:rPr lang="en-US" i="1" baseline="-25000"/>
              <a:t>0</a:t>
            </a:r>
          </a:p>
        </p:txBody>
      </p:sp>
      <p:sp>
        <p:nvSpPr>
          <p:cNvPr id="99" name="TextBox 98">
            <a:extLst>
              <a:ext uri="{FF2B5EF4-FFF2-40B4-BE49-F238E27FC236}">
                <a16:creationId xmlns:a16="http://schemas.microsoft.com/office/drawing/2014/main" id="{2EAB5C65-9B08-47F2-9A27-BE7A757DD9A1}"/>
              </a:ext>
            </a:extLst>
          </p:cNvPr>
          <p:cNvSpPr txBox="1"/>
          <p:nvPr/>
        </p:nvSpPr>
        <p:spPr>
          <a:xfrm>
            <a:off x="4108042" y="3819199"/>
            <a:ext cx="414263" cy="369332"/>
          </a:xfrm>
          <a:prstGeom prst="rect">
            <a:avLst/>
          </a:prstGeom>
          <a:noFill/>
        </p:spPr>
        <p:txBody>
          <a:bodyPr wrap="square" rtlCol="0">
            <a:spAutoFit/>
          </a:bodyPr>
          <a:lstStyle/>
          <a:p>
            <a:pPr algn="ctr"/>
            <a:r>
              <a:rPr lang="en-US" i="1"/>
              <a:t>C</a:t>
            </a:r>
            <a:r>
              <a:rPr lang="en-US" i="1" baseline="-25000"/>
              <a:t>2</a:t>
            </a:r>
          </a:p>
        </p:txBody>
      </p:sp>
      <p:sp>
        <p:nvSpPr>
          <p:cNvPr id="100" name="TextBox 99">
            <a:extLst>
              <a:ext uri="{FF2B5EF4-FFF2-40B4-BE49-F238E27FC236}">
                <a16:creationId xmlns:a16="http://schemas.microsoft.com/office/drawing/2014/main" id="{C1B3A13A-A76A-406C-B960-715A0A7BE7A4}"/>
              </a:ext>
            </a:extLst>
          </p:cNvPr>
          <p:cNvSpPr txBox="1"/>
          <p:nvPr/>
        </p:nvSpPr>
        <p:spPr>
          <a:xfrm>
            <a:off x="6351105" y="3826857"/>
            <a:ext cx="414263" cy="369332"/>
          </a:xfrm>
          <a:prstGeom prst="rect">
            <a:avLst/>
          </a:prstGeom>
          <a:noFill/>
        </p:spPr>
        <p:txBody>
          <a:bodyPr wrap="square" rtlCol="0">
            <a:spAutoFit/>
          </a:bodyPr>
          <a:lstStyle/>
          <a:p>
            <a:pPr algn="ctr"/>
            <a:r>
              <a:rPr lang="en-US" i="1"/>
              <a:t>C</a:t>
            </a:r>
            <a:r>
              <a:rPr lang="en-US" i="1" baseline="-25000"/>
              <a:t>1</a:t>
            </a:r>
          </a:p>
        </p:txBody>
      </p:sp>
      <p:sp>
        <p:nvSpPr>
          <p:cNvPr id="101" name="TextBox 100">
            <a:extLst>
              <a:ext uri="{FF2B5EF4-FFF2-40B4-BE49-F238E27FC236}">
                <a16:creationId xmlns:a16="http://schemas.microsoft.com/office/drawing/2014/main" id="{9F84E735-1BD6-42F9-B3C7-F1A9A4BAC228}"/>
              </a:ext>
            </a:extLst>
          </p:cNvPr>
          <p:cNvSpPr txBox="1"/>
          <p:nvPr/>
        </p:nvSpPr>
        <p:spPr>
          <a:xfrm>
            <a:off x="8463474" y="3819199"/>
            <a:ext cx="414263" cy="369332"/>
          </a:xfrm>
          <a:prstGeom prst="rect">
            <a:avLst/>
          </a:prstGeom>
          <a:noFill/>
        </p:spPr>
        <p:txBody>
          <a:bodyPr wrap="square" rtlCol="0">
            <a:spAutoFit/>
          </a:bodyPr>
          <a:lstStyle/>
          <a:p>
            <a:pPr algn="ctr"/>
            <a:r>
              <a:rPr lang="en-US" i="1"/>
              <a:t>C</a:t>
            </a:r>
            <a:r>
              <a:rPr lang="en-US" i="1" baseline="-25000"/>
              <a:t>0</a:t>
            </a:r>
          </a:p>
        </p:txBody>
      </p:sp>
      <p:sp>
        <p:nvSpPr>
          <p:cNvPr id="102" name="TextBox 101">
            <a:extLst>
              <a:ext uri="{FF2B5EF4-FFF2-40B4-BE49-F238E27FC236}">
                <a16:creationId xmlns:a16="http://schemas.microsoft.com/office/drawing/2014/main" id="{3CE11F56-DB97-46B4-A134-D105DEA21C86}"/>
              </a:ext>
            </a:extLst>
          </p:cNvPr>
          <p:cNvSpPr txBox="1"/>
          <p:nvPr/>
        </p:nvSpPr>
        <p:spPr>
          <a:xfrm>
            <a:off x="4446105" y="3827583"/>
            <a:ext cx="414263" cy="369332"/>
          </a:xfrm>
          <a:prstGeom prst="rect">
            <a:avLst/>
          </a:prstGeom>
          <a:noFill/>
        </p:spPr>
        <p:txBody>
          <a:bodyPr wrap="square" rtlCol="0">
            <a:spAutoFit/>
          </a:bodyPr>
          <a:lstStyle/>
          <a:p>
            <a:pPr algn="ctr"/>
            <a:r>
              <a:rPr lang="en-US" i="1"/>
              <a:t>B</a:t>
            </a:r>
            <a:r>
              <a:rPr lang="en-US" i="1" baseline="-25000"/>
              <a:t>2</a:t>
            </a:r>
          </a:p>
        </p:txBody>
      </p:sp>
      <p:sp>
        <p:nvSpPr>
          <p:cNvPr id="103" name="TextBox 102">
            <a:extLst>
              <a:ext uri="{FF2B5EF4-FFF2-40B4-BE49-F238E27FC236}">
                <a16:creationId xmlns:a16="http://schemas.microsoft.com/office/drawing/2014/main" id="{E4C92BE6-44AD-4A69-84B3-FD8D59D6B7C5}"/>
              </a:ext>
            </a:extLst>
          </p:cNvPr>
          <p:cNvSpPr txBox="1"/>
          <p:nvPr/>
        </p:nvSpPr>
        <p:spPr>
          <a:xfrm>
            <a:off x="6687989" y="3835241"/>
            <a:ext cx="414263" cy="369332"/>
          </a:xfrm>
          <a:prstGeom prst="rect">
            <a:avLst/>
          </a:prstGeom>
          <a:noFill/>
        </p:spPr>
        <p:txBody>
          <a:bodyPr wrap="square" rtlCol="0">
            <a:spAutoFit/>
          </a:bodyPr>
          <a:lstStyle/>
          <a:p>
            <a:pPr algn="ctr"/>
            <a:r>
              <a:rPr lang="en-US" i="1"/>
              <a:t>B</a:t>
            </a:r>
            <a:r>
              <a:rPr lang="en-US" i="1" baseline="-25000"/>
              <a:t>1</a:t>
            </a:r>
          </a:p>
        </p:txBody>
      </p:sp>
      <p:sp>
        <p:nvSpPr>
          <p:cNvPr id="104" name="TextBox 103">
            <a:extLst>
              <a:ext uri="{FF2B5EF4-FFF2-40B4-BE49-F238E27FC236}">
                <a16:creationId xmlns:a16="http://schemas.microsoft.com/office/drawing/2014/main" id="{02442726-BEB2-45A7-8F02-4D670B665325}"/>
              </a:ext>
            </a:extLst>
          </p:cNvPr>
          <p:cNvSpPr txBox="1"/>
          <p:nvPr/>
        </p:nvSpPr>
        <p:spPr>
          <a:xfrm>
            <a:off x="8821589" y="3827583"/>
            <a:ext cx="414263" cy="369332"/>
          </a:xfrm>
          <a:prstGeom prst="rect">
            <a:avLst/>
          </a:prstGeom>
          <a:noFill/>
        </p:spPr>
        <p:txBody>
          <a:bodyPr wrap="square" rtlCol="0">
            <a:spAutoFit/>
          </a:bodyPr>
          <a:lstStyle/>
          <a:p>
            <a:pPr algn="ctr"/>
            <a:r>
              <a:rPr lang="en-US" i="1"/>
              <a:t>B</a:t>
            </a:r>
            <a:r>
              <a:rPr lang="en-US" i="1" baseline="-25000"/>
              <a:t>0</a:t>
            </a:r>
          </a:p>
        </p:txBody>
      </p:sp>
      <p:sp>
        <p:nvSpPr>
          <p:cNvPr id="105" name="TextBox 104">
            <a:extLst>
              <a:ext uri="{FF2B5EF4-FFF2-40B4-BE49-F238E27FC236}">
                <a16:creationId xmlns:a16="http://schemas.microsoft.com/office/drawing/2014/main" id="{7E259C16-E375-492B-8CC7-1BD1CFDE0133}"/>
              </a:ext>
            </a:extLst>
          </p:cNvPr>
          <p:cNvSpPr txBox="1"/>
          <p:nvPr/>
        </p:nvSpPr>
        <p:spPr>
          <a:xfrm>
            <a:off x="4827105" y="3835241"/>
            <a:ext cx="414263" cy="369332"/>
          </a:xfrm>
          <a:prstGeom prst="rect">
            <a:avLst/>
          </a:prstGeom>
          <a:noFill/>
        </p:spPr>
        <p:txBody>
          <a:bodyPr wrap="square" rtlCol="0">
            <a:spAutoFit/>
          </a:bodyPr>
          <a:lstStyle/>
          <a:p>
            <a:pPr algn="ctr"/>
            <a:r>
              <a:rPr lang="en-US" i="1"/>
              <a:t>A</a:t>
            </a:r>
            <a:r>
              <a:rPr lang="en-US" i="1" baseline="-25000"/>
              <a:t>2</a:t>
            </a:r>
          </a:p>
        </p:txBody>
      </p:sp>
      <p:sp>
        <p:nvSpPr>
          <p:cNvPr id="106" name="TextBox 105">
            <a:extLst>
              <a:ext uri="{FF2B5EF4-FFF2-40B4-BE49-F238E27FC236}">
                <a16:creationId xmlns:a16="http://schemas.microsoft.com/office/drawing/2014/main" id="{3B43BB84-D22F-4D2D-B89F-75E3CFB14A51}"/>
              </a:ext>
            </a:extLst>
          </p:cNvPr>
          <p:cNvSpPr txBox="1"/>
          <p:nvPr/>
        </p:nvSpPr>
        <p:spPr>
          <a:xfrm>
            <a:off x="7052947" y="3842899"/>
            <a:ext cx="414263" cy="369332"/>
          </a:xfrm>
          <a:prstGeom prst="rect">
            <a:avLst/>
          </a:prstGeom>
          <a:noFill/>
        </p:spPr>
        <p:txBody>
          <a:bodyPr wrap="square" rtlCol="0">
            <a:spAutoFit/>
          </a:bodyPr>
          <a:lstStyle/>
          <a:p>
            <a:pPr algn="ctr"/>
            <a:r>
              <a:rPr lang="en-US" i="1"/>
              <a:t>A</a:t>
            </a:r>
            <a:r>
              <a:rPr lang="en-US" i="1" baseline="-25000"/>
              <a:t>1</a:t>
            </a:r>
          </a:p>
        </p:txBody>
      </p:sp>
      <p:sp>
        <p:nvSpPr>
          <p:cNvPr id="107" name="TextBox 106">
            <a:extLst>
              <a:ext uri="{FF2B5EF4-FFF2-40B4-BE49-F238E27FC236}">
                <a16:creationId xmlns:a16="http://schemas.microsoft.com/office/drawing/2014/main" id="{C7204AB5-AC40-4090-9FEC-762B448C9F5E}"/>
              </a:ext>
            </a:extLst>
          </p:cNvPr>
          <p:cNvSpPr txBox="1"/>
          <p:nvPr/>
        </p:nvSpPr>
        <p:spPr>
          <a:xfrm>
            <a:off x="9213442" y="3835241"/>
            <a:ext cx="414263" cy="369332"/>
          </a:xfrm>
          <a:prstGeom prst="rect">
            <a:avLst/>
          </a:prstGeom>
          <a:noFill/>
        </p:spPr>
        <p:txBody>
          <a:bodyPr wrap="square" rtlCol="0">
            <a:spAutoFit/>
          </a:bodyPr>
          <a:lstStyle/>
          <a:p>
            <a:pPr algn="ctr"/>
            <a:r>
              <a:rPr lang="en-US" i="1"/>
              <a:t>A</a:t>
            </a:r>
            <a:r>
              <a:rPr lang="en-US" i="1" baseline="-25000"/>
              <a:t>0</a:t>
            </a:r>
          </a:p>
        </p:txBody>
      </p:sp>
      <p:sp>
        <p:nvSpPr>
          <p:cNvPr id="108" name="TextBox 107">
            <a:extLst>
              <a:ext uri="{FF2B5EF4-FFF2-40B4-BE49-F238E27FC236}">
                <a16:creationId xmlns:a16="http://schemas.microsoft.com/office/drawing/2014/main" id="{1F297E1E-23AB-4F35-A0E7-8E80E3DBA79A}"/>
              </a:ext>
            </a:extLst>
          </p:cNvPr>
          <p:cNvSpPr txBox="1"/>
          <p:nvPr/>
        </p:nvSpPr>
        <p:spPr>
          <a:xfrm>
            <a:off x="1161483" y="979383"/>
            <a:ext cx="376519" cy="369332"/>
          </a:xfrm>
          <a:prstGeom prst="rect">
            <a:avLst/>
          </a:prstGeom>
          <a:noFill/>
        </p:spPr>
        <p:txBody>
          <a:bodyPr wrap="square" rtlCol="0">
            <a:spAutoFit/>
          </a:bodyPr>
          <a:lstStyle/>
          <a:p>
            <a:pPr algn="ctr"/>
            <a:r>
              <a:rPr lang="en-US">
                <a:solidFill>
                  <a:schemeClr val="accent6"/>
                </a:solidFill>
              </a:rPr>
              <a:t>0</a:t>
            </a:r>
            <a:endParaRPr lang="en-US" baseline="-25000">
              <a:solidFill>
                <a:schemeClr val="accent6"/>
              </a:solidFill>
            </a:endParaRPr>
          </a:p>
        </p:txBody>
      </p:sp>
      <p:sp>
        <p:nvSpPr>
          <p:cNvPr id="109" name="TextBox 108">
            <a:extLst>
              <a:ext uri="{FF2B5EF4-FFF2-40B4-BE49-F238E27FC236}">
                <a16:creationId xmlns:a16="http://schemas.microsoft.com/office/drawing/2014/main" id="{E78F47D0-7C30-40D9-930C-D303D809C618}"/>
              </a:ext>
            </a:extLst>
          </p:cNvPr>
          <p:cNvSpPr txBox="1"/>
          <p:nvPr/>
        </p:nvSpPr>
        <p:spPr>
          <a:xfrm>
            <a:off x="1157473" y="1316267"/>
            <a:ext cx="376519" cy="369332"/>
          </a:xfrm>
          <a:prstGeom prst="rect">
            <a:avLst/>
          </a:prstGeom>
          <a:noFill/>
        </p:spPr>
        <p:txBody>
          <a:bodyPr wrap="square" rtlCol="0">
            <a:spAutoFit/>
          </a:bodyPr>
          <a:lstStyle/>
          <a:p>
            <a:pPr algn="ctr"/>
            <a:r>
              <a:rPr lang="en-US">
                <a:solidFill>
                  <a:schemeClr val="accent6"/>
                </a:solidFill>
              </a:rPr>
              <a:t>0</a:t>
            </a:r>
            <a:endParaRPr lang="en-US" baseline="-25000">
              <a:solidFill>
                <a:schemeClr val="accent6"/>
              </a:solidFill>
            </a:endParaRPr>
          </a:p>
        </p:txBody>
      </p:sp>
      <p:grpSp>
        <p:nvGrpSpPr>
          <p:cNvPr id="110" name="Group 109">
            <a:extLst>
              <a:ext uri="{FF2B5EF4-FFF2-40B4-BE49-F238E27FC236}">
                <a16:creationId xmlns:a16="http://schemas.microsoft.com/office/drawing/2014/main" id="{0DB187E6-4A31-4842-8553-EF176C4AA693}"/>
              </a:ext>
            </a:extLst>
          </p:cNvPr>
          <p:cNvGrpSpPr/>
          <p:nvPr/>
        </p:nvGrpSpPr>
        <p:grpSpPr>
          <a:xfrm>
            <a:off x="2749653" y="3422157"/>
            <a:ext cx="5534526" cy="2268542"/>
            <a:chOff x="1552074" y="3496000"/>
            <a:chExt cx="5534526" cy="2268542"/>
          </a:xfrm>
        </p:grpSpPr>
        <p:cxnSp>
          <p:nvCxnSpPr>
            <p:cNvPr id="111" name="Straight Arrow Connector 110">
              <a:extLst>
                <a:ext uri="{FF2B5EF4-FFF2-40B4-BE49-F238E27FC236}">
                  <a16:creationId xmlns:a16="http://schemas.microsoft.com/office/drawing/2014/main" id="{12E91AF6-7D04-4D09-9ADD-BDCACC15DFC0}"/>
                </a:ext>
              </a:extLst>
            </p:cNvPr>
            <p:cNvCxnSpPr/>
            <p:nvPr/>
          </p:nvCxnSpPr>
          <p:spPr>
            <a:xfrm flipH="1" flipV="1">
              <a:off x="1568116" y="3496000"/>
              <a:ext cx="0" cy="930442"/>
            </a:xfrm>
            <a:prstGeom prst="straightConnector1">
              <a:avLst/>
            </a:prstGeom>
            <a:ln w="25400">
              <a:solidFill>
                <a:schemeClr val="accent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816004-C5B8-446B-BFCC-9B505CBD2F11}"/>
                </a:ext>
              </a:extLst>
            </p:cNvPr>
            <p:cNvCxnSpPr/>
            <p:nvPr/>
          </p:nvCxnSpPr>
          <p:spPr>
            <a:xfrm>
              <a:off x="1552074" y="4426442"/>
              <a:ext cx="5526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8F28DB4-E2A3-4C87-AD71-4D3C5D0825FD}"/>
                </a:ext>
              </a:extLst>
            </p:cNvPr>
            <p:cNvCxnSpPr/>
            <p:nvPr/>
          </p:nvCxnSpPr>
          <p:spPr>
            <a:xfrm flipH="1">
              <a:off x="7086600" y="4426442"/>
              <a:ext cx="0" cy="13381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114" name="Straight Arrow Connector 113">
            <a:extLst>
              <a:ext uri="{FF2B5EF4-FFF2-40B4-BE49-F238E27FC236}">
                <a16:creationId xmlns:a16="http://schemas.microsoft.com/office/drawing/2014/main" id="{FE643152-4DAF-42EE-99E7-B9BFBCD1D7DF}"/>
              </a:ext>
            </a:extLst>
          </p:cNvPr>
          <p:cNvCxnSpPr/>
          <p:nvPr/>
        </p:nvCxnSpPr>
        <p:spPr>
          <a:xfrm flipH="1" flipV="1">
            <a:off x="4979505" y="3428999"/>
            <a:ext cx="0" cy="314000"/>
          </a:xfrm>
          <a:prstGeom prst="straightConnector1">
            <a:avLst/>
          </a:prstGeom>
          <a:ln w="25400">
            <a:solidFill>
              <a:schemeClr val="accent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373C579-ED16-497A-9ECC-65AABC764DC1}"/>
              </a:ext>
            </a:extLst>
          </p:cNvPr>
          <p:cNvCxnSpPr/>
          <p:nvPr/>
        </p:nvCxnSpPr>
        <p:spPr>
          <a:xfrm flipH="1" flipV="1">
            <a:off x="7205347" y="3428999"/>
            <a:ext cx="0" cy="314000"/>
          </a:xfrm>
          <a:prstGeom prst="straightConnector1">
            <a:avLst/>
          </a:prstGeom>
          <a:ln w="25400">
            <a:solidFill>
              <a:schemeClr val="accent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76BCD4A-D77D-4819-AE39-B4E4C3C102D9}"/>
              </a:ext>
            </a:extLst>
          </p:cNvPr>
          <p:cNvCxnSpPr/>
          <p:nvPr/>
        </p:nvCxnSpPr>
        <p:spPr>
          <a:xfrm flipH="1" flipV="1">
            <a:off x="9350979" y="3428999"/>
            <a:ext cx="0" cy="314000"/>
          </a:xfrm>
          <a:prstGeom prst="straightConnector1">
            <a:avLst/>
          </a:prstGeom>
          <a:ln w="25400">
            <a:solidFill>
              <a:schemeClr val="accent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2BD7703-9432-4DEE-A3EE-BFC07E910C71}"/>
              </a:ext>
            </a:extLst>
          </p:cNvPr>
          <p:cNvCxnSpPr/>
          <p:nvPr/>
        </p:nvCxnSpPr>
        <p:spPr>
          <a:xfrm flipH="1" flipV="1">
            <a:off x="8630588" y="5244697"/>
            <a:ext cx="0" cy="463460"/>
          </a:xfrm>
          <a:prstGeom prst="straightConnector1">
            <a:avLst/>
          </a:prstGeom>
          <a:ln w="25400">
            <a:solidFill>
              <a:schemeClr val="accent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FC64E26-9C86-4372-8677-AE96D9B59A15}"/>
              </a:ext>
            </a:extLst>
          </p:cNvPr>
          <p:cNvCxnSpPr/>
          <p:nvPr/>
        </p:nvCxnSpPr>
        <p:spPr>
          <a:xfrm flipH="1" flipV="1">
            <a:off x="8930626" y="5244697"/>
            <a:ext cx="0" cy="463460"/>
          </a:xfrm>
          <a:prstGeom prst="straightConnector1">
            <a:avLst/>
          </a:prstGeom>
          <a:ln w="25400">
            <a:solidFill>
              <a:schemeClr val="accent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3136D15-9612-41B8-8FE4-1F9D2B6108F7}"/>
              </a:ext>
            </a:extLst>
          </p:cNvPr>
          <p:cNvCxnSpPr/>
          <p:nvPr/>
        </p:nvCxnSpPr>
        <p:spPr>
          <a:xfrm flipH="1" flipV="1">
            <a:off x="9260077" y="5244697"/>
            <a:ext cx="0" cy="463460"/>
          </a:xfrm>
          <a:prstGeom prst="straightConnector1">
            <a:avLst/>
          </a:prstGeom>
          <a:ln w="25400">
            <a:solidFill>
              <a:schemeClr val="accent6"/>
            </a:solidFill>
            <a:tailEnd type="stealth" w="lg" len="lg"/>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DD320D9-E3A7-4267-918D-521951F40CF8}"/>
              </a:ext>
            </a:extLst>
          </p:cNvPr>
          <p:cNvSpPr txBox="1"/>
          <p:nvPr/>
        </p:nvSpPr>
        <p:spPr>
          <a:xfrm>
            <a:off x="4458078" y="1556074"/>
            <a:ext cx="414263" cy="369332"/>
          </a:xfrm>
          <a:prstGeom prst="rect">
            <a:avLst/>
          </a:prstGeom>
          <a:noFill/>
        </p:spPr>
        <p:txBody>
          <a:bodyPr wrap="square" rtlCol="0">
            <a:spAutoFit/>
          </a:bodyPr>
          <a:lstStyle/>
          <a:p>
            <a:pPr algn="ctr"/>
            <a:r>
              <a:rPr lang="en-US" i="1">
                <a:solidFill>
                  <a:schemeClr val="accent6"/>
                </a:solidFill>
              </a:rPr>
              <a:t>A</a:t>
            </a:r>
            <a:r>
              <a:rPr lang="en-US" i="1" baseline="-25000">
                <a:solidFill>
                  <a:schemeClr val="accent6"/>
                </a:solidFill>
              </a:rPr>
              <a:t>2</a:t>
            </a:r>
          </a:p>
        </p:txBody>
      </p:sp>
      <p:sp>
        <p:nvSpPr>
          <p:cNvPr id="121" name="TextBox 120">
            <a:extLst>
              <a:ext uri="{FF2B5EF4-FFF2-40B4-BE49-F238E27FC236}">
                <a16:creationId xmlns:a16="http://schemas.microsoft.com/office/drawing/2014/main" id="{3FD3C112-4110-4B41-8EC2-4D64320F6AE5}"/>
              </a:ext>
            </a:extLst>
          </p:cNvPr>
          <p:cNvSpPr txBox="1"/>
          <p:nvPr/>
        </p:nvSpPr>
        <p:spPr>
          <a:xfrm>
            <a:off x="6695718" y="1553702"/>
            <a:ext cx="414263" cy="369332"/>
          </a:xfrm>
          <a:prstGeom prst="rect">
            <a:avLst/>
          </a:prstGeom>
          <a:noFill/>
        </p:spPr>
        <p:txBody>
          <a:bodyPr wrap="square" rtlCol="0">
            <a:spAutoFit/>
          </a:bodyPr>
          <a:lstStyle/>
          <a:p>
            <a:pPr algn="ctr"/>
            <a:r>
              <a:rPr lang="en-US" i="1">
                <a:solidFill>
                  <a:schemeClr val="accent6"/>
                </a:solidFill>
              </a:rPr>
              <a:t>A</a:t>
            </a:r>
            <a:r>
              <a:rPr lang="en-US" i="1" baseline="-25000">
                <a:solidFill>
                  <a:schemeClr val="accent6"/>
                </a:solidFill>
              </a:rPr>
              <a:t>1</a:t>
            </a:r>
          </a:p>
        </p:txBody>
      </p:sp>
      <p:sp>
        <p:nvSpPr>
          <p:cNvPr id="122" name="TextBox 121">
            <a:extLst>
              <a:ext uri="{FF2B5EF4-FFF2-40B4-BE49-F238E27FC236}">
                <a16:creationId xmlns:a16="http://schemas.microsoft.com/office/drawing/2014/main" id="{E5D902F0-CD72-405A-97FC-930736BDD75D}"/>
              </a:ext>
            </a:extLst>
          </p:cNvPr>
          <p:cNvSpPr txBox="1"/>
          <p:nvPr/>
        </p:nvSpPr>
        <p:spPr>
          <a:xfrm>
            <a:off x="8819052" y="1555710"/>
            <a:ext cx="414263" cy="369332"/>
          </a:xfrm>
          <a:prstGeom prst="rect">
            <a:avLst/>
          </a:prstGeom>
          <a:noFill/>
        </p:spPr>
        <p:txBody>
          <a:bodyPr wrap="square" rtlCol="0">
            <a:spAutoFit/>
          </a:bodyPr>
          <a:lstStyle/>
          <a:p>
            <a:pPr algn="ctr"/>
            <a:r>
              <a:rPr lang="en-US" i="1">
                <a:solidFill>
                  <a:schemeClr val="accent6"/>
                </a:solidFill>
              </a:rPr>
              <a:t>A</a:t>
            </a:r>
            <a:r>
              <a:rPr lang="en-US" i="1" baseline="-25000">
                <a:solidFill>
                  <a:schemeClr val="accent6"/>
                </a:solidFill>
              </a:rPr>
              <a:t>0</a:t>
            </a:r>
          </a:p>
        </p:txBody>
      </p:sp>
      <p:sp>
        <p:nvSpPr>
          <p:cNvPr id="123" name="TextBox 122">
            <a:extLst>
              <a:ext uri="{FF2B5EF4-FFF2-40B4-BE49-F238E27FC236}">
                <a16:creationId xmlns:a16="http://schemas.microsoft.com/office/drawing/2014/main" id="{D874C0BD-4595-4D65-B620-584B95758C59}"/>
              </a:ext>
            </a:extLst>
          </p:cNvPr>
          <p:cNvSpPr txBox="1"/>
          <p:nvPr/>
        </p:nvSpPr>
        <p:spPr>
          <a:xfrm>
            <a:off x="2233809" y="1558866"/>
            <a:ext cx="414263" cy="369332"/>
          </a:xfrm>
          <a:prstGeom prst="rect">
            <a:avLst/>
          </a:prstGeom>
          <a:noFill/>
        </p:spPr>
        <p:txBody>
          <a:bodyPr wrap="square" rtlCol="0">
            <a:spAutoFit/>
          </a:bodyPr>
          <a:lstStyle/>
          <a:p>
            <a:pPr algn="ctr"/>
            <a:r>
              <a:rPr lang="en-US" i="1">
                <a:solidFill>
                  <a:schemeClr val="accent6"/>
                </a:solidFill>
              </a:rPr>
              <a:t>A</a:t>
            </a:r>
            <a:r>
              <a:rPr lang="en-US" i="1" baseline="-25000">
                <a:solidFill>
                  <a:schemeClr val="accent6"/>
                </a:solidFill>
              </a:rPr>
              <a:t>3</a:t>
            </a:r>
          </a:p>
        </p:txBody>
      </p:sp>
      <p:grpSp>
        <p:nvGrpSpPr>
          <p:cNvPr id="124" name="Group 123">
            <a:extLst>
              <a:ext uri="{FF2B5EF4-FFF2-40B4-BE49-F238E27FC236}">
                <a16:creationId xmlns:a16="http://schemas.microsoft.com/office/drawing/2014/main" id="{D5DDE06F-AC33-4C19-A305-41384C32B65D}"/>
              </a:ext>
            </a:extLst>
          </p:cNvPr>
          <p:cNvGrpSpPr/>
          <p:nvPr/>
        </p:nvGrpSpPr>
        <p:grpSpPr>
          <a:xfrm>
            <a:off x="864174" y="1319728"/>
            <a:ext cx="7221071" cy="1351198"/>
            <a:chOff x="0" y="1371600"/>
            <a:chExt cx="7221071" cy="1351198"/>
          </a:xfrm>
        </p:grpSpPr>
        <p:cxnSp>
          <p:nvCxnSpPr>
            <p:cNvPr id="125" name="Straight Connector 124">
              <a:extLst>
                <a:ext uri="{FF2B5EF4-FFF2-40B4-BE49-F238E27FC236}">
                  <a16:creationId xmlns:a16="http://schemas.microsoft.com/office/drawing/2014/main" id="{D038E7B3-A184-4785-B5AE-9C98ABE617E5}"/>
                </a:ext>
              </a:extLst>
            </p:cNvPr>
            <p:cNvCxnSpPr/>
            <p:nvPr/>
          </p:nvCxnSpPr>
          <p:spPr>
            <a:xfrm>
              <a:off x="0" y="1676400"/>
              <a:ext cx="6781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6F04B2F-D07E-463B-B82F-653571B4FB60}"/>
                </a:ext>
              </a:extLst>
            </p:cNvPr>
            <p:cNvCxnSpPr/>
            <p:nvPr/>
          </p:nvCxnSpPr>
          <p:spPr>
            <a:xfrm>
              <a:off x="0" y="1371600"/>
              <a:ext cx="6934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7" name="Elbow Connector 288">
              <a:extLst>
                <a:ext uri="{FF2B5EF4-FFF2-40B4-BE49-F238E27FC236}">
                  <a16:creationId xmlns:a16="http://schemas.microsoft.com/office/drawing/2014/main" id="{4C86B49A-353E-42B5-8C65-C25CC321D215}"/>
                </a:ext>
              </a:extLst>
            </p:cNvPr>
            <p:cNvCxnSpPr/>
            <p:nvPr/>
          </p:nvCxnSpPr>
          <p:spPr>
            <a:xfrm rot="16200000" flipH="1">
              <a:off x="6554437" y="1751363"/>
              <a:ext cx="1046397" cy="286871"/>
            </a:xfrm>
            <a:prstGeom prst="bent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28" name="Elbow Connector 291">
              <a:extLst>
                <a:ext uri="{FF2B5EF4-FFF2-40B4-BE49-F238E27FC236}">
                  <a16:creationId xmlns:a16="http://schemas.microsoft.com/office/drawing/2014/main" id="{38458DA8-ABAA-4D95-AEEB-9DAA692C6D27}"/>
                </a:ext>
              </a:extLst>
            </p:cNvPr>
            <p:cNvCxnSpPr/>
            <p:nvPr/>
          </p:nvCxnSpPr>
          <p:spPr>
            <a:xfrm rot="16200000" flipH="1">
              <a:off x="6480417" y="1982143"/>
              <a:ext cx="1042036" cy="439271"/>
            </a:xfrm>
            <a:prstGeom prst="bent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29" name="Elbow Connector 293">
              <a:extLst>
                <a:ext uri="{FF2B5EF4-FFF2-40B4-BE49-F238E27FC236}">
                  <a16:creationId xmlns:a16="http://schemas.microsoft.com/office/drawing/2014/main" id="{03AFBE2D-3435-4453-B059-4005395399D9}"/>
                </a:ext>
              </a:extLst>
            </p:cNvPr>
            <p:cNvCxnSpPr/>
            <p:nvPr/>
          </p:nvCxnSpPr>
          <p:spPr>
            <a:xfrm rot="16200000" flipH="1">
              <a:off x="4420838" y="1751363"/>
              <a:ext cx="1046397" cy="286871"/>
            </a:xfrm>
            <a:prstGeom prst="bentConnector2">
              <a:avLst/>
            </a:prstGeom>
            <a:ln w="25400">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130" name="Elbow Connector 294">
              <a:extLst>
                <a:ext uri="{FF2B5EF4-FFF2-40B4-BE49-F238E27FC236}">
                  <a16:creationId xmlns:a16="http://schemas.microsoft.com/office/drawing/2014/main" id="{02D28D32-484B-41D7-8A8E-1E62F57D5179}"/>
                </a:ext>
              </a:extLst>
            </p:cNvPr>
            <p:cNvCxnSpPr/>
            <p:nvPr/>
          </p:nvCxnSpPr>
          <p:spPr>
            <a:xfrm rot="16200000" flipH="1">
              <a:off x="4346818" y="1982143"/>
              <a:ext cx="1042036" cy="439271"/>
            </a:xfrm>
            <a:prstGeom prst="bentConnector2">
              <a:avLst/>
            </a:prstGeom>
            <a:ln w="25400">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131" name="Elbow Connector 295">
              <a:extLst>
                <a:ext uri="{FF2B5EF4-FFF2-40B4-BE49-F238E27FC236}">
                  <a16:creationId xmlns:a16="http://schemas.microsoft.com/office/drawing/2014/main" id="{E449575C-ECE3-46AE-86DB-1335E65B68C7}"/>
                </a:ext>
              </a:extLst>
            </p:cNvPr>
            <p:cNvCxnSpPr/>
            <p:nvPr/>
          </p:nvCxnSpPr>
          <p:spPr>
            <a:xfrm rot="16200000" flipH="1">
              <a:off x="2211038" y="1751364"/>
              <a:ext cx="1046397" cy="286871"/>
            </a:xfrm>
            <a:prstGeom prst="bentConnector2">
              <a:avLst/>
            </a:prstGeom>
            <a:ln w="25400">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132" name="Elbow Connector 296">
              <a:extLst>
                <a:ext uri="{FF2B5EF4-FFF2-40B4-BE49-F238E27FC236}">
                  <a16:creationId xmlns:a16="http://schemas.microsoft.com/office/drawing/2014/main" id="{AFEC6B83-9BD7-4D0E-A76C-98CBEEB3D246}"/>
                </a:ext>
              </a:extLst>
            </p:cNvPr>
            <p:cNvCxnSpPr/>
            <p:nvPr/>
          </p:nvCxnSpPr>
          <p:spPr>
            <a:xfrm rot="16200000" flipH="1">
              <a:off x="2137018" y="1982144"/>
              <a:ext cx="1042036" cy="439271"/>
            </a:xfrm>
            <a:prstGeom prst="bentConnector2">
              <a:avLst/>
            </a:prstGeom>
            <a:ln w="25400">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133" name="Elbow Connector 297">
              <a:extLst>
                <a:ext uri="{FF2B5EF4-FFF2-40B4-BE49-F238E27FC236}">
                  <a16:creationId xmlns:a16="http://schemas.microsoft.com/office/drawing/2014/main" id="{F06C26F7-748F-4C49-8939-DB69D942AD94}"/>
                </a:ext>
              </a:extLst>
            </p:cNvPr>
            <p:cNvCxnSpPr/>
            <p:nvPr/>
          </p:nvCxnSpPr>
          <p:spPr>
            <a:xfrm rot="16200000" flipH="1">
              <a:off x="1238" y="1751363"/>
              <a:ext cx="1046397" cy="286871"/>
            </a:xfrm>
            <a:prstGeom prst="bentConnector2">
              <a:avLst/>
            </a:prstGeom>
            <a:ln w="25400">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134" name="Elbow Connector 298">
              <a:extLst>
                <a:ext uri="{FF2B5EF4-FFF2-40B4-BE49-F238E27FC236}">
                  <a16:creationId xmlns:a16="http://schemas.microsoft.com/office/drawing/2014/main" id="{A66BBC8C-3A72-49AD-8DFA-B5E08CCDCB18}"/>
                </a:ext>
              </a:extLst>
            </p:cNvPr>
            <p:cNvCxnSpPr/>
            <p:nvPr/>
          </p:nvCxnSpPr>
          <p:spPr>
            <a:xfrm rot="16200000" flipH="1">
              <a:off x="-72782" y="1982143"/>
              <a:ext cx="1042036" cy="439271"/>
            </a:xfrm>
            <a:prstGeom prst="bentConnector2">
              <a:avLst/>
            </a:prstGeom>
            <a:ln w="25400">
              <a:headEnd type="ova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22004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dur="50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dur="50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dur="50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dur="50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0" presetClass="entr" presetSubtype="0" dur="50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dur="500" fill="hold" grpId="0"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10" presetClass="entr" presetSubtype="0" dur="50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dur="50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dur="50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dur="5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0" presetClass="entr" presetSubtype="0" dur="50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10" presetClass="entr" presetSubtype="0" dur="500"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10" presetClass="entr" presetSubtype="0" dur="500" fill="hold"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500"/>
                                        <p:tgtEl>
                                          <p:spTgt spid="84"/>
                                        </p:tgtEl>
                                      </p:cBhvr>
                                    </p:animEffect>
                                  </p:childTnLst>
                                </p:cTn>
                              </p:par>
                              <p:par>
                                <p:cTn id="68" presetID="10" presetClass="entr" presetSubtype="0" dur="50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par>
                                <p:cTn id="71" presetID="10" presetClass="entr" presetSubtype="0" dur="50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dur="50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par>
                                <p:cTn id="77" presetID="10" presetClass="entr" presetSubtype="0" dur="50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dur="500" fill="hold"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par>
                                <p:cTn id="83" presetID="10" presetClass="entr" presetSubtype="0" dur="50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dur="500" fill="hold"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500"/>
                                        <p:tgtEl>
                                          <p:spTgt spid="10"/>
                                        </p:tgtEl>
                                      </p:cBhvr>
                                    </p:animEffect>
                                  </p:childTnLst>
                                </p:cTn>
                              </p:par>
                              <p:par>
                                <p:cTn id="89" presetID="10" presetClass="entr" presetSubtype="0" dur="500" fill="hold" nodeType="withEffect">
                                  <p:stCondLst>
                                    <p:cond delay="0"/>
                                  </p:stCondLst>
                                  <p:childTnLst>
                                    <p:set>
                                      <p:cBhvr>
                                        <p:cTn id="90" dur="1" fill="hold">
                                          <p:stCondLst>
                                            <p:cond delay="0"/>
                                          </p:stCondLst>
                                        </p:cTn>
                                        <p:tgtEl>
                                          <p:spTgt spid="88"/>
                                        </p:tgtEl>
                                        <p:attrNameLst>
                                          <p:attrName>style.visibility</p:attrName>
                                        </p:attrNameLst>
                                      </p:cBhvr>
                                      <p:to>
                                        <p:strVal val="visible"/>
                                      </p:to>
                                    </p:set>
                                    <p:animEffect transition="in" filter="fade">
                                      <p:cBhvr>
                                        <p:cTn id="91" dur="500"/>
                                        <p:tgtEl>
                                          <p:spTgt spid="88"/>
                                        </p:tgtEl>
                                      </p:cBhvr>
                                    </p:animEffect>
                                  </p:childTnLst>
                                </p:cTn>
                              </p:par>
                              <p:par>
                                <p:cTn id="92" presetID="10" presetClass="entr" presetSubtype="0" dur="500" fill="hold" grpId="0" nodeType="withEffect">
                                  <p:stCondLst>
                                    <p:cond delay="0"/>
                                  </p:stCondLst>
                                  <p:childTnLst>
                                    <p:set>
                                      <p:cBhvr>
                                        <p:cTn id="93" dur="1" fill="hold">
                                          <p:stCondLst>
                                            <p:cond delay="0"/>
                                          </p:stCondLst>
                                        </p:cTn>
                                        <p:tgtEl>
                                          <p:spTgt spid="97"/>
                                        </p:tgtEl>
                                        <p:attrNameLst>
                                          <p:attrName>style.visibility</p:attrName>
                                        </p:attrNameLst>
                                      </p:cBhvr>
                                      <p:to>
                                        <p:strVal val="visible"/>
                                      </p:to>
                                    </p:set>
                                    <p:animEffect transition="in" filter="fade">
                                      <p:cBhvr>
                                        <p:cTn id="94" dur="500"/>
                                        <p:tgtEl>
                                          <p:spTgt spid="97"/>
                                        </p:tgtEl>
                                      </p:cBhvr>
                                    </p:animEffect>
                                  </p:childTnLst>
                                </p:cTn>
                              </p:par>
                              <p:par>
                                <p:cTn id="95" presetID="10" presetClass="entr" presetSubtype="0" dur="500" fill="hold" nodeType="withEffect">
                                  <p:stCondLst>
                                    <p:cond delay="0"/>
                                  </p:stCondLst>
                                  <p:childTnLst>
                                    <p:set>
                                      <p:cBhvr>
                                        <p:cTn id="96" dur="1" fill="hold">
                                          <p:stCondLst>
                                            <p:cond delay="0"/>
                                          </p:stCondLst>
                                        </p:cTn>
                                        <p:tgtEl>
                                          <p:spTgt spid="92"/>
                                        </p:tgtEl>
                                        <p:attrNameLst>
                                          <p:attrName>style.visibility</p:attrName>
                                        </p:attrNameLst>
                                      </p:cBhvr>
                                      <p:to>
                                        <p:strVal val="visible"/>
                                      </p:to>
                                    </p:set>
                                    <p:animEffect transition="in" filter="fade">
                                      <p:cBhvr>
                                        <p:cTn id="97" dur="500"/>
                                        <p:tgtEl>
                                          <p:spTgt spid="92"/>
                                        </p:tgtEl>
                                      </p:cBhvr>
                                    </p:animEffect>
                                  </p:childTnLst>
                                </p:cTn>
                              </p:par>
                              <p:par>
                                <p:cTn id="98" presetID="10" presetClass="entr" presetSubtype="0" dur="500" fill="hold" grpId="0" nodeType="withEffect">
                                  <p:stCondLst>
                                    <p:cond delay="0"/>
                                  </p:stCondLst>
                                  <p:childTnLst>
                                    <p:set>
                                      <p:cBhvr>
                                        <p:cTn id="99" dur="1" fill="hold">
                                          <p:stCondLst>
                                            <p:cond delay="0"/>
                                          </p:stCondLst>
                                        </p:cTn>
                                        <p:tgtEl>
                                          <p:spTgt spid="98"/>
                                        </p:tgtEl>
                                        <p:attrNameLst>
                                          <p:attrName>style.visibility</p:attrName>
                                        </p:attrNameLst>
                                      </p:cBhvr>
                                      <p:to>
                                        <p:strVal val="visible"/>
                                      </p:to>
                                    </p:set>
                                    <p:animEffect transition="in" filter="fade">
                                      <p:cBhvr>
                                        <p:cTn id="100" dur="500"/>
                                        <p:tgtEl>
                                          <p:spTgt spid="98"/>
                                        </p:tgtEl>
                                      </p:cBhvr>
                                    </p:animEffect>
                                  </p:childTnLst>
                                </p:cTn>
                              </p:par>
                            </p:childTnLst>
                          </p:cTn>
                        </p:par>
                      </p:childTnLst>
                    </p:cTn>
                  </p:par>
                  <p:par>
                    <p:cTn id="101" fill="hold" nodeType="clickPar">
                      <p:stCondLst>
                        <p:cond delay="indefinite"/>
                      </p:stCondLst>
                      <p:childTnLst>
                        <p:par>
                          <p:cTn id="102" fill="hold">
                            <p:stCondLst>
                              <p:cond delay="0"/>
                            </p:stCondLst>
                            <p:childTnLst>
                              <p:par>
                                <p:cTn id="103" presetID="10" presetClass="entr" presetSubtype="0" dur="500" fill="hold" nodeType="click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fade">
                                      <p:cBhvr>
                                        <p:cTn id="105" dur="500"/>
                                        <p:tgtEl>
                                          <p:spTgt spid="85"/>
                                        </p:tgtEl>
                                      </p:cBhvr>
                                    </p:animEffect>
                                  </p:childTnLst>
                                </p:cTn>
                              </p:par>
                              <p:par>
                                <p:cTn id="106" presetID="10" presetClass="entr" presetSubtype="0" dur="500" fill="hold" nodeType="withEffect">
                                  <p:stCondLst>
                                    <p:cond delay="0"/>
                                  </p:stCondLst>
                                  <p:childTnLst>
                                    <p:set>
                                      <p:cBhvr>
                                        <p:cTn id="107" dur="1" fill="hold">
                                          <p:stCondLst>
                                            <p:cond delay="0"/>
                                          </p:stCondLst>
                                        </p:cTn>
                                        <p:tgtEl>
                                          <p:spTgt spid="89"/>
                                        </p:tgtEl>
                                        <p:attrNameLst>
                                          <p:attrName>style.visibility</p:attrName>
                                        </p:attrNameLst>
                                      </p:cBhvr>
                                      <p:to>
                                        <p:strVal val="visible"/>
                                      </p:to>
                                    </p:set>
                                    <p:animEffect transition="in" filter="fade">
                                      <p:cBhvr>
                                        <p:cTn id="108" dur="500"/>
                                        <p:tgtEl>
                                          <p:spTgt spid="89"/>
                                        </p:tgtEl>
                                      </p:cBhvr>
                                    </p:animEffect>
                                  </p:childTnLst>
                                </p:cTn>
                              </p:par>
                              <p:par>
                                <p:cTn id="109" presetID="10" presetClass="entr" presetSubtype="0" dur="500" fill="hold" nodeType="withEffect">
                                  <p:stCondLst>
                                    <p:cond delay="0"/>
                                  </p:stCondLst>
                                  <p:childTnLst>
                                    <p:set>
                                      <p:cBhvr>
                                        <p:cTn id="110" dur="1" fill="hold">
                                          <p:stCondLst>
                                            <p:cond delay="0"/>
                                          </p:stCondLst>
                                        </p:cTn>
                                        <p:tgtEl>
                                          <p:spTgt spid="93"/>
                                        </p:tgtEl>
                                        <p:attrNameLst>
                                          <p:attrName>style.visibility</p:attrName>
                                        </p:attrNameLst>
                                      </p:cBhvr>
                                      <p:to>
                                        <p:strVal val="visible"/>
                                      </p:to>
                                    </p:set>
                                    <p:animEffect transition="in" filter="fade">
                                      <p:cBhvr>
                                        <p:cTn id="111" dur="500"/>
                                        <p:tgtEl>
                                          <p:spTgt spid="93"/>
                                        </p:tgtEl>
                                      </p:cBhvr>
                                    </p:animEffect>
                                  </p:childTnLst>
                                </p:cTn>
                              </p:par>
                              <p:par>
                                <p:cTn id="112" presetID="10" presetClass="entr" presetSubtype="0" dur="500" fill="hold" grpId="0" nodeType="withEffect">
                                  <p:stCondLst>
                                    <p:cond delay="0"/>
                                  </p:stCondLst>
                                  <p:childTnLst>
                                    <p:set>
                                      <p:cBhvr>
                                        <p:cTn id="113" dur="1" fill="hold">
                                          <p:stCondLst>
                                            <p:cond delay="0"/>
                                          </p:stCondLst>
                                        </p:cTn>
                                        <p:tgtEl>
                                          <p:spTgt spid="99"/>
                                        </p:tgtEl>
                                        <p:attrNameLst>
                                          <p:attrName>style.visibility</p:attrName>
                                        </p:attrNameLst>
                                      </p:cBhvr>
                                      <p:to>
                                        <p:strVal val="visible"/>
                                      </p:to>
                                    </p:set>
                                    <p:animEffect transition="in" filter="fade">
                                      <p:cBhvr>
                                        <p:cTn id="114" dur="500"/>
                                        <p:tgtEl>
                                          <p:spTgt spid="99"/>
                                        </p:tgtEl>
                                      </p:cBhvr>
                                    </p:animEffect>
                                  </p:childTnLst>
                                </p:cTn>
                              </p:par>
                              <p:par>
                                <p:cTn id="115" presetID="10" presetClass="entr" presetSubtype="0" dur="50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animEffect transition="in" filter="fade">
                                      <p:cBhvr>
                                        <p:cTn id="117" dur="500"/>
                                        <p:tgtEl>
                                          <p:spTgt spid="100"/>
                                        </p:tgtEl>
                                      </p:cBhvr>
                                    </p:animEffect>
                                  </p:childTnLst>
                                </p:cTn>
                              </p:par>
                              <p:par>
                                <p:cTn id="118" presetID="10" presetClass="entr" presetSubtype="0" dur="500" fill="hold" grpId="0" nodeType="withEffect">
                                  <p:stCondLst>
                                    <p:cond delay="0"/>
                                  </p:stCondLst>
                                  <p:childTnLst>
                                    <p:set>
                                      <p:cBhvr>
                                        <p:cTn id="119" dur="1" fill="hold">
                                          <p:stCondLst>
                                            <p:cond delay="0"/>
                                          </p:stCondLst>
                                        </p:cTn>
                                        <p:tgtEl>
                                          <p:spTgt spid="101"/>
                                        </p:tgtEl>
                                        <p:attrNameLst>
                                          <p:attrName>style.visibility</p:attrName>
                                        </p:attrNameLst>
                                      </p:cBhvr>
                                      <p:to>
                                        <p:strVal val="visible"/>
                                      </p:to>
                                    </p:set>
                                    <p:animEffect transition="in" filter="fade">
                                      <p:cBhvr>
                                        <p:cTn id="120" dur="500"/>
                                        <p:tgtEl>
                                          <p:spTgt spid="101"/>
                                        </p:tgtEl>
                                      </p:cBhvr>
                                    </p:animEffect>
                                  </p:childTnLst>
                                </p:cTn>
                              </p:par>
                              <p:par>
                                <p:cTn id="121" presetID="10" presetClass="entr" presetSubtype="0" dur="500" fill="hold" grpId="0"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500"/>
                                        <p:tgtEl>
                                          <p:spTgt spid="71"/>
                                        </p:tgtEl>
                                      </p:cBhvr>
                                    </p:animEffect>
                                  </p:childTnLst>
                                </p:cTn>
                              </p:par>
                              <p:par>
                                <p:cTn id="124" presetID="10" presetClass="entr" presetSubtype="0" dur="500" fill="hold" grpId="0" nodeType="withEffect">
                                  <p:stCondLst>
                                    <p:cond delay="0"/>
                                  </p:stCondLst>
                                  <p:childTnLst>
                                    <p:set>
                                      <p:cBhvr>
                                        <p:cTn id="125" dur="1" fill="hold">
                                          <p:stCondLst>
                                            <p:cond delay="0"/>
                                          </p:stCondLst>
                                        </p:cTn>
                                        <p:tgtEl>
                                          <p:spTgt spid="73"/>
                                        </p:tgtEl>
                                        <p:attrNameLst>
                                          <p:attrName>style.visibility</p:attrName>
                                        </p:attrNameLst>
                                      </p:cBhvr>
                                      <p:to>
                                        <p:strVal val="visible"/>
                                      </p:to>
                                    </p:set>
                                    <p:animEffect transition="in" filter="fade">
                                      <p:cBhvr>
                                        <p:cTn id="126" dur="500"/>
                                        <p:tgtEl>
                                          <p:spTgt spid="73"/>
                                        </p:tgtEl>
                                      </p:cBhvr>
                                    </p:animEffect>
                                  </p:childTnLst>
                                </p:cTn>
                              </p:par>
                              <p:par>
                                <p:cTn id="127" presetID="10" presetClass="entr" presetSubtype="0" dur="50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animEffect transition="in" filter="fade">
                                      <p:cBhvr>
                                        <p:cTn id="129" dur="500"/>
                                        <p:tgtEl>
                                          <p:spTgt spid="72"/>
                                        </p:tgtEl>
                                      </p:cBhvr>
                                    </p:animEffect>
                                  </p:childTnLst>
                                </p:cTn>
                              </p:par>
                              <p:par>
                                <p:cTn id="130" presetID="10" presetClass="entr" presetSubtype="0" dur="500" fill="hold" nodeType="with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fade">
                                      <p:cBhvr>
                                        <p:cTn id="132" dur="500"/>
                                        <p:tgtEl>
                                          <p:spTgt spid="17"/>
                                        </p:tgtEl>
                                      </p:cBhvr>
                                    </p:animEffect>
                                  </p:childTnLst>
                                </p:cTn>
                              </p:par>
                              <p:par>
                                <p:cTn id="133" presetID="10" presetClass="entr" presetSubtype="0" dur="500" fill="hold" nodeType="withEffect">
                                  <p:stCondLst>
                                    <p:cond delay="0"/>
                                  </p:stCondLst>
                                  <p:childTnLst>
                                    <p:set>
                                      <p:cBhvr>
                                        <p:cTn id="134" dur="1" fill="hold">
                                          <p:stCondLst>
                                            <p:cond delay="0"/>
                                          </p:stCondLst>
                                        </p:cTn>
                                        <p:tgtEl>
                                          <p:spTgt spid="18"/>
                                        </p:tgtEl>
                                        <p:attrNameLst>
                                          <p:attrName>style.visibility</p:attrName>
                                        </p:attrNameLst>
                                      </p:cBhvr>
                                      <p:to>
                                        <p:strVal val="visible"/>
                                      </p:to>
                                    </p:set>
                                    <p:animEffect transition="in" filter="fade">
                                      <p:cBhvr>
                                        <p:cTn id="135" dur="500"/>
                                        <p:tgtEl>
                                          <p:spTgt spid="18"/>
                                        </p:tgtEl>
                                      </p:cBhvr>
                                    </p:animEffect>
                                  </p:childTnLst>
                                </p:cTn>
                              </p:par>
                              <p:par>
                                <p:cTn id="136" presetID="10" presetClass="entr" presetSubtype="0" dur="500" fill="hold" nodeType="withEffect">
                                  <p:stCondLst>
                                    <p:cond delay="0"/>
                                  </p:stCondLst>
                                  <p:childTnLst>
                                    <p:set>
                                      <p:cBhvr>
                                        <p:cTn id="137" dur="1" fill="hold">
                                          <p:stCondLst>
                                            <p:cond delay="0"/>
                                          </p:stCondLst>
                                        </p:cTn>
                                        <p:tgtEl>
                                          <p:spTgt spid="19"/>
                                        </p:tgtEl>
                                        <p:attrNameLst>
                                          <p:attrName>style.visibility</p:attrName>
                                        </p:attrNameLst>
                                      </p:cBhvr>
                                      <p:to>
                                        <p:strVal val="visible"/>
                                      </p:to>
                                    </p:set>
                                    <p:animEffect transition="in" filter="fade">
                                      <p:cBhvr>
                                        <p:cTn id="138" dur="500"/>
                                        <p:tgtEl>
                                          <p:spTgt spid="19"/>
                                        </p:tgtEl>
                                      </p:cBhvr>
                                    </p:animEffect>
                                  </p:childTnLst>
                                </p:cTn>
                              </p:par>
                            </p:childTnLst>
                          </p:cTn>
                        </p:par>
                      </p:childTnLst>
                    </p:cTn>
                  </p:par>
                  <p:par>
                    <p:cTn id="139" fill="hold" nodeType="clickPar">
                      <p:stCondLst>
                        <p:cond delay="indefinite"/>
                      </p:stCondLst>
                      <p:childTnLst>
                        <p:par>
                          <p:cTn id="140" fill="hold">
                            <p:stCondLst>
                              <p:cond delay="0"/>
                            </p:stCondLst>
                            <p:childTnLst>
                              <p:par>
                                <p:cTn id="141" presetID="10" presetClass="entr" presetSubtype="0" dur="500" fill="hold" nodeType="clickEffect">
                                  <p:stCondLst>
                                    <p:cond delay="0"/>
                                  </p:stCondLst>
                                  <p:childTnLst>
                                    <p:set>
                                      <p:cBhvr>
                                        <p:cTn id="142" dur="1" fill="hold">
                                          <p:stCondLst>
                                            <p:cond delay="0"/>
                                          </p:stCondLst>
                                        </p:cTn>
                                        <p:tgtEl>
                                          <p:spTgt spid="86"/>
                                        </p:tgtEl>
                                        <p:attrNameLst>
                                          <p:attrName>style.visibility</p:attrName>
                                        </p:attrNameLst>
                                      </p:cBhvr>
                                      <p:to>
                                        <p:strVal val="visible"/>
                                      </p:to>
                                    </p:set>
                                    <p:animEffect transition="in" filter="fade">
                                      <p:cBhvr>
                                        <p:cTn id="143" dur="500"/>
                                        <p:tgtEl>
                                          <p:spTgt spid="86"/>
                                        </p:tgtEl>
                                      </p:cBhvr>
                                    </p:animEffect>
                                  </p:childTnLst>
                                </p:cTn>
                              </p:par>
                              <p:par>
                                <p:cTn id="144" presetID="10" presetClass="entr" presetSubtype="0" dur="500" fill="hold" grpId="0" nodeType="withEffect">
                                  <p:stCondLst>
                                    <p:cond delay="0"/>
                                  </p:stCondLst>
                                  <p:childTnLst>
                                    <p:set>
                                      <p:cBhvr>
                                        <p:cTn id="145" dur="1" fill="hold">
                                          <p:stCondLst>
                                            <p:cond delay="0"/>
                                          </p:stCondLst>
                                        </p:cTn>
                                        <p:tgtEl>
                                          <p:spTgt spid="102"/>
                                        </p:tgtEl>
                                        <p:attrNameLst>
                                          <p:attrName>style.visibility</p:attrName>
                                        </p:attrNameLst>
                                      </p:cBhvr>
                                      <p:to>
                                        <p:strVal val="visible"/>
                                      </p:to>
                                    </p:set>
                                    <p:animEffect transition="in" filter="fade">
                                      <p:cBhvr>
                                        <p:cTn id="146" dur="500"/>
                                        <p:tgtEl>
                                          <p:spTgt spid="102"/>
                                        </p:tgtEl>
                                      </p:cBhvr>
                                    </p:animEffect>
                                  </p:childTnLst>
                                </p:cTn>
                              </p:par>
                              <p:par>
                                <p:cTn id="147" presetID="10" presetClass="entr" presetSubtype="0" dur="500" fill="hold" nodeType="with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fade">
                                      <p:cBhvr>
                                        <p:cTn id="149" dur="500"/>
                                        <p:tgtEl>
                                          <p:spTgt spid="90"/>
                                        </p:tgtEl>
                                      </p:cBhvr>
                                    </p:animEffect>
                                  </p:childTnLst>
                                </p:cTn>
                              </p:par>
                              <p:par>
                                <p:cTn id="150" presetID="10" presetClass="entr" presetSubtype="0" dur="500" fill="hold" grpId="0"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fade">
                                      <p:cBhvr>
                                        <p:cTn id="152" dur="500"/>
                                        <p:tgtEl>
                                          <p:spTgt spid="103"/>
                                        </p:tgtEl>
                                      </p:cBhvr>
                                    </p:animEffect>
                                  </p:childTnLst>
                                </p:cTn>
                              </p:par>
                              <p:par>
                                <p:cTn id="153" presetID="10" presetClass="entr" presetSubtype="0" dur="500" fill="hold" nodeType="with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fade">
                                      <p:cBhvr>
                                        <p:cTn id="155" dur="500"/>
                                        <p:tgtEl>
                                          <p:spTgt spid="94"/>
                                        </p:tgtEl>
                                      </p:cBhvr>
                                    </p:animEffect>
                                  </p:childTnLst>
                                </p:cTn>
                              </p:par>
                              <p:par>
                                <p:cTn id="156" presetID="10" presetClass="entr" presetSubtype="0" dur="500" fill="hold" grpId="0" nodeType="withEffect">
                                  <p:stCondLst>
                                    <p:cond delay="0"/>
                                  </p:stCondLst>
                                  <p:childTnLst>
                                    <p:set>
                                      <p:cBhvr>
                                        <p:cTn id="157" dur="1" fill="hold">
                                          <p:stCondLst>
                                            <p:cond delay="0"/>
                                          </p:stCondLst>
                                        </p:cTn>
                                        <p:tgtEl>
                                          <p:spTgt spid="104"/>
                                        </p:tgtEl>
                                        <p:attrNameLst>
                                          <p:attrName>style.visibility</p:attrName>
                                        </p:attrNameLst>
                                      </p:cBhvr>
                                      <p:to>
                                        <p:strVal val="visible"/>
                                      </p:to>
                                    </p:set>
                                    <p:animEffect transition="in" filter="fade">
                                      <p:cBhvr>
                                        <p:cTn id="158" dur="500"/>
                                        <p:tgtEl>
                                          <p:spTgt spid="104"/>
                                        </p:tgtEl>
                                      </p:cBhvr>
                                    </p:animEffect>
                                  </p:childTnLst>
                                </p:cTn>
                              </p:par>
                              <p:par>
                                <p:cTn id="159" presetID="10" presetClass="entr" presetSubtype="0" dur="500" fill="hold" grpId="0" nodeType="withEffect">
                                  <p:stCondLst>
                                    <p:cond delay="0"/>
                                  </p:stCondLst>
                                  <p:childTnLst>
                                    <p:set>
                                      <p:cBhvr>
                                        <p:cTn id="160" dur="1" fill="hold">
                                          <p:stCondLst>
                                            <p:cond delay="0"/>
                                          </p:stCondLst>
                                        </p:cTn>
                                        <p:tgtEl>
                                          <p:spTgt spid="75"/>
                                        </p:tgtEl>
                                        <p:attrNameLst>
                                          <p:attrName>style.visibility</p:attrName>
                                        </p:attrNameLst>
                                      </p:cBhvr>
                                      <p:to>
                                        <p:strVal val="visible"/>
                                      </p:to>
                                    </p:set>
                                    <p:animEffect transition="in" filter="fade">
                                      <p:cBhvr>
                                        <p:cTn id="161" dur="500"/>
                                        <p:tgtEl>
                                          <p:spTgt spid="75"/>
                                        </p:tgtEl>
                                      </p:cBhvr>
                                    </p:animEffect>
                                  </p:childTnLst>
                                </p:cTn>
                              </p:par>
                              <p:par>
                                <p:cTn id="162" presetID="10" presetClass="entr" presetSubtype="0" dur="500" fill="hold" grpId="0" nodeType="withEffect">
                                  <p:stCondLst>
                                    <p:cond delay="0"/>
                                  </p:stCondLst>
                                  <p:childTnLst>
                                    <p:set>
                                      <p:cBhvr>
                                        <p:cTn id="163" dur="1" fill="hold">
                                          <p:stCondLst>
                                            <p:cond delay="0"/>
                                          </p:stCondLst>
                                        </p:cTn>
                                        <p:tgtEl>
                                          <p:spTgt spid="74"/>
                                        </p:tgtEl>
                                        <p:attrNameLst>
                                          <p:attrName>style.visibility</p:attrName>
                                        </p:attrNameLst>
                                      </p:cBhvr>
                                      <p:to>
                                        <p:strVal val="visible"/>
                                      </p:to>
                                    </p:set>
                                    <p:animEffect transition="in" filter="fade">
                                      <p:cBhvr>
                                        <p:cTn id="164" dur="500"/>
                                        <p:tgtEl>
                                          <p:spTgt spid="74"/>
                                        </p:tgtEl>
                                      </p:cBhvr>
                                    </p:animEffect>
                                  </p:childTnLst>
                                </p:cTn>
                              </p:par>
                              <p:par>
                                <p:cTn id="165" presetID="10" presetClass="entr" presetSubtype="0" dur="500" fill="hold" grpId="0" nodeType="withEffect">
                                  <p:stCondLst>
                                    <p:cond delay="0"/>
                                  </p:stCondLst>
                                  <p:childTnLst>
                                    <p:set>
                                      <p:cBhvr>
                                        <p:cTn id="166" dur="1" fill="hold">
                                          <p:stCondLst>
                                            <p:cond delay="0"/>
                                          </p:stCondLst>
                                        </p:cTn>
                                        <p:tgtEl>
                                          <p:spTgt spid="76"/>
                                        </p:tgtEl>
                                        <p:attrNameLst>
                                          <p:attrName>style.visibility</p:attrName>
                                        </p:attrNameLst>
                                      </p:cBhvr>
                                      <p:to>
                                        <p:strVal val="visible"/>
                                      </p:to>
                                    </p:set>
                                    <p:animEffect transition="in" filter="fade">
                                      <p:cBhvr>
                                        <p:cTn id="167" dur="500"/>
                                        <p:tgtEl>
                                          <p:spTgt spid="76"/>
                                        </p:tgtEl>
                                      </p:cBhvr>
                                    </p:animEffect>
                                  </p:childTnLst>
                                </p:cTn>
                              </p:par>
                              <p:par>
                                <p:cTn id="168" presetID="10" presetClass="entr" presetSubtype="0" dur="500" fill="hold" nodeType="withEffect">
                                  <p:stCondLst>
                                    <p:cond delay="0"/>
                                  </p:stCondLst>
                                  <p:childTnLst>
                                    <p:set>
                                      <p:cBhvr>
                                        <p:cTn id="169" dur="1" fill="hold">
                                          <p:stCondLst>
                                            <p:cond delay="0"/>
                                          </p:stCondLst>
                                        </p:cTn>
                                        <p:tgtEl>
                                          <p:spTgt spid="28"/>
                                        </p:tgtEl>
                                        <p:attrNameLst>
                                          <p:attrName>style.visibility</p:attrName>
                                        </p:attrNameLst>
                                      </p:cBhvr>
                                      <p:to>
                                        <p:strVal val="visible"/>
                                      </p:to>
                                    </p:set>
                                    <p:animEffect transition="in" filter="fade">
                                      <p:cBhvr>
                                        <p:cTn id="170" dur="500"/>
                                        <p:tgtEl>
                                          <p:spTgt spid="28"/>
                                        </p:tgtEl>
                                      </p:cBhvr>
                                    </p:animEffect>
                                  </p:childTnLst>
                                </p:cTn>
                              </p:par>
                              <p:par>
                                <p:cTn id="171" presetID="10" presetClass="entr" presetSubtype="0" dur="500" fill="hold" nodeType="withEffect">
                                  <p:stCondLst>
                                    <p:cond delay="0"/>
                                  </p:stCondLst>
                                  <p:childTnLst>
                                    <p:set>
                                      <p:cBhvr>
                                        <p:cTn id="172" dur="1" fill="hold">
                                          <p:stCondLst>
                                            <p:cond delay="0"/>
                                          </p:stCondLst>
                                        </p:cTn>
                                        <p:tgtEl>
                                          <p:spTgt spid="27"/>
                                        </p:tgtEl>
                                        <p:attrNameLst>
                                          <p:attrName>style.visibility</p:attrName>
                                        </p:attrNameLst>
                                      </p:cBhvr>
                                      <p:to>
                                        <p:strVal val="visible"/>
                                      </p:to>
                                    </p:set>
                                    <p:animEffect transition="in" filter="fade">
                                      <p:cBhvr>
                                        <p:cTn id="173" dur="500"/>
                                        <p:tgtEl>
                                          <p:spTgt spid="27"/>
                                        </p:tgtEl>
                                      </p:cBhvr>
                                    </p:animEffect>
                                  </p:childTnLst>
                                </p:cTn>
                              </p:par>
                              <p:par>
                                <p:cTn id="174" presetID="10" presetClass="entr" presetSubtype="0" dur="500" fill="hold" nodeType="withEffect">
                                  <p:stCondLst>
                                    <p:cond delay="0"/>
                                  </p:stCondLst>
                                  <p:childTnLst>
                                    <p:set>
                                      <p:cBhvr>
                                        <p:cTn id="175" dur="1" fill="hold">
                                          <p:stCondLst>
                                            <p:cond delay="0"/>
                                          </p:stCondLst>
                                        </p:cTn>
                                        <p:tgtEl>
                                          <p:spTgt spid="26"/>
                                        </p:tgtEl>
                                        <p:attrNameLst>
                                          <p:attrName>style.visibility</p:attrName>
                                        </p:attrNameLst>
                                      </p:cBhvr>
                                      <p:to>
                                        <p:strVal val="visible"/>
                                      </p:to>
                                    </p:set>
                                    <p:animEffect transition="in" filter="fade">
                                      <p:cBhvr>
                                        <p:cTn id="176" dur="500"/>
                                        <p:tgtEl>
                                          <p:spTgt spid="26"/>
                                        </p:tgtEl>
                                      </p:cBhvr>
                                    </p:animEffect>
                                  </p:childTnLst>
                                </p:cTn>
                              </p:par>
                            </p:childTnLst>
                          </p:cTn>
                        </p:par>
                      </p:childTnLst>
                    </p:cTn>
                  </p:par>
                  <p:par>
                    <p:cTn id="177" fill="hold" nodeType="clickPar">
                      <p:stCondLst>
                        <p:cond delay="indefinite"/>
                      </p:stCondLst>
                      <p:childTnLst>
                        <p:par>
                          <p:cTn id="178" fill="hold">
                            <p:stCondLst>
                              <p:cond delay="0"/>
                            </p:stCondLst>
                            <p:childTnLst>
                              <p:par>
                                <p:cTn id="179" presetID="10" presetClass="entr" presetSubtype="0" dur="500" fill="hold" nodeType="clickEffect">
                                  <p:stCondLst>
                                    <p:cond delay="0"/>
                                  </p:stCondLst>
                                  <p:childTnLst>
                                    <p:set>
                                      <p:cBhvr>
                                        <p:cTn id="180" dur="1" fill="hold">
                                          <p:stCondLst>
                                            <p:cond delay="0"/>
                                          </p:stCondLst>
                                        </p:cTn>
                                        <p:tgtEl>
                                          <p:spTgt spid="35"/>
                                        </p:tgtEl>
                                        <p:attrNameLst>
                                          <p:attrName>style.visibility</p:attrName>
                                        </p:attrNameLst>
                                      </p:cBhvr>
                                      <p:to>
                                        <p:strVal val="visible"/>
                                      </p:to>
                                    </p:set>
                                    <p:animEffect transition="in" filter="fade">
                                      <p:cBhvr>
                                        <p:cTn id="181" dur="500"/>
                                        <p:tgtEl>
                                          <p:spTgt spid="35"/>
                                        </p:tgtEl>
                                      </p:cBhvr>
                                    </p:animEffect>
                                  </p:childTnLst>
                                </p:cTn>
                              </p:par>
                              <p:par>
                                <p:cTn id="182" presetID="10" presetClass="entr" presetSubtype="0" dur="500" fill="hold" nodeType="withEffect">
                                  <p:stCondLst>
                                    <p:cond delay="0"/>
                                  </p:stCondLst>
                                  <p:childTnLst>
                                    <p:set>
                                      <p:cBhvr>
                                        <p:cTn id="183" dur="1" fill="hold">
                                          <p:stCondLst>
                                            <p:cond delay="0"/>
                                          </p:stCondLst>
                                        </p:cTn>
                                        <p:tgtEl>
                                          <p:spTgt spid="36"/>
                                        </p:tgtEl>
                                        <p:attrNameLst>
                                          <p:attrName>style.visibility</p:attrName>
                                        </p:attrNameLst>
                                      </p:cBhvr>
                                      <p:to>
                                        <p:strVal val="visible"/>
                                      </p:to>
                                    </p:set>
                                    <p:animEffect transition="in" filter="fade">
                                      <p:cBhvr>
                                        <p:cTn id="184" dur="500"/>
                                        <p:tgtEl>
                                          <p:spTgt spid="36"/>
                                        </p:tgtEl>
                                      </p:cBhvr>
                                    </p:animEffect>
                                  </p:childTnLst>
                                </p:cTn>
                              </p:par>
                              <p:par>
                                <p:cTn id="185" presetID="10" presetClass="entr" presetSubtype="0" dur="500" fill="hold" nodeType="with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par>
                                <p:cTn id="188" presetID="10" presetClass="entr" presetSubtype="0" dur="500" fill="hold" nodeType="withEffect">
                                  <p:stCondLst>
                                    <p:cond delay="0"/>
                                  </p:stCondLst>
                                  <p:childTnLst>
                                    <p:set>
                                      <p:cBhvr>
                                        <p:cTn id="189" dur="1" fill="hold">
                                          <p:stCondLst>
                                            <p:cond delay="0"/>
                                          </p:stCondLst>
                                        </p:cTn>
                                        <p:tgtEl>
                                          <p:spTgt spid="87"/>
                                        </p:tgtEl>
                                        <p:attrNameLst>
                                          <p:attrName>style.visibility</p:attrName>
                                        </p:attrNameLst>
                                      </p:cBhvr>
                                      <p:to>
                                        <p:strVal val="visible"/>
                                      </p:to>
                                    </p:set>
                                    <p:animEffect transition="in" filter="fade">
                                      <p:cBhvr>
                                        <p:cTn id="190" dur="500"/>
                                        <p:tgtEl>
                                          <p:spTgt spid="87"/>
                                        </p:tgtEl>
                                      </p:cBhvr>
                                    </p:animEffect>
                                  </p:childTnLst>
                                </p:cTn>
                              </p:par>
                              <p:par>
                                <p:cTn id="191" presetID="10" presetClass="entr" presetSubtype="0" dur="500" fill="hold" nodeType="withEffect">
                                  <p:stCondLst>
                                    <p:cond delay="0"/>
                                  </p:stCondLst>
                                  <p:childTnLst>
                                    <p:set>
                                      <p:cBhvr>
                                        <p:cTn id="192" dur="1" fill="hold">
                                          <p:stCondLst>
                                            <p:cond delay="0"/>
                                          </p:stCondLst>
                                        </p:cTn>
                                        <p:tgtEl>
                                          <p:spTgt spid="91"/>
                                        </p:tgtEl>
                                        <p:attrNameLst>
                                          <p:attrName>style.visibility</p:attrName>
                                        </p:attrNameLst>
                                      </p:cBhvr>
                                      <p:to>
                                        <p:strVal val="visible"/>
                                      </p:to>
                                    </p:set>
                                    <p:animEffect transition="in" filter="fade">
                                      <p:cBhvr>
                                        <p:cTn id="193" dur="500"/>
                                        <p:tgtEl>
                                          <p:spTgt spid="91"/>
                                        </p:tgtEl>
                                      </p:cBhvr>
                                    </p:animEffect>
                                  </p:childTnLst>
                                </p:cTn>
                              </p:par>
                              <p:par>
                                <p:cTn id="194" presetID="10" presetClass="entr" presetSubtype="0" dur="500" fill="hold" nodeType="withEffect">
                                  <p:stCondLst>
                                    <p:cond delay="0"/>
                                  </p:stCondLst>
                                  <p:childTnLst>
                                    <p:set>
                                      <p:cBhvr>
                                        <p:cTn id="195" dur="1" fill="hold">
                                          <p:stCondLst>
                                            <p:cond delay="0"/>
                                          </p:stCondLst>
                                        </p:cTn>
                                        <p:tgtEl>
                                          <p:spTgt spid="95"/>
                                        </p:tgtEl>
                                        <p:attrNameLst>
                                          <p:attrName>style.visibility</p:attrName>
                                        </p:attrNameLst>
                                      </p:cBhvr>
                                      <p:to>
                                        <p:strVal val="visible"/>
                                      </p:to>
                                    </p:set>
                                    <p:animEffect transition="in" filter="fade">
                                      <p:cBhvr>
                                        <p:cTn id="196" dur="500"/>
                                        <p:tgtEl>
                                          <p:spTgt spid="95"/>
                                        </p:tgtEl>
                                      </p:cBhvr>
                                    </p:animEffect>
                                  </p:childTnLst>
                                </p:cTn>
                              </p:par>
                              <p:par>
                                <p:cTn id="197" presetID="10" presetClass="entr" presetSubtype="0" dur="500" fill="hold" grpId="0" nodeType="withEffect">
                                  <p:stCondLst>
                                    <p:cond delay="0"/>
                                  </p:stCondLst>
                                  <p:childTnLst>
                                    <p:set>
                                      <p:cBhvr>
                                        <p:cTn id="198" dur="1" fill="hold">
                                          <p:stCondLst>
                                            <p:cond delay="0"/>
                                          </p:stCondLst>
                                        </p:cTn>
                                        <p:tgtEl>
                                          <p:spTgt spid="107"/>
                                        </p:tgtEl>
                                        <p:attrNameLst>
                                          <p:attrName>style.visibility</p:attrName>
                                        </p:attrNameLst>
                                      </p:cBhvr>
                                      <p:to>
                                        <p:strVal val="visible"/>
                                      </p:to>
                                    </p:set>
                                    <p:animEffect transition="in" filter="fade">
                                      <p:cBhvr>
                                        <p:cTn id="199" dur="500"/>
                                        <p:tgtEl>
                                          <p:spTgt spid="107"/>
                                        </p:tgtEl>
                                      </p:cBhvr>
                                    </p:animEffect>
                                  </p:childTnLst>
                                </p:cTn>
                              </p:par>
                              <p:par>
                                <p:cTn id="200" presetID="10" presetClass="entr" presetSubtype="0" dur="500" fill="hold" grpId="0" nodeType="withEffect">
                                  <p:stCondLst>
                                    <p:cond delay="0"/>
                                  </p:stCondLst>
                                  <p:childTnLst>
                                    <p:set>
                                      <p:cBhvr>
                                        <p:cTn id="201" dur="1" fill="hold">
                                          <p:stCondLst>
                                            <p:cond delay="0"/>
                                          </p:stCondLst>
                                        </p:cTn>
                                        <p:tgtEl>
                                          <p:spTgt spid="106"/>
                                        </p:tgtEl>
                                        <p:attrNameLst>
                                          <p:attrName>style.visibility</p:attrName>
                                        </p:attrNameLst>
                                      </p:cBhvr>
                                      <p:to>
                                        <p:strVal val="visible"/>
                                      </p:to>
                                    </p:set>
                                    <p:animEffect transition="in" filter="fade">
                                      <p:cBhvr>
                                        <p:cTn id="202" dur="500"/>
                                        <p:tgtEl>
                                          <p:spTgt spid="106"/>
                                        </p:tgtEl>
                                      </p:cBhvr>
                                    </p:animEffect>
                                  </p:childTnLst>
                                </p:cTn>
                              </p:par>
                              <p:par>
                                <p:cTn id="203" presetID="10" presetClass="entr" presetSubtype="0" dur="500" fill="hold" grpId="0" nodeType="withEffect">
                                  <p:stCondLst>
                                    <p:cond delay="0"/>
                                  </p:stCondLst>
                                  <p:childTnLst>
                                    <p:set>
                                      <p:cBhvr>
                                        <p:cTn id="204" dur="1" fill="hold">
                                          <p:stCondLst>
                                            <p:cond delay="0"/>
                                          </p:stCondLst>
                                        </p:cTn>
                                        <p:tgtEl>
                                          <p:spTgt spid="105"/>
                                        </p:tgtEl>
                                        <p:attrNameLst>
                                          <p:attrName>style.visibility</p:attrName>
                                        </p:attrNameLst>
                                      </p:cBhvr>
                                      <p:to>
                                        <p:strVal val="visible"/>
                                      </p:to>
                                    </p:set>
                                    <p:animEffect transition="in" filter="fade">
                                      <p:cBhvr>
                                        <p:cTn id="205" dur="500"/>
                                        <p:tgtEl>
                                          <p:spTgt spid="105"/>
                                        </p:tgtEl>
                                      </p:cBhvr>
                                    </p:animEffect>
                                  </p:childTnLst>
                                </p:cTn>
                              </p:par>
                              <p:par>
                                <p:cTn id="206" presetID="10" presetClass="entr" presetSubtype="0" dur="500" fill="hold" grpId="0" nodeType="withEffect">
                                  <p:stCondLst>
                                    <p:cond delay="0"/>
                                  </p:stCondLst>
                                  <p:childTnLst>
                                    <p:set>
                                      <p:cBhvr>
                                        <p:cTn id="207" dur="1" fill="hold">
                                          <p:stCondLst>
                                            <p:cond delay="0"/>
                                          </p:stCondLst>
                                        </p:cTn>
                                        <p:tgtEl>
                                          <p:spTgt spid="79"/>
                                        </p:tgtEl>
                                        <p:attrNameLst>
                                          <p:attrName>style.visibility</p:attrName>
                                        </p:attrNameLst>
                                      </p:cBhvr>
                                      <p:to>
                                        <p:strVal val="visible"/>
                                      </p:to>
                                    </p:set>
                                    <p:animEffect transition="in" filter="fade">
                                      <p:cBhvr>
                                        <p:cTn id="208" dur="500"/>
                                        <p:tgtEl>
                                          <p:spTgt spid="79"/>
                                        </p:tgtEl>
                                      </p:cBhvr>
                                    </p:animEffect>
                                  </p:childTnLst>
                                </p:cTn>
                              </p:par>
                              <p:par>
                                <p:cTn id="209" presetID="10" presetClass="entr" presetSubtype="0" dur="500" fill="hold" grpId="0" nodeType="withEffect">
                                  <p:stCondLst>
                                    <p:cond delay="0"/>
                                  </p:stCondLst>
                                  <p:childTnLst>
                                    <p:set>
                                      <p:cBhvr>
                                        <p:cTn id="210" dur="1" fill="hold">
                                          <p:stCondLst>
                                            <p:cond delay="0"/>
                                          </p:stCondLst>
                                        </p:cTn>
                                        <p:tgtEl>
                                          <p:spTgt spid="78"/>
                                        </p:tgtEl>
                                        <p:attrNameLst>
                                          <p:attrName>style.visibility</p:attrName>
                                        </p:attrNameLst>
                                      </p:cBhvr>
                                      <p:to>
                                        <p:strVal val="visible"/>
                                      </p:to>
                                    </p:set>
                                    <p:animEffect transition="in" filter="fade">
                                      <p:cBhvr>
                                        <p:cTn id="211" dur="500"/>
                                        <p:tgtEl>
                                          <p:spTgt spid="78"/>
                                        </p:tgtEl>
                                      </p:cBhvr>
                                    </p:animEffect>
                                  </p:childTnLst>
                                </p:cTn>
                              </p:par>
                              <p:par>
                                <p:cTn id="212" presetID="10" presetClass="entr" presetSubtype="0" dur="500" fill="hold" grpId="0" nodeType="withEffect">
                                  <p:stCondLst>
                                    <p:cond delay="0"/>
                                  </p:stCondLst>
                                  <p:childTnLst>
                                    <p:set>
                                      <p:cBhvr>
                                        <p:cTn id="213" dur="1" fill="hold">
                                          <p:stCondLst>
                                            <p:cond delay="0"/>
                                          </p:stCondLst>
                                        </p:cTn>
                                        <p:tgtEl>
                                          <p:spTgt spid="77"/>
                                        </p:tgtEl>
                                        <p:attrNameLst>
                                          <p:attrName>style.visibility</p:attrName>
                                        </p:attrNameLst>
                                      </p:cBhvr>
                                      <p:to>
                                        <p:strVal val="visible"/>
                                      </p:to>
                                    </p:set>
                                    <p:animEffect transition="in" filter="fade">
                                      <p:cBhvr>
                                        <p:cTn id="214" dur="500"/>
                                        <p:tgtEl>
                                          <p:spTgt spid="77"/>
                                        </p:tgtEl>
                                      </p:cBhvr>
                                    </p:animEffect>
                                  </p:childTnLst>
                                </p:cTn>
                              </p:par>
                            </p:childTnLst>
                          </p:cTn>
                        </p:par>
                      </p:childTnLst>
                    </p:cTn>
                  </p:par>
                  <p:par>
                    <p:cTn id="215" fill="hold" nodeType="clickPar">
                      <p:stCondLst>
                        <p:cond delay="indefinite"/>
                      </p:stCondLst>
                      <p:childTnLst>
                        <p:par>
                          <p:cTn id="216" fill="hold">
                            <p:stCondLst>
                              <p:cond delay="0"/>
                            </p:stCondLst>
                            <p:childTnLst>
                              <p:par>
                                <p:cTn id="217" presetID="10" presetClass="entr" presetSubtype="0" dur="500" fill="hold" grpId="0" nodeType="clickEffect">
                                  <p:stCondLst>
                                    <p:cond delay="0"/>
                                  </p:stCondLst>
                                  <p:childTnLst>
                                    <p:set>
                                      <p:cBhvr>
                                        <p:cTn id="218" dur="1" fill="hold">
                                          <p:stCondLst>
                                            <p:cond delay="0"/>
                                          </p:stCondLst>
                                        </p:cTn>
                                        <p:tgtEl>
                                          <p:spTgt spid="56"/>
                                        </p:tgtEl>
                                        <p:attrNameLst>
                                          <p:attrName>style.visibility</p:attrName>
                                        </p:attrNameLst>
                                      </p:cBhvr>
                                      <p:to>
                                        <p:strVal val="visible"/>
                                      </p:to>
                                    </p:set>
                                    <p:animEffect transition="in" filter="fade">
                                      <p:cBhvr>
                                        <p:cTn id="219" dur="500"/>
                                        <p:tgtEl>
                                          <p:spTgt spid="56"/>
                                        </p:tgtEl>
                                      </p:cBhvr>
                                    </p:animEffect>
                                  </p:childTnLst>
                                </p:cTn>
                              </p:par>
                              <p:par>
                                <p:cTn id="220" presetID="10" presetClass="entr" presetSubtype="0" dur="500" fill="hold" grpId="0" nodeType="with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fade">
                                      <p:cBhvr>
                                        <p:cTn id="222" dur="500"/>
                                        <p:tgtEl>
                                          <p:spTgt spid="57"/>
                                        </p:tgtEl>
                                      </p:cBhvr>
                                    </p:animEffect>
                                  </p:childTnLst>
                                </p:cTn>
                              </p:par>
                              <p:par>
                                <p:cTn id="223" presetID="10" presetClass="entr" presetSubtype="0" dur="500" fill="hold" nodeType="withEffect">
                                  <p:stCondLst>
                                    <p:cond delay="0"/>
                                  </p:stCondLst>
                                  <p:childTnLst>
                                    <p:set>
                                      <p:cBhvr>
                                        <p:cTn id="224" dur="1" fill="hold">
                                          <p:stCondLst>
                                            <p:cond delay="0"/>
                                          </p:stCondLst>
                                        </p:cTn>
                                        <p:tgtEl>
                                          <p:spTgt spid="124"/>
                                        </p:tgtEl>
                                        <p:attrNameLst>
                                          <p:attrName>style.visibility</p:attrName>
                                        </p:attrNameLst>
                                      </p:cBhvr>
                                      <p:to>
                                        <p:strVal val="visible"/>
                                      </p:to>
                                    </p:set>
                                    <p:animEffect transition="in" filter="fade">
                                      <p:cBhvr>
                                        <p:cTn id="225" dur="500"/>
                                        <p:tgtEl>
                                          <p:spTgt spid="124"/>
                                        </p:tgtEl>
                                      </p:cBhvr>
                                    </p:animEffect>
                                  </p:childTnLst>
                                </p:cTn>
                              </p:par>
                            </p:childTnLst>
                          </p:cTn>
                        </p:par>
                      </p:childTnLst>
                    </p:cTn>
                  </p:par>
                  <p:par>
                    <p:cTn id="226" fill="hold" nodeType="clickPar">
                      <p:stCondLst>
                        <p:cond delay="indefinite"/>
                      </p:stCondLst>
                      <p:childTnLst>
                        <p:par>
                          <p:cTn id="227" fill="hold">
                            <p:stCondLst>
                              <p:cond delay="0"/>
                            </p:stCondLst>
                            <p:childTnLst>
                              <p:par>
                                <p:cTn id="228" presetID="10" presetClass="entr" presetSubtype="0" dur="500" fill="hold" nodeType="clickEffect">
                                  <p:stCondLst>
                                    <p:cond delay="0"/>
                                  </p:stCondLst>
                                  <p:childTnLst>
                                    <p:set>
                                      <p:cBhvr>
                                        <p:cTn id="229" dur="1" fill="hold">
                                          <p:stCondLst>
                                            <p:cond delay="0"/>
                                          </p:stCondLst>
                                        </p:cTn>
                                        <p:tgtEl>
                                          <p:spTgt spid="54"/>
                                        </p:tgtEl>
                                        <p:attrNameLst>
                                          <p:attrName>style.visibility</p:attrName>
                                        </p:attrNameLst>
                                      </p:cBhvr>
                                      <p:to>
                                        <p:strVal val="visible"/>
                                      </p:to>
                                    </p:set>
                                    <p:animEffect transition="in" filter="fade">
                                      <p:cBhvr>
                                        <p:cTn id="230" dur="500"/>
                                        <p:tgtEl>
                                          <p:spTgt spid="54"/>
                                        </p:tgtEl>
                                      </p:cBhvr>
                                    </p:animEffect>
                                  </p:childTnLst>
                                </p:cTn>
                              </p:par>
                              <p:par>
                                <p:cTn id="231" presetID="10" presetClass="entr" presetSubtype="0" dur="500" fill="hold" nodeType="withEffect">
                                  <p:stCondLst>
                                    <p:cond delay="0"/>
                                  </p:stCondLst>
                                  <p:childTnLst>
                                    <p:set>
                                      <p:cBhvr>
                                        <p:cTn id="232" dur="1" fill="hold">
                                          <p:stCondLst>
                                            <p:cond delay="0"/>
                                          </p:stCondLst>
                                        </p:cTn>
                                        <p:tgtEl>
                                          <p:spTgt spid="55"/>
                                        </p:tgtEl>
                                        <p:attrNameLst>
                                          <p:attrName>style.visibility</p:attrName>
                                        </p:attrNameLst>
                                      </p:cBhvr>
                                      <p:to>
                                        <p:strVal val="visible"/>
                                      </p:to>
                                    </p:set>
                                    <p:animEffect transition="in" filter="fade">
                                      <p:cBhvr>
                                        <p:cTn id="233" dur="500"/>
                                        <p:tgtEl>
                                          <p:spTgt spid="55"/>
                                        </p:tgtEl>
                                      </p:cBhvr>
                                    </p:animEffect>
                                  </p:childTnLst>
                                </p:cTn>
                              </p:par>
                              <p:par>
                                <p:cTn id="234" presetID="10" presetClass="entr" presetSubtype="0" dur="500" fill="hold" nodeType="withEffect">
                                  <p:stCondLst>
                                    <p:cond delay="0"/>
                                  </p:stCondLst>
                                  <p:childTnLst>
                                    <p:set>
                                      <p:cBhvr>
                                        <p:cTn id="235" dur="1" fill="hold">
                                          <p:stCondLst>
                                            <p:cond delay="0"/>
                                          </p:stCondLst>
                                        </p:cTn>
                                        <p:tgtEl>
                                          <p:spTgt spid="53"/>
                                        </p:tgtEl>
                                        <p:attrNameLst>
                                          <p:attrName>style.visibility</p:attrName>
                                        </p:attrNameLst>
                                      </p:cBhvr>
                                      <p:to>
                                        <p:strVal val="visible"/>
                                      </p:to>
                                    </p:set>
                                    <p:animEffect transition="in" filter="fade">
                                      <p:cBhvr>
                                        <p:cTn id="236" dur="500"/>
                                        <p:tgtEl>
                                          <p:spTgt spid="53"/>
                                        </p:tgtEl>
                                      </p:cBhvr>
                                    </p:animEffect>
                                  </p:childTnLst>
                                </p:cTn>
                              </p:par>
                              <p:par>
                                <p:cTn id="237" presetID="10" presetClass="entr" presetSubtype="0" dur="500" fill="hold" nodeType="withEffect">
                                  <p:stCondLst>
                                    <p:cond delay="0"/>
                                  </p:stCondLst>
                                  <p:childTnLst>
                                    <p:set>
                                      <p:cBhvr>
                                        <p:cTn id="238" dur="1" fill="hold">
                                          <p:stCondLst>
                                            <p:cond delay="0"/>
                                          </p:stCondLst>
                                        </p:cTn>
                                        <p:tgtEl>
                                          <p:spTgt spid="52"/>
                                        </p:tgtEl>
                                        <p:attrNameLst>
                                          <p:attrName>style.visibility</p:attrName>
                                        </p:attrNameLst>
                                      </p:cBhvr>
                                      <p:to>
                                        <p:strVal val="visible"/>
                                      </p:to>
                                    </p:set>
                                    <p:animEffect transition="in" filter="fade">
                                      <p:cBhvr>
                                        <p:cTn id="239" dur="500"/>
                                        <p:tgtEl>
                                          <p:spTgt spid="52"/>
                                        </p:tgtEl>
                                      </p:cBhvr>
                                    </p:animEffect>
                                  </p:childTnLst>
                                </p:cTn>
                              </p:par>
                            </p:childTnLst>
                          </p:cTn>
                        </p:par>
                      </p:childTnLst>
                    </p:cTn>
                  </p:par>
                  <p:par>
                    <p:cTn id="240" fill="hold" nodeType="clickPar">
                      <p:stCondLst>
                        <p:cond delay="indefinite"/>
                      </p:stCondLst>
                      <p:childTnLst>
                        <p:par>
                          <p:cTn id="241" fill="hold">
                            <p:stCondLst>
                              <p:cond delay="0"/>
                            </p:stCondLst>
                            <p:childTnLst>
                              <p:par>
                                <p:cTn id="242" presetID="10" presetClass="entr" presetSubtype="0" dur="500" fill="hold" grpId="0" nodeType="clickEffect">
                                  <p:stCondLst>
                                    <p:cond delay="0"/>
                                  </p:stCondLst>
                                  <p:childTnLst>
                                    <p:set>
                                      <p:cBhvr>
                                        <p:cTn id="243" dur="1" fill="hold">
                                          <p:stCondLst>
                                            <p:cond delay="0"/>
                                          </p:stCondLst>
                                        </p:cTn>
                                        <p:tgtEl>
                                          <p:spTgt spid="58"/>
                                        </p:tgtEl>
                                        <p:attrNameLst>
                                          <p:attrName>style.visibility</p:attrName>
                                        </p:attrNameLst>
                                      </p:cBhvr>
                                      <p:to>
                                        <p:strVal val="visible"/>
                                      </p:to>
                                    </p:set>
                                    <p:animEffect transition="in" filter="fade">
                                      <p:cBhvr>
                                        <p:cTn id="244" dur="500"/>
                                        <p:tgtEl>
                                          <p:spTgt spid="58"/>
                                        </p:tgtEl>
                                      </p:cBhvr>
                                    </p:animEffect>
                                  </p:childTnLst>
                                </p:cTn>
                              </p:par>
                            </p:childTnLst>
                          </p:cTn>
                        </p:par>
                      </p:childTnLst>
                    </p:cTn>
                  </p:par>
                  <p:par>
                    <p:cTn id="245" fill="hold" nodeType="clickPar">
                      <p:stCondLst>
                        <p:cond delay="indefinite"/>
                      </p:stCondLst>
                      <p:childTnLst>
                        <p:par>
                          <p:cTn id="246" fill="hold">
                            <p:stCondLst>
                              <p:cond delay="0"/>
                            </p:stCondLst>
                            <p:childTnLst>
                              <p:par>
                                <p:cTn id="247" presetID="10" presetClass="entr" presetSubtype="0" dur="500" fill="hold" grpId="0" nodeType="clickEffect">
                                  <p:stCondLst>
                                    <p:cond delay="0"/>
                                  </p:stCondLst>
                                  <p:childTnLst>
                                    <p:set>
                                      <p:cBhvr>
                                        <p:cTn id="248" dur="1" fill="hold">
                                          <p:stCondLst>
                                            <p:cond delay="0"/>
                                          </p:stCondLst>
                                        </p:cTn>
                                        <p:tgtEl>
                                          <p:spTgt spid="109"/>
                                        </p:tgtEl>
                                        <p:attrNameLst>
                                          <p:attrName>style.visibility</p:attrName>
                                        </p:attrNameLst>
                                      </p:cBhvr>
                                      <p:to>
                                        <p:strVal val="visible"/>
                                      </p:to>
                                    </p:set>
                                    <p:animEffect transition="in" filter="fade">
                                      <p:cBhvr>
                                        <p:cTn id="249" dur="500"/>
                                        <p:tgtEl>
                                          <p:spTgt spid="109"/>
                                        </p:tgtEl>
                                      </p:cBhvr>
                                    </p:animEffect>
                                  </p:childTnLst>
                                </p:cTn>
                              </p:par>
                              <p:par>
                                <p:cTn id="250" presetID="10" presetClass="entr" presetSubtype="0" dur="500" fill="hold" grpId="0" nodeType="withEffect">
                                  <p:stCondLst>
                                    <p:cond delay="0"/>
                                  </p:stCondLst>
                                  <p:childTnLst>
                                    <p:set>
                                      <p:cBhvr>
                                        <p:cTn id="251" dur="1" fill="hold">
                                          <p:stCondLst>
                                            <p:cond delay="0"/>
                                          </p:stCondLst>
                                        </p:cTn>
                                        <p:tgtEl>
                                          <p:spTgt spid="108"/>
                                        </p:tgtEl>
                                        <p:attrNameLst>
                                          <p:attrName>style.visibility</p:attrName>
                                        </p:attrNameLst>
                                      </p:cBhvr>
                                      <p:to>
                                        <p:strVal val="visible"/>
                                      </p:to>
                                    </p:set>
                                    <p:animEffect transition="in" filter="fade">
                                      <p:cBhvr>
                                        <p:cTn id="252" dur="500"/>
                                        <p:tgtEl>
                                          <p:spTgt spid="108"/>
                                        </p:tgtEl>
                                      </p:cBhvr>
                                    </p:animEffect>
                                  </p:childTnLst>
                                </p:cTn>
                              </p:par>
                            </p:childTnLst>
                          </p:cTn>
                        </p:par>
                      </p:childTnLst>
                    </p:cTn>
                  </p:par>
                  <p:par>
                    <p:cTn id="253" fill="hold" nodeType="clickPar">
                      <p:stCondLst>
                        <p:cond delay="indefinite"/>
                      </p:stCondLst>
                      <p:childTnLst>
                        <p:par>
                          <p:cTn id="254" fill="hold">
                            <p:stCondLst>
                              <p:cond delay="0"/>
                            </p:stCondLst>
                            <p:childTnLst>
                              <p:par>
                                <p:cTn id="255" presetID="10" presetClass="entr" presetSubtype="0" dur="500" fill="hold" nodeType="click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fade">
                                      <p:cBhvr>
                                        <p:cTn id="257" dur="500"/>
                                        <p:tgtEl>
                                          <p:spTgt spid="116"/>
                                        </p:tgtEl>
                                      </p:cBhvr>
                                    </p:animEffect>
                                  </p:childTnLst>
                                </p:cTn>
                              </p:par>
                              <p:par>
                                <p:cTn id="258" presetID="10" presetClass="entr" presetSubtype="0" dur="500" fill="hold" nodeType="withEffect">
                                  <p:stCondLst>
                                    <p:cond delay="0"/>
                                  </p:stCondLst>
                                  <p:childTnLst>
                                    <p:set>
                                      <p:cBhvr>
                                        <p:cTn id="259" dur="1" fill="hold">
                                          <p:stCondLst>
                                            <p:cond delay="0"/>
                                          </p:stCondLst>
                                        </p:cTn>
                                        <p:tgtEl>
                                          <p:spTgt spid="119"/>
                                        </p:tgtEl>
                                        <p:attrNameLst>
                                          <p:attrName>style.visibility</p:attrName>
                                        </p:attrNameLst>
                                      </p:cBhvr>
                                      <p:to>
                                        <p:strVal val="visible"/>
                                      </p:to>
                                    </p:set>
                                    <p:animEffect transition="in" filter="fade">
                                      <p:cBhvr>
                                        <p:cTn id="260" dur="500"/>
                                        <p:tgtEl>
                                          <p:spTgt spid="119"/>
                                        </p:tgtEl>
                                      </p:cBhvr>
                                    </p:animEffect>
                                  </p:childTnLst>
                                </p:cTn>
                              </p:par>
                            </p:childTnLst>
                          </p:cTn>
                        </p:par>
                      </p:childTnLst>
                    </p:cTn>
                  </p:par>
                  <p:par>
                    <p:cTn id="261" fill="hold" nodeType="clickPar">
                      <p:stCondLst>
                        <p:cond delay="indefinite"/>
                      </p:stCondLst>
                      <p:childTnLst>
                        <p:par>
                          <p:cTn id="262" fill="hold">
                            <p:stCondLst>
                              <p:cond delay="0"/>
                            </p:stCondLst>
                            <p:childTnLst>
                              <p:par>
                                <p:cTn id="263" presetID="10" presetClass="entr" presetSubtype="0" dur="500" fill="hold" nodeType="clickEffect">
                                  <p:stCondLst>
                                    <p:cond delay="0"/>
                                  </p:stCondLst>
                                  <p:childTnLst>
                                    <p:set>
                                      <p:cBhvr>
                                        <p:cTn id="264" dur="1" fill="hold">
                                          <p:stCondLst>
                                            <p:cond delay="0"/>
                                          </p:stCondLst>
                                        </p:cTn>
                                        <p:tgtEl>
                                          <p:spTgt spid="118"/>
                                        </p:tgtEl>
                                        <p:attrNameLst>
                                          <p:attrName>style.visibility</p:attrName>
                                        </p:attrNameLst>
                                      </p:cBhvr>
                                      <p:to>
                                        <p:strVal val="visible"/>
                                      </p:to>
                                    </p:set>
                                    <p:animEffect transition="in" filter="fade">
                                      <p:cBhvr>
                                        <p:cTn id="265" dur="500"/>
                                        <p:tgtEl>
                                          <p:spTgt spid="118"/>
                                        </p:tgtEl>
                                      </p:cBhvr>
                                    </p:animEffect>
                                  </p:childTnLst>
                                </p:cTn>
                              </p:par>
                              <p:par>
                                <p:cTn id="266" presetID="10" presetClass="entr" presetSubtype="0" dur="500" fill="hold" nodeType="withEffect">
                                  <p:stCondLst>
                                    <p:cond delay="0"/>
                                  </p:stCondLst>
                                  <p:childTnLst>
                                    <p:set>
                                      <p:cBhvr>
                                        <p:cTn id="267" dur="1" fill="hold">
                                          <p:stCondLst>
                                            <p:cond delay="0"/>
                                          </p:stCondLst>
                                        </p:cTn>
                                        <p:tgtEl>
                                          <p:spTgt spid="115"/>
                                        </p:tgtEl>
                                        <p:attrNameLst>
                                          <p:attrName>style.visibility</p:attrName>
                                        </p:attrNameLst>
                                      </p:cBhvr>
                                      <p:to>
                                        <p:strVal val="visible"/>
                                      </p:to>
                                    </p:set>
                                    <p:animEffect transition="in" filter="fade">
                                      <p:cBhvr>
                                        <p:cTn id="268" dur="500"/>
                                        <p:tgtEl>
                                          <p:spTgt spid="115"/>
                                        </p:tgtEl>
                                      </p:cBhvr>
                                    </p:animEffect>
                                  </p:childTnLst>
                                </p:cTn>
                              </p:par>
                            </p:childTnLst>
                          </p:cTn>
                        </p:par>
                      </p:childTnLst>
                    </p:cTn>
                  </p:par>
                  <p:par>
                    <p:cTn id="269" fill="hold" nodeType="clickPar">
                      <p:stCondLst>
                        <p:cond delay="indefinite"/>
                      </p:stCondLst>
                      <p:childTnLst>
                        <p:par>
                          <p:cTn id="270" fill="hold">
                            <p:stCondLst>
                              <p:cond delay="0"/>
                            </p:stCondLst>
                            <p:childTnLst>
                              <p:par>
                                <p:cTn id="271" presetID="10" presetClass="entr" presetSubtype="0" dur="500" fill="hold" nodeType="clickEffect">
                                  <p:stCondLst>
                                    <p:cond delay="0"/>
                                  </p:stCondLst>
                                  <p:childTnLst>
                                    <p:set>
                                      <p:cBhvr>
                                        <p:cTn id="272" dur="1" fill="hold">
                                          <p:stCondLst>
                                            <p:cond delay="0"/>
                                          </p:stCondLst>
                                        </p:cTn>
                                        <p:tgtEl>
                                          <p:spTgt spid="117"/>
                                        </p:tgtEl>
                                        <p:attrNameLst>
                                          <p:attrName>style.visibility</p:attrName>
                                        </p:attrNameLst>
                                      </p:cBhvr>
                                      <p:to>
                                        <p:strVal val="visible"/>
                                      </p:to>
                                    </p:set>
                                    <p:animEffect transition="in" filter="fade">
                                      <p:cBhvr>
                                        <p:cTn id="273" dur="500"/>
                                        <p:tgtEl>
                                          <p:spTgt spid="117"/>
                                        </p:tgtEl>
                                      </p:cBhvr>
                                    </p:animEffect>
                                  </p:childTnLst>
                                </p:cTn>
                              </p:par>
                              <p:par>
                                <p:cTn id="274" presetID="10" presetClass="entr" presetSubtype="0" dur="500" fill="hold" nodeType="withEffect">
                                  <p:stCondLst>
                                    <p:cond delay="0"/>
                                  </p:stCondLst>
                                  <p:childTnLst>
                                    <p:set>
                                      <p:cBhvr>
                                        <p:cTn id="275" dur="1" fill="hold">
                                          <p:stCondLst>
                                            <p:cond delay="0"/>
                                          </p:stCondLst>
                                        </p:cTn>
                                        <p:tgtEl>
                                          <p:spTgt spid="114"/>
                                        </p:tgtEl>
                                        <p:attrNameLst>
                                          <p:attrName>style.visibility</p:attrName>
                                        </p:attrNameLst>
                                      </p:cBhvr>
                                      <p:to>
                                        <p:strVal val="visible"/>
                                      </p:to>
                                    </p:set>
                                    <p:animEffect transition="in" filter="fade">
                                      <p:cBhvr>
                                        <p:cTn id="276" dur="500"/>
                                        <p:tgtEl>
                                          <p:spTgt spid="114"/>
                                        </p:tgtEl>
                                      </p:cBhvr>
                                    </p:animEffect>
                                  </p:childTnLst>
                                </p:cTn>
                              </p:par>
                            </p:childTnLst>
                          </p:cTn>
                        </p:par>
                      </p:childTnLst>
                    </p:cTn>
                  </p:par>
                  <p:par>
                    <p:cTn id="277" fill="hold" nodeType="clickPar">
                      <p:stCondLst>
                        <p:cond delay="indefinite"/>
                      </p:stCondLst>
                      <p:childTnLst>
                        <p:par>
                          <p:cTn id="278" fill="hold">
                            <p:stCondLst>
                              <p:cond delay="0"/>
                            </p:stCondLst>
                            <p:childTnLst>
                              <p:par>
                                <p:cTn id="279" presetID="10" presetClass="entr" presetSubtype="0" dur="500" fill="hold" nodeType="click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fade">
                                      <p:cBhvr>
                                        <p:cTn id="281" dur="500"/>
                                        <p:tgtEl>
                                          <p:spTgt spid="110"/>
                                        </p:tgtEl>
                                      </p:cBhvr>
                                    </p:animEffect>
                                  </p:childTnLst>
                                </p:cTn>
                              </p:par>
                            </p:childTnLst>
                          </p:cTn>
                        </p:par>
                      </p:childTnLst>
                    </p:cTn>
                  </p:par>
                  <p:par>
                    <p:cTn id="282" fill="hold" nodeType="clickPar">
                      <p:stCondLst>
                        <p:cond delay="indefinite"/>
                      </p:stCondLst>
                      <p:childTnLst>
                        <p:par>
                          <p:cTn id="283" fill="hold">
                            <p:stCondLst>
                              <p:cond delay="0"/>
                            </p:stCondLst>
                            <p:childTnLst>
                              <p:par>
                                <p:cTn id="284" presetID="10" presetClass="entr" presetSubtype="0" dur="500" fill="hold" grpId="0" nodeType="clickEffect">
                                  <p:stCondLst>
                                    <p:cond delay="0"/>
                                  </p:stCondLst>
                                  <p:childTnLst>
                                    <p:set>
                                      <p:cBhvr>
                                        <p:cTn id="285" dur="1" fill="hold">
                                          <p:stCondLst>
                                            <p:cond delay="0"/>
                                          </p:stCondLst>
                                        </p:cTn>
                                        <p:tgtEl>
                                          <p:spTgt spid="123"/>
                                        </p:tgtEl>
                                        <p:attrNameLst>
                                          <p:attrName>style.visibility</p:attrName>
                                        </p:attrNameLst>
                                      </p:cBhvr>
                                      <p:to>
                                        <p:strVal val="visible"/>
                                      </p:to>
                                    </p:set>
                                    <p:animEffect transition="in" filter="fade">
                                      <p:cBhvr>
                                        <p:cTn id="286" dur="500"/>
                                        <p:tgtEl>
                                          <p:spTgt spid="123"/>
                                        </p:tgtEl>
                                      </p:cBhvr>
                                    </p:animEffect>
                                  </p:childTnLst>
                                </p:cTn>
                              </p:par>
                              <p:par>
                                <p:cTn id="287" presetID="10" presetClass="entr" presetSubtype="0" dur="500" fill="hold" grpId="0" nodeType="withEffect">
                                  <p:stCondLst>
                                    <p:cond delay="0"/>
                                  </p:stCondLst>
                                  <p:childTnLst>
                                    <p:set>
                                      <p:cBhvr>
                                        <p:cTn id="288" dur="1" fill="hold">
                                          <p:stCondLst>
                                            <p:cond delay="0"/>
                                          </p:stCondLst>
                                        </p:cTn>
                                        <p:tgtEl>
                                          <p:spTgt spid="120"/>
                                        </p:tgtEl>
                                        <p:attrNameLst>
                                          <p:attrName>style.visibility</p:attrName>
                                        </p:attrNameLst>
                                      </p:cBhvr>
                                      <p:to>
                                        <p:strVal val="visible"/>
                                      </p:to>
                                    </p:set>
                                    <p:animEffect transition="in" filter="fade">
                                      <p:cBhvr>
                                        <p:cTn id="289" dur="500"/>
                                        <p:tgtEl>
                                          <p:spTgt spid="120"/>
                                        </p:tgtEl>
                                      </p:cBhvr>
                                    </p:animEffect>
                                  </p:childTnLst>
                                </p:cTn>
                              </p:par>
                              <p:par>
                                <p:cTn id="290" presetID="10" presetClass="entr" presetSubtype="0" dur="500" fill="hold" grpId="0" nodeType="withEffect">
                                  <p:stCondLst>
                                    <p:cond delay="0"/>
                                  </p:stCondLst>
                                  <p:childTnLst>
                                    <p:set>
                                      <p:cBhvr>
                                        <p:cTn id="291" dur="1" fill="hold">
                                          <p:stCondLst>
                                            <p:cond delay="0"/>
                                          </p:stCondLst>
                                        </p:cTn>
                                        <p:tgtEl>
                                          <p:spTgt spid="121"/>
                                        </p:tgtEl>
                                        <p:attrNameLst>
                                          <p:attrName>style.visibility</p:attrName>
                                        </p:attrNameLst>
                                      </p:cBhvr>
                                      <p:to>
                                        <p:strVal val="visible"/>
                                      </p:to>
                                    </p:set>
                                    <p:animEffect transition="in" filter="fade">
                                      <p:cBhvr>
                                        <p:cTn id="292" dur="500"/>
                                        <p:tgtEl>
                                          <p:spTgt spid="121"/>
                                        </p:tgtEl>
                                      </p:cBhvr>
                                    </p:animEffect>
                                  </p:childTnLst>
                                </p:cTn>
                              </p:par>
                              <p:par>
                                <p:cTn id="293" presetID="10" presetClass="entr" presetSubtype="0" dur="500" fill="hold" grpId="0" nodeType="withEffect">
                                  <p:stCondLst>
                                    <p:cond delay="0"/>
                                  </p:stCondLst>
                                  <p:childTnLst>
                                    <p:set>
                                      <p:cBhvr>
                                        <p:cTn id="294" dur="1" fill="hold">
                                          <p:stCondLst>
                                            <p:cond delay="0"/>
                                          </p:stCondLst>
                                        </p:cTn>
                                        <p:tgtEl>
                                          <p:spTgt spid="122"/>
                                        </p:tgtEl>
                                        <p:attrNameLst>
                                          <p:attrName>style.visibility</p:attrName>
                                        </p:attrNameLst>
                                      </p:cBhvr>
                                      <p:to>
                                        <p:strVal val="visible"/>
                                      </p:to>
                                    </p:set>
                                    <p:animEffect transition="in" filter="fade">
                                      <p:cBhvr>
                                        <p:cTn id="29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20" grpId="0"/>
      <p:bldP spid="121" grpId="0"/>
      <p:bldP spid="122" grpId="0"/>
      <p:bldP spid="12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normAutofit/>
          </a:bodyPr>
          <a:lstStyle/>
          <a:p>
            <a:r>
              <a:rPr lang="en-US">
                <a:gradFill flip="none" rotWithShape="1">
                  <a:gsLst>
                    <a:gs pos="10000">
                      <a:srgbClr val="273238"/>
                    </a:gs>
                    <a:gs pos="100000">
                      <a:srgbClr val="607D8B"/>
                    </a:gs>
                  </a:gsLst>
                  <a:lin ang="0" scaled="1"/>
                </a:gradFill>
              </a:rPr>
              <a:t>Basic computer data types &amp; Complements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a:t>Section - 1</a:t>
            </a:r>
          </a:p>
        </p:txBody>
      </p:sp>
    </p:spTree>
    <p:extLst>
      <p:ext uri="{BB962C8B-B14F-4D97-AF65-F5344CB8AC3E}">
        <p14:creationId xmlns:p14="http://schemas.microsoft.com/office/powerpoint/2010/main" val="76107121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A6660-CD30-45F8-B77B-94D786CE68AA}"/>
              </a:ext>
            </a:extLst>
          </p:cNvPr>
          <p:cNvSpPr>
            <a:spLocks noGrp="1"/>
          </p:cNvSpPr>
          <p:nvPr>
            <p:ph type="title"/>
          </p:nvPr>
        </p:nvSpPr>
        <p:spPr/>
        <p:txBody>
          <a:bodyPr/>
          <a:lstStyle/>
          <a:p>
            <a:r>
              <a:rPr lang="en-US"/>
              <a:t>Common Bus System for 4 registers</a:t>
            </a:r>
            <a:endParaRPr lang="en-IN"/>
          </a:p>
        </p:txBody>
      </p:sp>
      <p:sp>
        <p:nvSpPr>
          <p:cNvPr id="3" name="Content Placeholder 2">
            <a:extLst>
              <a:ext uri="{FF2B5EF4-FFF2-40B4-BE49-F238E27FC236}">
                <a16:creationId xmlns:a16="http://schemas.microsoft.com/office/drawing/2014/main" id="{41E50449-54FE-41D2-8B7C-1A3D77278690}"/>
              </a:ext>
            </a:extLst>
          </p:cNvPr>
          <p:cNvSpPr>
            <a:spLocks noGrp="1"/>
          </p:cNvSpPr>
          <p:nvPr>
            <p:ph idx="1"/>
          </p:nvPr>
        </p:nvSpPr>
        <p:spPr/>
        <p:txBody>
          <a:bodyPr/>
          <a:lstStyle/>
          <a:p>
            <a:r>
              <a:rPr lang="en-US" dirty="0"/>
              <a:t>The construction of a bus system for four registers is explained earlier.</a:t>
            </a:r>
          </a:p>
          <a:p>
            <a:r>
              <a:rPr lang="en-US" dirty="0"/>
              <a:t>Each register has four bits, numbered 0 through 3. </a:t>
            </a:r>
          </a:p>
          <a:p>
            <a:r>
              <a:rPr lang="en-US" dirty="0"/>
              <a:t>The bus consists of four 4 x 1 multiplexers each having four data inputs, 0 through 3, and two selection inputs, S</a:t>
            </a:r>
            <a:r>
              <a:rPr lang="en-US" baseline="-25000" dirty="0"/>
              <a:t>1</a:t>
            </a:r>
            <a:r>
              <a:rPr lang="en-US" dirty="0"/>
              <a:t> and S</a:t>
            </a:r>
            <a:r>
              <a:rPr lang="en-US" baseline="-25000" dirty="0"/>
              <a:t>0</a:t>
            </a:r>
            <a:r>
              <a:rPr lang="en-US" dirty="0"/>
              <a:t>.</a:t>
            </a:r>
          </a:p>
          <a:p>
            <a:r>
              <a:rPr lang="en-US" dirty="0"/>
              <a:t>The diagram shows that the bits in the same significant position in each register are connected to the data inputs of one multiplexer to form one line of the bus.</a:t>
            </a:r>
          </a:p>
          <a:p>
            <a:r>
              <a:rPr lang="en-US" dirty="0"/>
              <a:t>The two selection lines S</a:t>
            </a:r>
            <a:r>
              <a:rPr lang="en-US" baseline="-25000" dirty="0"/>
              <a:t>1</a:t>
            </a:r>
            <a:r>
              <a:rPr lang="en-US" dirty="0"/>
              <a:t> and S</a:t>
            </a:r>
            <a:r>
              <a:rPr lang="en-US" baseline="-25000" dirty="0"/>
              <a:t>0</a:t>
            </a:r>
            <a:r>
              <a:rPr lang="en-US" dirty="0"/>
              <a:t> are connected to the selection inputs of all four multiplexers. </a:t>
            </a:r>
          </a:p>
          <a:p>
            <a:r>
              <a:rPr lang="en-US" dirty="0"/>
              <a:t>The selection lines choose the four bits of one register and transfer them into the four-line common bus.</a:t>
            </a:r>
          </a:p>
          <a:p>
            <a:r>
              <a:rPr lang="en-US" dirty="0"/>
              <a:t>When S</a:t>
            </a:r>
            <a:r>
              <a:rPr lang="en-US" baseline="-25000" dirty="0"/>
              <a:t>1</a:t>
            </a:r>
            <a:r>
              <a:rPr lang="en-US" dirty="0"/>
              <a:t>S</a:t>
            </a:r>
            <a:r>
              <a:rPr lang="en-US" baseline="-25000" dirty="0"/>
              <a:t>0</a:t>
            </a:r>
            <a:r>
              <a:rPr lang="en-US" dirty="0"/>
              <a:t> = 00, the 0 data inputs of all four multiplexers are selected and applied to the outputs that form the bus. </a:t>
            </a:r>
          </a:p>
          <a:p>
            <a:r>
              <a:rPr lang="en-US" dirty="0"/>
              <a:t>This causes the bus lines to receive the content of register A since the outputs of this register are connected to the 0 data inputs of the multiplexers.</a:t>
            </a:r>
          </a:p>
          <a:p>
            <a:endParaRPr lang="en-IN" dirty="0"/>
          </a:p>
        </p:txBody>
      </p:sp>
    </p:spTree>
    <p:extLst>
      <p:ext uri="{BB962C8B-B14F-4D97-AF65-F5344CB8AC3E}">
        <p14:creationId xmlns:p14="http://schemas.microsoft.com/office/powerpoint/2010/main" val="9530122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EE5A-99BF-40B0-8892-1657D26D2433}"/>
              </a:ext>
            </a:extLst>
          </p:cNvPr>
          <p:cNvSpPr>
            <a:spLocks noGrp="1"/>
          </p:cNvSpPr>
          <p:nvPr>
            <p:ph type="title"/>
          </p:nvPr>
        </p:nvSpPr>
        <p:spPr/>
        <p:txBody>
          <a:bodyPr/>
          <a:lstStyle/>
          <a:p>
            <a:r>
              <a:rPr lang="en-US"/>
              <a:t>Common Bus System for 4 registers</a:t>
            </a:r>
            <a:endParaRPr lang="en-IN"/>
          </a:p>
        </p:txBody>
      </p:sp>
      <p:sp>
        <p:nvSpPr>
          <p:cNvPr id="3" name="Content Placeholder 2">
            <a:extLst>
              <a:ext uri="{FF2B5EF4-FFF2-40B4-BE49-F238E27FC236}">
                <a16:creationId xmlns:a16="http://schemas.microsoft.com/office/drawing/2014/main" id="{A34C2BEC-22FF-403A-8EDC-551987A3B18D}"/>
              </a:ext>
            </a:extLst>
          </p:cNvPr>
          <p:cNvSpPr>
            <a:spLocks noGrp="1"/>
          </p:cNvSpPr>
          <p:nvPr>
            <p:ph idx="1"/>
          </p:nvPr>
        </p:nvSpPr>
        <p:spPr>
          <a:xfrm>
            <a:off x="131180" y="863444"/>
            <a:ext cx="6528037" cy="5590565"/>
          </a:xfrm>
        </p:spPr>
        <p:txBody>
          <a:bodyPr/>
          <a:lstStyle/>
          <a:p>
            <a:r>
              <a:rPr lang="en-US" dirty="0"/>
              <a:t>Table shows the register that is selected by the bus for each of the four possible binary values of the selection lines.</a:t>
            </a:r>
          </a:p>
          <a:p>
            <a:pPr lvl="0" algn="just"/>
            <a:r>
              <a:rPr lang="en-US" dirty="0"/>
              <a:t>In general, a bus system will multiplex </a:t>
            </a:r>
            <a:r>
              <a:rPr lang="en-US" i="1" dirty="0">
                <a:solidFill>
                  <a:schemeClr val="accent6"/>
                </a:solidFill>
              </a:rPr>
              <a:t>k</a:t>
            </a:r>
            <a:r>
              <a:rPr lang="en-US" dirty="0">
                <a:solidFill>
                  <a:schemeClr val="accent6"/>
                </a:solidFill>
              </a:rPr>
              <a:t> registers</a:t>
            </a:r>
            <a:r>
              <a:rPr lang="en-US" dirty="0"/>
              <a:t> of </a:t>
            </a:r>
            <a:r>
              <a:rPr lang="en-US" i="1" dirty="0">
                <a:solidFill>
                  <a:schemeClr val="tx2"/>
                </a:solidFill>
              </a:rPr>
              <a:t>n</a:t>
            </a:r>
            <a:r>
              <a:rPr lang="en-US" dirty="0">
                <a:solidFill>
                  <a:schemeClr val="tx2"/>
                </a:solidFill>
              </a:rPr>
              <a:t> bits</a:t>
            </a:r>
            <a:r>
              <a:rPr lang="en-US" dirty="0"/>
              <a:t> each to produce an </a:t>
            </a:r>
            <a:r>
              <a:rPr lang="en-US" i="1" dirty="0"/>
              <a:t>n</a:t>
            </a:r>
            <a:r>
              <a:rPr lang="en-US" dirty="0"/>
              <a:t>-line common bus. </a:t>
            </a:r>
          </a:p>
          <a:p>
            <a:pPr lvl="0" algn="just"/>
            <a:r>
              <a:rPr lang="en-US" dirty="0"/>
              <a:t>The </a:t>
            </a:r>
            <a:r>
              <a:rPr lang="en-US" dirty="0">
                <a:solidFill>
                  <a:schemeClr val="tx2"/>
                </a:solidFill>
              </a:rPr>
              <a:t>number of multiplexers</a:t>
            </a:r>
            <a:r>
              <a:rPr lang="en-US" dirty="0"/>
              <a:t> needed to construct the bus is equal to </a:t>
            </a:r>
            <a:r>
              <a:rPr lang="en-US" i="1" dirty="0">
                <a:solidFill>
                  <a:schemeClr val="tx2"/>
                </a:solidFill>
              </a:rPr>
              <a:t>n</a:t>
            </a:r>
            <a:r>
              <a:rPr lang="en-US" dirty="0"/>
              <a:t>, the number of bits in each register.</a:t>
            </a:r>
          </a:p>
          <a:p>
            <a:pPr lvl="0" algn="just"/>
            <a:r>
              <a:rPr lang="en-US" dirty="0"/>
              <a:t>The size of each </a:t>
            </a:r>
            <a:r>
              <a:rPr lang="en-US" dirty="0">
                <a:solidFill>
                  <a:schemeClr val="accent6"/>
                </a:solidFill>
              </a:rPr>
              <a:t>multiplexer</a:t>
            </a:r>
            <a:r>
              <a:rPr lang="en-US" dirty="0"/>
              <a:t> must be </a:t>
            </a:r>
            <a:r>
              <a:rPr lang="en-US" i="1" dirty="0">
                <a:solidFill>
                  <a:schemeClr val="accent6"/>
                </a:solidFill>
              </a:rPr>
              <a:t>k x 1</a:t>
            </a:r>
            <a:r>
              <a:rPr lang="en-US" dirty="0"/>
              <a:t> since it multiplexes </a:t>
            </a:r>
            <a:r>
              <a:rPr lang="en-US" i="1" dirty="0">
                <a:solidFill>
                  <a:schemeClr val="accent6"/>
                </a:solidFill>
              </a:rPr>
              <a:t>k</a:t>
            </a:r>
            <a:r>
              <a:rPr lang="en-US" dirty="0">
                <a:solidFill>
                  <a:schemeClr val="accent6"/>
                </a:solidFill>
              </a:rPr>
              <a:t> data</a:t>
            </a:r>
            <a:r>
              <a:rPr lang="en-US" dirty="0"/>
              <a:t> lines. </a:t>
            </a:r>
          </a:p>
          <a:p>
            <a:pPr algn="just"/>
            <a:r>
              <a:rPr lang="en-US" dirty="0"/>
              <a:t>For example, a common bus for eight registers of 16 bits requires</a:t>
            </a:r>
          </a:p>
          <a:p>
            <a:pPr marL="0" indent="0" algn="just">
              <a:buNone/>
            </a:pPr>
            <a:r>
              <a:rPr lang="en-US" dirty="0"/>
              <a:t>   Multiplexers - 16 of (8 x 1)</a:t>
            </a:r>
          </a:p>
          <a:p>
            <a:pPr marL="0" indent="0" algn="just">
              <a:buNone/>
            </a:pPr>
            <a:r>
              <a:rPr lang="en-US" dirty="0"/>
              <a:t>   Select Lines - 3</a:t>
            </a:r>
          </a:p>
          <a:p>
            <a:endParaRPr lang="en-US" dirty="0"/>
          </a:p>
          <a:p>
            <a:endParaRPr lang="en-IN" dirty="0"/>
          </a:p>
          <a:p>
            <a:endParaRPr lang="en-IN" dirty="0"/>
          </a:p>
          <a:p>
            <a:endParaRPr lang="en-IN" dirty="0"/>
          </a:p>
          <a:p>
            <a:endParaRPr lang="en-IN" dirty="0"/>
          </a:p>
          <a:p>
            <a:pPr marL="0" indent="0">
              <a:buNone/>
            </a:pPr>
            <a:endParaRPr lang="en-IN" dirty="0"/>
          </a:p>
        </p:txBody>
      </p:sp>
      <p:graphicFrame>
        <p:nvGraphicFramePr>
          <p:cNvPr id="4" name="Table 3">
            <a:extLst>
              <a:ext uri="{FF2B5EF4-FFF2-40B4-BE49-F238E27FC236}">
                <a16:creationId xmlns:a16="http://schemas.microsoft.com/office/drawing/2014/main" id="{065E8CDF-D850-4292-89C8-9AFBBCC80009}"/>
              </a:ext>
            </a:extLst>
          </p:cNvPr>
          <p:cNvGraphicFramePr>
            <a:graphicFrameLocks noGrp="1"/>
          </p:cNvGraphicFramePr>
          <p:nvPr>
            <p:extLst>
              <p:ext uri="{D42A27DB-BD31-4B8C-83A1-F6EECF244321}">
                <p14:modId xmlns:p14="http://schemas.microsoft.com/office/powerpoint/2010/main" val="2767316542"/>
              </p:ext>
            </p:extLst>
          </p:nvPr>
        </p:nvGraphicFramePr>
        <p:xfrm>
          <a:off x="6844432" y="1928193"/>
          <a:ext cx="5216388" cy="2651760"/>
        </p:xfrm>
        <a:graphic>
          <a:graphicData uri="http://schemas.openxmlformats.org/drawingml/2006/table">
            <a:tbl>
              <a:tblPr firstRow="1" bandRow="1">
                <a:tableStyleId>{5C22544A-7EE6-4342-B048-85BDC9FD1C3A}</a:tableStyleId>
              </a:tblPr>
              <a:tblGrid>
                <a:gridCol w="1738796">
                  <a:extLst>
                    <a:ext uri="{9D8B030D-6E8A-4147-A177-3AD203B41FA5}">
                      <a16:colId xmlns:a16="http://schemas.microsoft.com/office/drawing/2014/main" val="20000"/>
                    </a:ext>
                  </a:extLst>
                </a:gridCol>
                <a:gridCol w="1738796">
                  <a:extLst>
                    <a:ext uri="{9D8B030D-6E8A-4147-A177-3AD203B41FA5}">
                      <a16:colId xmlns:a16="http://schemas.microsoft.com/office/drawing/2014/main" val="20001"/>
                    </a:ext>
                  </a:extLst>
                </a:gridCol>
                <a:gridCol w="1738796">
                  <a:extLst>
                    <a:ext uri="{9D8B030D-6E8A-4147-A177-3AD203B41FA5}">
                      <a16:colId xmlns:a16="http://schemas.microsoft.com/office/drawing/2014/main" val="20002"/>
                    </a:ext>
                  </a:extLst>
                </a:gridCol>
              </a:tblGrid>
              <a:tr h="370840">
                <a:tc>
                  <a:txBody>
                    <a:bodyPr/>
                    <a:lstStyle/>
                    <a:p>
                      <a:pPr algn="ctr"/>
                      <a:r>
                        <a:rPr lang="en-US" sz="2400">
                          <a:solidFill>
                            <a:sysClr val="windowText" lastClr="000000"/>
                          </a:solidFill>
                        </a:rPr>
                        <a:t>S</a:t>
                      </a:r>
                      <a:r>
                        <a:rPr lang="en-US" sz="2400" baseline="-25000">
                          <a:solidFill>
                            <a:sysClr val="windowText" lastClr="000000"/>
                          </a:solidFill>
                        </a:rPr>
                        <a:t>1</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S</a:t>
                      </a:r>
                      <a:r>
                        <a:rPr lang="en-US" sz="2400" baseline="-25000">
                          <a:solidFill>
                            <a:sysClr val="windowText" lastClr="000000"/>
                          </a:solidFill>
                        </a:rPr>
                        <a:t>0</a:t>
                      </a:r>
                      <a:endParaRPr lang="en-US" sz="2400">
                        <a:solidFill>
                          <a:sysClr val="windowText" lastClr="000000"/>
                        </a:solidFill>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Register Selected</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400"/>
                        <a:t>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a:r>
                        <a:rPr lang="en-US" sz="2400"/>
                        <a:t>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a:r>
                        <a:rPr lang="en-US" sz="2400"/>
                        <a:t>A</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400"/>
                        <a:t>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a:r>
                        <a:rPr lang="en-US" sz="240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a:r>
                        <a:rPr lang="en-US" sz="2400"/>
                        <a:t>B</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40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a:r>
                        <a:rPr lang="en-US" sz="2400"/>
                        <a:t>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a:r>
                        <a:rPr lang="en-US" sz="2400"/>
                        <a:t>C</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40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a:r>
                        <a:rPr lang="en-US" sz="240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a:r>
                        <a:rPr lang="en-US" sz="2400"/>
                        <a:t>D</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379300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ntr" presetSubtype="0" dur="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dur="50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10" presetClass="entr" presetSubtype="0" dur="50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10" presetClass="entr" presetSubtype="0" dur="50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10" presetClass="entr" presetSubtype="0" dur="50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10" presetClass="entr" presetSubtype="0" dur="50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10" presetClass="entr" presetSubtype="0" dur="50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6B87B-F7EF-5AD0-8F67-BD30BA71981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A41C28-1524-33D0-D744-5F04B941FC04}"/>
              </a:ext>
            </a:extLst>
          </p:cNvPr>
          <p:cNvSpPr>
            <a:spLocks noGrp="1"/>
          </p:cNvSpPr>
          <p:nvPr>
            <p:ph idx="1"/>
          </p:nvPr>
        </p:nvSpPr>
        <p:spPr>
          <a:xfrm>
            <a:off x="131179" y="873383"/>
            <a:ext cx="11929641" cy="5590565"/>
          </a:xfrm>
        </p:spPr>
        <p:txBody>
          <a:bodyPr/>
          <a:lstStyle/>
          <a:p>
            <a:r>
              <a:rPr lang="en-IN" sz="1800" b="0" i="0" u="none" strike="noStrike" baseline="0" dirty="0"/>
              <a:t>The transfer of information from a bus into one of many destination registers can be accomplished by connecting the bus lines to the inputs of all destination registers and activating the load control of the particular destination register selected.</a:t>
            </a:r>
          </a:p>
          <a:p>
            <a:r>
              <a:rPr lang="en-IN" sz="1800" b="0" i="0" u="none" strike="noStrike" baseline="0" dirty="0"/>
              <a:t>The symbolic statement for a bus transfer may mention the bus or its presence may be implied in the statement. When the bus is includes in the statement, the register transfer is symbolized as follows:</a:t>
            </a:r>
          </a:p>
          <a:p>
            <a:r>
              <a:rPr lang="en-IN" sz="1800" b="0" i="0" u="none" strike="noStrike" baseline="0" dirty="0"/>
              <a:t>The content of register C is placed on the bus, and the content of the bus is into register R 1 by activating its load control input</a:t>
            </a:r>
            <a:endParaRPr lang="en-IN" dirty="0"/>
          </a:p>
        </p:txBody>
      </p:sp>
      <p:pic>
        <p:nvPicPr>
          <p:cNvPr id="5" name="Picture 4">
            <a:extLst>
              <a:ext uri="{FF2B5EF4-FFF2-40B4-BE49-F238E27FC236}">
                <a16:creationId xmlns:a16="http://schemas.microsoft.com/office/drawing/2014/main" id="{85435630-2044-5D0F-228F-41E912B0101B}"/>
              </a:ext>
            </a:extLst>
          </p:cNvPr>
          <p:cNvPicPr>
            <a:picLocks noChangeAspect="1"/>
          </p:cNvPicPr>
          <p:nvPr/>
        </p:nvPicPr>
        <p:blipFill>
          <a:blip r:embed="rId2"/>
          <a:stretch>
            <a:fillRect/>
          </a:stretch>
        </p:blipFill>
        <p:spPr>
          <a:xfrm>
            <a:off x="3159046" y="2949646"/>
            <a:ext cx="6452257" cy="958707"/>
          </a:xfrm>
          <a:prstGeom prst="rect">
            <a:avLst/>
          </a:prstGeom>
        </p:spPr>
      </p:pic>
    </p:spTree>
    <p:extLst>
      <p:ext uri="{BB962C8B-B14F-4D97-AF65-F5344CB8AC3E}">
        <p14:creationId xmlns:p14="http://schemas.microsoft.com/office/powerpoint/2010/main" val="73345594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1840-F41E-4DE3-8E5D-309F560558A6}"/>
              </a:ext>
            </a:extLst>
          </p:cNvPr>
          <p:cNvSpPr>
            <a:spLocks noGrp="1"/>
          </p:cNvSpPr>
          <p:nvPr>
            <p:ph type="title"/>
          </p:nvPr>
        </p:nvSpPr>
        <p:spPr/>
        <p:txBody>
          <a:bodyPr/>
          <a:lstStyle/>
          <a:p>
            <a:r>
              <a:rPr lang="en-US"/>
              <a:t>Tri-state Buffer (3 state Buffer)</a:t>
            </a:r>
            <a:endParaRPr lang="en-IN"/>
          </a:p>
        </p:txBody>
      </p:sp>
      <p:sp>
        <p:nvSpPr>
          <p:cNvPr id="3" name="Content Placeholder 2">
            <a:extLst>
              <a:ext uri="{FF2B5EF4-FFF2-40B4-BE49-F238E27FC236}">
                <a16:creationId xmlns:a16="http://schemas.microsoft.com/office/drawing/2014/main" id="{54E3F835-7DDA-406A-8737-6EDD0D048D90}"/>
              </a:ext>
            </a:extLst>
          </p:cNvPr>
          <p:cNvSpPr>
            <a:spLocks noGrp="1"/>
          </p:cNvSpPr>
          <p:nvPr>
            <p:ph idx="1"/>
          </p:nvPr>
        </p:nvSpPr>
        <p:spPr>
          <a:xfrm>
            <a:off x="131180" y="863445"/>
            <a:ext cx="11929641" cy="3658860"/>
          </a:xfrm>
        </p:spPr>
        <p:txBody>
          <a:bodyPr/>
          <a:lstStyle/>
          <a:p>
            <a:r>
              <a:rPr lang="en-US"/>
              <a:t>A three-state gate is a digital circuit that exhibits three states.</a:t>
            </a:r>
          </a:p>
          <a:p>
            <a:r>
              <a:rPr lang="en-US"/>
              <a:t>Two of the states are signals equivalent to </a:t>
            </a:r>
            <a:r>
              <a:rPr lang="en-US">
                <a:solidFill>
                  <a:schemeClr val="tx2"/>
                </a:solidFill>
              </a:rPr>
              <a:t>logic 1 and 0</a:t>
            </a:r>
            <a:r>
              <a:rPr lang="en-US"/>
              <a:t> as in a conventional gate.</a:t>
            </a:r>
          </a:p>
          <a:p>
            <a:r>
              <a:rPr lang="en-US"/>
              <a:t>The third state is </a:t>
            </a:r>
            <a:r>
              <a:rPr lang="en-US">
                <a:solidFill>
                  <a:schemeClr val="tx2"/>
                </a:solidFill>
              </a:rPr>
              <a:t>high impedance</a:t>
            </a:r>
            <a:r>
              <a:rPr lang="en-US"/>
              <a:t> state which behaves like an open circuit, which means that the output is disconnected and does not have logic significance.</a:t>
            </a:r>
          </a:p>
          <a:p>
            <a:r>
              <a:rPr lang="en-US"/>
              <a:t>The control input determines the output state. When the control input </a:t>
            </a:r>
            <a:r>
              <a:rPr lang="en-US">
                <a:solidFill>
                  <a:schemeClr val="accent6"/>
                </a:solidFill>
              </a:rPr>
              <a:t>C</a:t>
            </a:r>
            <a:r>
              <a:rPr lang="en-US"/>
              <a:t> is equal to </a:t>
            </a:r>
            <a:r>
              <a:rPr lang="en-US">
                <a:solidFill>
                  <a:schemeClr val="accent6"/>
                </a:solidFill>
              </a:rPr>
              <a:t>1</a:t>
            </a:r>
            <a:r>
              <a:rPr lang="en-US"/>
              <a:t>, the output is enabled and the gate behaves like any </a:t>
            </a:r>
            <a:r>
              <a:rPr lang="en-US">
                <a:solidFill>
                  <a:schemeClr val="accent6"/>
                </a:solidFill>
              </a:rPr>
              <a:t>conventional buffer</a:t>
            </a:r>
            <a:r>
              <a:rPr lang="en-US"/>
              <a:t>, with the output equal to the normal input. </a:t>
            </a:r>
          </a:p>
          <a:p>
            <a:r>
              <a:rPr lang="en-US"/>
              <a:t>When the control input </a:t>
            </a:r>
            <a:r>
              <a:rPr lang="en-US">
                <a:solidFill>
                  <a:schemeClr val="accent6"/>
                </a:solidFill>
              </a:rPr>
              <a:t>C</a:t>
            </a:r>
            <a:r>
              <a:rPr lang="en-US"/>
              <a:t> is </a:t>
            </a:r>
            <a:r>
              <a:rPr lang="en-US">
                <a:solidFill>
                  <a:schemeClr val="accent6"/>
                </a:solidFill>
              </a:rPr>
              <a:t>0</a:t>
            </a:r>
            <a:r>
              <a:rPr lang="en-US"/>
              <a:t>, the output is disabled and the gate goes to a </a:t>
            </a:r>
            <a:r>
              <a:rPr lang="en-US">
                <a:solidFill>
                  <a:schemeClr val="accent6"/>
                </a:solidFill>
              </a:rPr>
              <a:t>high-impedance</a:t>
            </a:r>
            <a:r>
              <a:rPr lang="en-US"/>
              <a:t> state, regardless of the value in the normal input.</a:t>
            </a:r>
          </a:p>
          <a:p>
            <a:endParaRPr lang="en-US"/>
          </a:p>
          <a:p>
            <a:endParaRPr lang="en-IN"/>
          </a:p>
        </p:txBody>
      </p:sp>
      <p:grpSp>
        <p:nvGrpSpPr>
          <p:cNvPr id="4" name="Group 3">
            <a:extLst>
              <a:ext uri="{FF2B5EF4-FFF2-40B4-BE49-F238E27FC236}">
                <a16:creationId xmlns:a16="http://schemas.microsoft.com/office/drawing/2014/main" id="{C54BADBB-6900-4786-A611-9C9496C90331}"/>
              </a:ext>
            </a:extLst>
          </p:cNvPr>
          <p:cNvGrpSpPr/>
          <p:nvPr/>
        </p:nvGrpSpPr>
        <p:grpSpPr>
          <a:xfrm>
            <a:off x="4346448" y="4522305"/>
            <a:ext cx="3499104" cy="1060704"/>
            <a:chOff x="2711197" y="4117848"/>
            <a:chExt cx="3499104" cy="1060704"/>
          </a:xfrm>
        </p:grpSpPr>
        <p:cxnSp>
          <p:nvCxnSpPr>
            <p:cNvPr id="5" name="Straight Connector 4">
              <a:extLst>
                <a:ext uri="{FF2B5EF4-FFF2-40B4-BE49-F238E27FC236}">
                  <a16:creationId xmlns:a16="http://schemas.microsoft.com/office/drawing/2014/main" id="{04E2C916-2B27-47B1-9A5C-FC5534405A29}"/>
                </a:ext>
              </a:extLst>
            </p:cNvPr>
            <p:cNvCxnSpPr>
              <a:endCxn id="6" idx="3"/>
            </p:cNvCxnSpPr>
            <p:nvPr/>
          </p:nvCxnSpPr>
          <p:spPr>
            <a:xfrm>
              <a:off x="2711197" y="4648200"/>
              <a:ext cx="12923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Isosceles Triangle 5">
              <a:extLst>
                <a:ext uri="{FF2B5EF4-FFF2-40B4-BE49-F238E27FC236}">
                  <a16:creationId xmlns:a16="http://schemas.microsoft.com/office/drawing/2014/main" id="{DA64C9B3-F2D8-4EFE-9764-7CB3DE50FE80}"/>
                </a:ext>
              </a:extLst>
            </p:cNvPr>
            <p:cNvSpPr/>
            <p:nvPr/>
          </p:nvSpPr>
          <p:spPr>
            <a:xfrm rot="5400000">
              <a:off x="3930397" y="4191000"/>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B5B7C12-4B28-4587-A29F-54BC34CF43C2}"/>
                </a:ext>
              </a:extLst>
            </p:cNvPr>
            <p:cNvCxnSpPr>
              <a:stCxn id="6" idx="0"/>
            </p:cNvCxnSpPr>
            <p:nvPr/>
          </p:nvCxnSpPr>
          <p:spPr>
            <a:xfrm>
              <a:off x="4917949" y="4648200"/>
              <a:ext cx="1292352"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64E83F9-92DF-43B2-98CA-A05ED3C99DE6}"/>
              </a:ext>
            </a:extLst>
          </p:cNvPr>
          <p:cNvGrpSpPr/>
          <p:nvPr/>
        </p:nvGrpSpPr>
        <p:grpSpPr>
          <a:xfrm>
            <a:off x="4321266" y="5297807"/>
            <a:ext cx="1774734" cy="725424"/>
            <a:chOff x="2705101" y="4913376"/>
            <a:chExt cx="1774734" cy="725424"/>
          </a:xfrm>
        </p:grpSpPr>
        <p:cxnSp>
          <p:nvCxnSpPr>
            <p:cNvPr id="9" name="Straight Connector 8">
              <a:extLst>
                <a:ext uri="{FF2B5EF4-FFF2-40B4-BE49-F238E27FC236}">
                  <a16:creationId xmlns:a16="http://schemas.microsoft.com/office/drawing/2014/main" id="{AFDD9652-7465-41A7-9D5E-E3D2D7CB517E}"/>
                </a:ext>
              </a:extLst>
            </p:cNvPr>
            <p:cNvCxnSpPr/>
            <p:nvPr/>
          </p:nvCxnSpPr>
          <p:spPr>
            <a:xfrm>
              <a:off x="2705101" y="5638800"/>
              <a:ext cx="17716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9634807-618C-48EB-AECC-3FE1F088BD5E}"/>
                </a:ext>
              </a:extLst>
            </p:cNvPr>
            <p:cNvCxnSpPr/>
            <p:nvPr/>
          </p:nvCxnSpPr>
          <p:spPr>
            <a:xfrm>
              <a:off x="4476787" y="4913376"/>
              <a:ext cx="3048" cy="725424"/>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81A22F36-0F7E-4FC3-A6C7-453EB50DCED1}"/>
              </a:ext>
            </a:extLst>
          </p:cNvPr>
          <p:cNvSpPr txBox="1"/>
          <p:nvPr/>
        </p:nvSpPr>
        <p:spPr>
          <a:xfrm>
            <a:off x="2768724" y="4838345"/>
            <a:ext cx="1622560" cy="369332"/>
          </a:xfrm>
          <a:prstGeom prst="rect">
            <a:avLst/>
          </a:prstGeom>
          <a:noFill/>
        </p:spPr>
        <p:txBody>
          <a:bodyPr wrap="none" rtlCol="0">
            <a:spAutoFit/>
          </a:bodyPr>
          <a:lstStyle/>
          <a:p>
            <a:r>
              <a:rPr lang="en-US"/>
              <a:t>Normal Input </a:t>
            </a:r>
            <a:r>
              <a:rPr lang="en-US" i="1"/>
              <a:t>A</a:t>
            </a:r>
          </a:p>
        </p:txBody>
      </p:sp>
      <p:sp>
        <p:nvSpPr>
          <p:cNvPr id="12" name="TextBox 11">
            <a:extLst>
              <a:ext uri="{FF2B5EF4-FFF2-40B4-BE49-F238E27FC236}">
                <a16:creationId xmlns:a16="http://schemas.microsoft.com/office/drawing/2014/main" id="{60724189-E1F3-47AA-BC57-86C2091E3F94}"/>
              </a:ext>
            </a:extLst>
          </p:cNvPr>
          <p:cNvSpPr txBox="1"/>
          <p:nvPr/>
        </p:nvSpPr>
        <p:spPr>
          <a:xfrm>
            <a:off x="2768728" y="5826325"/>
            <a:ext cx="1616725" cy="369332"/>
          </a:xfrm>
          <a:prstGeom prst="rect">
            <a:avLst/>
          </a:prstGeom>
          <a:noFill/>
        </p:spPr>
        <p:txBody>
          <a:bodyPr wrap="none" rtlCol="0">
            <a:spAutoFit/>
          </a:bodyPr>
          <a:lstStyle/>
          <a:p>
            <a:r>
              <a:rPr lang="en-US"/>
              <a:t>Control Input </a:t>
            </a:r>
            <a:r>
              <a:rPr lang="en-US" i="1"/>
              <a:t>C</a:t>
            </a:r>
          </a:p>
        </p:txBody>
      </p:sp>
      <p:sp>
        <p:nvSpPr>
          <p:cNvPr id="13" name="TextBox 12">
            <a:extLst>
              <a:ext uri="{FF2B5EF4-FFF2-40B4-BE49-F238E27FC236}">
                <a16:creationId xmlns:a16="http://schemas.microsoft.com/office/drawing/2014/main" id="{727A49AB-D448-4A2D-88C1-C999A21F659C}"/>
              </a:ext>
            </a:extLst>
          </p:cNvPr>
          <p:cNvSpPr txBox="1"/>
          <p:nvPr/>
        </p:nvSpPr>
        <p:spPr>
          <a:xfrm>
            <a:off x="7936038" y="4838345"/>
            <a:ext cx="2652713" cy="646331"/>
          </a:xfrm>
          <a:prstGeom prst="rect">
            <a:avLst/>
          </a:prstGeom>
          <a:noFill/>
        </p:spPr>
        <p:txBody>
          <a:bodyPr wrap="square" rtlCol="0">
            <a:spAutoFit/>
          </a:bodyPr>
          <a:lstStyle/>
          <a:p>
            <a:r>
              <a:rPr lang="en-US"/>
              <a:t>Output </a:t>
            </a:r>
            <a:r>
              <a:rPr lang="en-US" i="1"/>
              <a:t>Y = A</a:t>
            </a:r>
            <a:r>
              <a:rPr lang="en-US"/>
              <a:t> if </a:t>
            </a:r>
            <a:r>
              <a:rPr lang="en-US" i="1"/>
              <a:t>C =1</a:t>
            </a:r>
          </a:p>
          <a:p>
            <a:r>
              <a:rPr lang="en-US"/>
              <a:t>High-impedance if </a:t>
            </a:r>
            <a:r>
              <a:rPr lang="en-US" i="1"/>
              <a:t>C = 0</a:t>
            </a:r>
          </a:p>
        </p:txBody>
      </p:sp>
    </p:spTree>
    <p:extLst>
      <p:ext uri="{BB962C8B-B14F-4D97-AF65-F5344CB8AC3E}">
        <p14:creationId xmlns:p14="http://schemas.microsoft.com/office/powerpoint/2010/main" val="3393131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dur="50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0" presetClass="entr" presetSubtype="0" dur="50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7C52-99C7-0AF5-82E3-222F9B95A4C9}"/>
              </a:ext>
            </a:extLst>
          </p:cNvPr>
          <p:cNvSpPr>
            <a:spLocks noGrp="1"/>
          </p:cNvSpPr>
          <p:nvPr>
            <p:ph type="title"/>
          </p:nvPr>
        </p:nvSpPr>
        <p:spPr/>
        <p:txBody>
          <a:bodyPr/>
          <a:lstStyle/>
          <a:p>
            <a:r>
              <a:rPr lang="en-IN" dirty="0"/>
              <a:t>Decoder</a:t>
            </a:r>
          </a:p>
        </p:txBody>
      </p:sp>
      <p:sp>
        <p:nvSpPr>
          <p:cNvPr id="3" name="Content Placeholder 2">
            <a:extLst>
              <a:ext uri="{FF2B5EF4-FFF2-40B4-BE49-F238E27FC236}">
                <a16:creationId xmlns:a16="http://schemas.microsoft.com/office/drawing/2014/main" id="{193747DA-98D9-C0F4-2E47-B9FB11B73F70}"/>
              </a:ext>
            </a:extLst>
          </p:cNvPr>
          <p:cNvSpPr>
            <a:spLocks noGrp="1"/>
          </p:cNvSpPr>
          <p:nvPr>
            <p:ph idx="1"/>
          </p:nvPr>
        </p:nvSpPr>
        <p:spPr/>
        <p:txBody>
          <a:bodyPr/>
          <a:lstStyle/>
          <a:p>
            <a:r>
              <a:rPr lang="en-IN" b="0" i="0" dirty="0">
                <a:solidFill>
                  <a:srgbClr val="333333"/>
                </a:solidFill>
                <a:effectLst/>
              </a:rPr>
              <a:t>The combinational circuit that change the binary information into 2</a:t>
            </a:r>
            <a:r>
              <a:rPr lang="en-IN" b="0" i="0" baseline="30000" dirty="0">
                <a:solidFill>
                  <a:srgbClr val="333333"/>
                </a:solidFill>
                <a:effectLst/>
              </a:rPr>
              <a:t>N</a:t>
            </a:r>
            <a:r>
              <a:rPr lang="en-IN" b="0" i="0" dirty="0">
                <a:solidFill>
                  <a:srgbClr val="333333"/>
                </a:solidFill>
                <a:effectLst/>
              </a:rPr>
              <a:t> output lines is known as </a:t>
            </a:r>
            <a:r>
              <a:rPr lang="en-IN" b="1" i="0" dirty="0">
                <a:solidFill>
                  <a:srgbClr val="333333"/>
                </a:solidFill>
                <a:effectLst/>
              </a:rPr>
              <a:t>Decoders.</a:t>
            </a:r>
            <a:r>
              <a:rPr lang="en-IN" b="0" i="0" dirty="0">
                <a:solidFill>
                  <a:srgbClr val="333333"/>
                </a:solidFill>
                <a:effectLst/>
              </a:rPr>
              <a:t> </a:t>
            </a:r>
          </a:p>
          <a:p>
            <a:r>
              <a:rPr lang="en-IN" b="0" i="0" dirty="0">
                <a:solidFill>
                  <a:srgbClr val="333333"/>
                </a:solidFill>
                <a:effectLst/>
              </a:rPr>
              <a:t>The binary information is passed in the form of N input lines. </a:t>
            </a:r>
          </a:p>
          <a:p>
            <a:r>
              <a:rPr lang="en-IN" b="0" i="0" dirty="0">
                <a:solidFill>
                  <a:srgbClr val="333333"/>
                </a:solidFill>
                <a:effectLst/>
              </a:rPr>
              <a:t>The output lines define the 2</a:t>
            </a:r>
            <a:r>
              <a:rPr lang="en-IN" b="0" i="0" baseline="30000" dirty="0">
                <a:solidFill>
                  <a:srgbClr val="333333"/>
                </a:solidFill>
                <a:effectLst/>
              </a:rPr>
              <a:t>N</a:t>
            </a:r>
            <a:r>
              <a:rPr lang="en-IN" b="0" i="0" dirty="0">
                <a:solidFill>
                  <a:srgbClr val="333333"/>
                </a:solidFill>
                <a:effectLst/>
              </a:rPr>
              <a:t>-bit code for the binary information. In simple words, the </a:t>
            </a:r>
            <a:r>
              <a:rPr lang="en-IN" b="1" i="0" dirty="0">
                <a:solidFill>
                  <a:srgbClr val="333333"/>
                </a:solidFill>
                <a:effectLst/>
              </a:rPr>
              <a:t>Decoder</a:t>
            </a:r>
            <a:r>
              <a:rPr lang="en-IN" b="0" i="0" dirty="0">
                <a:solidFill>
                  <a:srgbClr val="333333"/>
                </a:solidFill>
                <a:effectLst/>
              </a:rPr>
              <a:t> performs the reverse operation of the </a:t>
            </a:r>
            <a:r>
              <a:rPr lang="en-IN" b="1" i="0" dirty="0">
                <a:solidFill>
                  <a:srgbClr val="333333"/>
                </a:solidFill>
                <a:effectLst/>
              </a:rPr>
              <a:t>Encoder</a:t>
            </a:r>
            <a:r>
              <a:rPr lang="en-IN" b="0" i="0" dirty="0">
                <a:solidFill>
                  <a:srgbClr val="333333"/>
                </a:solidFill>
                <a:effectLst/>
              </a:rPr>
              <a:t>. </a:t>
            </a:r>
          </a:p>
          <a:p>
            <a:r>
              <a:rPr lang="en-IN" b="0" i="0" dirty="0">
                <a:solidFill>
                  <a:srgbClr val="333333"/>
                </a:solidFill>
                <a:effectLst/>
              </a:rPr>
              <a:t>At a time, only one input line is activated for simplicity. The produced 2</a:t>
            </a:r>
            <a:r>
              <a:rPr lang="en-IN" b="0" i="0" baseline="30000" dirty="0">
                <a:solidFill>
                  <a:srgbClr val="333333"/>
                </a:solidFill>
                <a:effectLst/>
              </a:rPr>
              <a:t>N</a:t>
            </a:r>
            <a:r>
              <a:rPr lang="en-IN" b="0" i="0" dirty="0">
                <a:solidFill>
                  <a:srgbClr val="333333"/>
                </a:solidFill>
                <a:effectLst/>
              </a:rPr>
              <a:t>-bit output code is equivalent to the binary information.</a:t>
            </a:r>
          </a:p>
          <a:p>
            <a:endParaRPr lang="en-IN" dirty="0"/>
          </a:p>
        </p:txBody>
      </p:sp>
      <p:pic>
        <p:nvPicPr>
          <p:cNvPr id="2050" name="Picture 2" descr="Decoder">
            <a:extLst>
              <a:ext uri="{FF2B5EF4-FFF2-40B4-BE49-F238E27FC236}">
                <a16:creationId xmlns:a16="http://schemas.microsoft.com/office/drawing/2014/main" id="{9B0CEEDD-7991-0411-FAC4-B64FEDF2E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762" y="3853070"/>
            <a:ext cx="416242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6706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5F85-F955-4478-96FE-B154E811D864}"/>
              </a:ext>
            </a:extLst>
          </p:cNvPr>
          <p:cNvSpPr>
            <a:spLocks noGrp="1"/>
          </p:cNvSpPr>
          <p:nvPr>
            <p:ph type="title"/>
          </p:nvPr>
        </p:nvSpPr>
        <p:spPr/>
        <p:txBody>
          <a:bodyPr/>
          <a:lstStyle/>
          <a:p>
            <a:r>
              <a:rPr lang="en-US"/>
              <a:t>Common Bus System using Decoder and Tri-state Buffer</a:t>
            </a:r>
            <a:endParaRPr lang="en-IN"/>
          </a:p>
        </p:txBody>
      </p:sp>
      <p:grpSp>
        <p:nvGrpSpPr>
          <p:cNvPr id="4" name="Group 3">
            <a:extLst>
              <a:ext uri="{FF2B5EF4-FFF2-40B4-BE49-F238E27FC236}">
                <a16:creationId xmlns:a16="http://schemas.microsoft.com/office/drawing/2014/main" id="{0AE5A60C-4AC5-4AA3-985C-F69DDAA68476}"/>
              </a:ext>
            </a:extLst>
          </p:cNvPr>
          <p:cNvGrpSpPr/>
          <p:nvPr/>
        </p:nvGrpSpPr>
        <p:grpSpPr>
          <a:xfrm>
            <a:off x="3415556" y="3872947"/>
            <a:ext cx="1769357" cy="2156009"/>
            <a:chOff x="921233" y="3962399"/>
            <a:chExt cx="1769357" cy="2156009"/>
          </a:xfrm>
        </p:grpSpPr>
        <p:grpSp>
          <p:nvGrpSpPr>
            <p:cNvPr id="5" name="Group 4">
              <a:extLst>
                <a:ext uri="{FF2B5EF4-FFF2-40B4-BE49-F238E27FC236}">
                  <a16:creationId xmlns:a16="http://schemas.microsoft.com/office/drawing/2014/main" id="{4133C0F2-903D-4F79-BF6C-682896236B32}"/>
                </a:ext>
              </a:extLst>
            </p:cNvPr>
            <p:cNvGrpSpPr/>
            <p:nvPr/>
          </p:nvGrpSpPr>
          <p:grpSpPr>
            <a:xfrm>
              <a:off x="921234" y="3962399"/>
              <a:ext cx="1769356" cy="2156009"/>
              <a:chOff x="372035" y="1452283"/>
              <a:chExt cx="1532966" cy="1546412"/>
            </a:xfrm>
          </p:grpSpPr>
          <p:sp>
            <p:nvSpPr>
              <p:cNvPr id="7" name="Rectangle 6">
                <a:extLst>
                  <a:ext uri="{FF2B5EF4-FFF2-40B4-BE49-F238E27FC236}">
                    <a16:creationId xmlns:a16="http://schemas.microsoft.com/office/drawing/2014/main" id="{A27F058E-D5A6-4A2C-B638-FCE594D74B31}"/>
                  </a:ext>
                </a:extLst>
              </p:cNvPr>
              <p:cNvSpPr/>
              <p:nvPr/>
            </p:nvSpPr>
            <p:spPr>
              <a:xfrm>
                <a:off x="372035" y="1452283"/>
                <a:ext cx="1532965" cy="154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 x 4</a:t>
                </a:r>
              </a:p>
              <a:p>
                <a:pPr algn="ctr"/>
                <a:r>
                  <a:rPr lang="en-US"/>
                  <a:t>Decoder</a:t>
                </a:r>
              </a:p>
            </p:txBody>
          </p:sp>
          <p:sp>
            <p:nvSpPr>
              <p:cNvPr id="8" name="TextBox 7">
                <a:extLst>
                  <a:ext uri="{FF2B5EF4-FFF2-40B4-BE49-F238E27FC236}">
                    <a16:creationId xmlns:a16="http://schemas.microsoft.com/office/drawing/2014/main" id="{DB40FFFB-1913-4E72-8F07-64D2141CB080}"/>
                  </a:ext>
                </a:extLst>
              </p:cNvPr>
              <p:cNvSpPr txBox="1"/>
              <p:nvPr/>
            </p:nvSpPr>
            <p:spPr>
              <a:xfrm>
                <a:off x="1488446" y="1505144"/>
                <a:ext cx="416555" cy="1456982"/>
              </a:xfrm>
              <a:prstGeom prst="rect">
                <a:avLst/>
              </a:prstGeom>
              <a:noFill/>
            </p:spPr>
            <p:txBody>
              <a:bodyPr wrap="square" rtlCol="0">
                <a:spAutoFit/>
              </a:bodyPr>
              <a:lstStyle/>
              <a:p>
                <a:pPr algn="ctr"/>
                <a:r>
                  <a:rPr lang="en-US">
                    <a:solidFill>
                      <a:schemeClr val="bg1"/>
                    </a:solidFill>
                  </a:rPr>
                  <a:t>0</a:t>
                </a:r>
              </a:p>
              <a:p>
                <a:pPr algn="ctr"/>
                <a:r>
                  <a:rPr lang="en-US">
                    <a:solidFill>
                      <a:schemeClr val="bg1"/>
                    </a:solidFill>
                  </a:rPr>
                  <a:t>    1</a:t>
                </a:r>
              </a:p>
              <a:p>
                <a:pPr algn="ctr"/>
                <a:r>
                  <a:rPr lang="en-US">
                    <a:solidFill>
                      <a:schemeClr val="bg1"/>
                    </a:solidFill>
                  </a:rPr>
                  <a:t>    2</a:t>
                </a:r>
              </a:p>
              <a:p>
                <a:pPr algn="ctr"/>
                <a:r>
                  <a:rPr lang="en-US">
                    <a:solidFill>
                      <a:schemeClr val="bg1"/>
                    </a:solidFill>
                  </a:rPr>
                  <a:t>    3</a:t>
                </a:r>
              </a:p>
            </p:txBody>
          </p:sp>
        </p:grpSp>
        <p:sp>
          <p:nvSpPr>
            <p:cNvPr id="6" name="TextBox 5">
              <a:extLst>
                <a:ext uri="{FF2B5EF4-FFF2-40B4-BE49-F238E27FC236}">
                  <a16:creationId xmlns:a16="http://schemas.microsoft.com/office/drawing/2014/main" id="{098CD8C6-2C5C-42B3-93A3-52AC5B539F6E}"/>
                </a:ext>
              </a:extLst>
            </p:cNvPr>
            <p:cNvSpPr txBox="1"/>
            <p:nvPr/>
          </p:nvSpPr>
          <p:spPr>
            <a:xfrm>
              <a:off x="921233" y="4313872"/>
              <a:ext cx="480790" cy="1477328"/>
            </a:xfrm>
            <a:prstGeom prst="rect">
              <a:avLst/>
            </a:prstGeom>
            <a:noFill/>
          </p:spPr>
          <p:txBody>
            <a:bodyPr wrap="square" rtlCol="0">
              <a:spAutoFit/>
            </a:bodyPr>
            <a:lstStyle/>
            <a:p>
              <a:pPr algn="ctr"/>
              <a:r>
                <a:rPr lang="en-US">
                  <a:solidFill>
                    <a:schemeClr val="bg1"/>
                  </a:solidFill>
                </a:rPr>
                <a:t>S</a:t>
              </a:r>
              <a:r>
                <a:rPr lang="en-US" baseline="-25000">
                  <a:solidFill>
                    <a:schemeClr val="bg1"/>
                  </a:solidFill>
                </a:rPr>
                <a:t>1</a:t>
              </a:r>
            </a:p>
            <a:p>
              <a:pPr algn="ctr"/>
              <a:r>
                <a:rPr lang="en-US">
                  <a:solidFill>
                    <a:schemeClr val="bg1"/>
                  </a:solidFill>
                </a:rPr>
                <a:t>    S</a:t>
              </a:r>
              <a:r>
                <a:rPr lang="en-US" baseline="-25000">
                  <a:solidFill>
                    <a:schemeClr val="bg1"/>
                  </a:solidFill>
                </a:rPr>
                <a:t>0</a:t>
              </a:r>
            </a:p>
            <a:p>
              <a:pPr algn="ctr"/>
              <a:r>
                <a:rPr lang="en-US">
                  <a:solidFill>
                    <a:schemeClr val="bg1"/>
                  </a:solidFill>
                </a:rPr>
                <a:t>    </a:t>
              </a:r>
              <a:r>
                <a:rPr lang="en-US" i="1">
                  <a:solidFill>
                    <a:schemeClr val="bg1"/>
                  </a:solidFill>
                </a:rPr>
                <a:t>E</a:t>
              </a:r>
            </a:p>
          </p:txBody>
        </p:sp>
      </p:grpSp>
      <p:cxnSp>
        <p:nvCxnSpPr>
          <p:cNvPr id="9" name="Straight Connector 8">
            <a:extLst>
              <a:ext uri="{FF2B5EF4-FFF2-40B4-BE49-F238E27FC236}">
                <a16:creationId xmlns:a16="http://schemas.microsoft.com/office/drawing/2014/main" id="{CB1A1677-DCDA-4932-8480-E4F0D60CE2FD}"/>
              </a:ext>
            </a:extLst>
          </p:cNvPr>
          <p:cNvCxnSpPr/>
          <p:nvPr/>
        </p:nvCxnSpPr>
        <p:spPr>
          <a:xfrm>
            <a:off x="2898913" y="4406348"/>
            <a:ext cx="51911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23F6C2-E6F6-4BF6-BEB8-82A48CF4C5CE}"/>
              </a:ext>
            </a:extLst>
          </p:cNvPr>
          <p:cNvCxnSpPr/>
          <p:nvPr/>
        </p:nvCxnSpPr>
        <p:spPr>
          <a:xfrm>
            <a:off x="2884625" y="4939748"/>
            <a:ext cx="51911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811C34-5800-4705-B602-3DEF6C4BFAE4}"/>
              </a:ext>
            </a:extLst>
          </p:cNvPr>
          <p:cNvCxnSpPr/>
          <p:nvPr/>
        </p:nvCxnSpPr>
        <p:spPr>
          <a:xfrm>
            <a:off x="2884625" y="5473148"/>
            <a:ext cx="51911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422790C9-9539-4E7C-929C-F3458EE84B10}"/>
              </a:ext>
            </a:extLst>
          </p:cNvPr>
          <p:cNvSpPr/>
          <p:nvPr/>
        </p:nvSpPr>
        <p:spPr>
          <a:xfrm>
            <a:off x="2667001" y="4330148"/>
            <a:ext cx="184453" cy="68580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23F5F68-2E4B-45A1-9B23-61089D17C2BB}"/>
              </a:ext>
            </a:extLst>
          </p:cNvPr>
          <p:cNvSpPr txBox="1"/>
          <p:nvPr/>
        </p:nvSpPr>
        <p:spPr>
          <a:xfrm>
            <a:off x="1815550" y="4482548"/>
            <a:ext cx="748923" cy="369332"/>
          </a:xfrm>
          <a:prstGeom prst="rect">
            <a:avLst/>
          </a:prstGeom>
          <a:noFill/>
        </p:spPr>
        <p:txBody>
          <a:bodyPr wrap="none" rtlCol="0">
            <a:spAutoFit/>
          </a:bodyPr>
          <a:lstStyle/>
          <a:p>
            <a:r>
              <a:rPr lang="en-US"/>
              <a:t>Select</a:t>
            </a:r>
          </a:p>
        </p:txBody>
      </p:sp>
      <p:sp>
        <p:nvSpPr>
          <p:cNvPr id="14" name="TextBox 13">
            <a:extLst>
              <a:ext uri="{FF2B5EF4-FFF2-40B4-BE49-F238E27FC236}">
                <a16:creationId xmlns:a16="http://schemas.microsoft.com/office/drawing/2014/main" id="{4217FE8A-9DC5-419F-BC12-853924FFE687}"/>
              </a:ext>
            </a:extLst>
          </p:cNvPr>
          <p:cNvSpPr txBox="1"/>
          <p:nvPr/>
        </p:nvSpPr>
        <p:spPr>
          <a:xfrm>
            <a:off x="1815550" y="5276094"/>
            <a:ext cx="819455" cy="369332"/>
          </a:xfrm>
          <a:prstGeom prst="rect">
            <a:avLst/>
          </a:prstGeom>
          <a:noFill/>
        </p:spPr>
        <p:txBody>
          <a:bodyPr wrap="none" rtlCol="0">
            <a:spAutoFit/>
          </a:bodyPr>
          <a:lstStyle/>
          <a:p>
            <a:r>
              <a:rPr lang="en-US"/>
              <a:t>Enable</a:t>
            </a:r>
          </a:p>
        </p:txBody>
      </p:sp>
      <p:grpSp>
        <p:nvGrpSpPr>
          <p:cNvPr id="15" name="Group 14">
            <a:extLst>
              <a:ext uri="{FF2B5EF4-FFF2-40B4-BE49-F238E27FC236}">
                <a16:creationId xmlns:a16="http://schemas.microsoft.com/office/drawing/2014/main" id="{C16DE9BC-BE79-41F8-A832-008EE9D2CDB1}"/>
              </a:ext>
            </a:extLst>
          </p:cNvPr>
          <p:cNvGrpSpPr/>
          <p:nvPr/>
        </p:nvGrpSpPr>
        <p:grpSpPr>
          <a:xfrm>
            <a:off x="5192618" y="1526745"/>
            <a:ext cx="519112" cy="2664000"/>
            <a:chOff x="3276599" y="1583197"/>
            <a:chExt cx="519112" cy="2664000"/>
          </a:xfrm>
        </p:grpSpPr>
        <p:cxnSp>
          <p:nvCxnSpPr>
            <p:cNvPr id="16" name="Straight Connector 15">
              <a:extLst>
                <a:ext uri="{FF2B5EF4-FFF2-40B4-BE49-F238E27FC236}">
                  <a16:creationId xmlns:a16="http://schemas.microsoft.com/office/drawing/2014/main" id="{049CB3AE-1D06-4B6D-B27C-782C3966DBA3}"/>
                </a:ext>
              </a:extLst>
            </p:cNvPr>
            <p:cNvCxnSpPr/>
            <p:nvPr/>
          </p:nvCxnSpPr>
          <p:spPr>
            <a:xfrm>
              <a:off x="3276599" y="4233864"/>
              <a:ext cx="51911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6FB77F-3977-4ABC-9377-039F7D1EBD7E}"/>
                </a:ext>
              </a:extLst>
            </p:cNvPr>
            <p:cNvCxnSpPr/>
            <p:nvPr/>
          </p:nvCxnSpPr>
          <p:spPr>
            <a:xfrm flipH="1" flipV="1">
              <a:off x="3795711" y="1583197"/>
              <a:ext cx="0" cy="266400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49218262-EF21-4118-A6F4-CB89607B91E6}"/>
              </a:ext>
            </a:extLst>
          </p:cNvPr>
          <p:cNvCxnSpPr/>
          <p:nvPr/>
        </p:nvCxnSpPr>
        <p:spPr>
          <a:xfrm>
            <a:off x="5184912" y="4678634"/>
            <a:ext cx="108116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F0DC9F-E4B6-4102-B021-12D948E17496}"/>
              </a:ext>
            </a:extLst>
          </p:cNvPr>
          <p:cNvCxnSpPr>
            <a:endCxn id="34" idx="5"/>
          </p:cNvCxnSpPr>
          <p:nvPr/>
        </p:nvCxnSpPr>
        <p:spPr>
          <a:xfrm flipH="1" flipV="1">
            <a:off x="6266076" y="2330115"/>
            <a:ext cx="0" cy="23485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02D8DF7-871E-4A22-B8A1-7625CCF939C4}"/>
              </a:ext>
            </a:extLst>
          </p:cNvPr>
          <p:cNvCxnSpPr/>
          <p:nvPr/>
        </p:nvCxnSpPr>
        <p:spPr>
          <a:xfrm flipH="1" flipV="1">
            <a:off x="6839388" y="1364090"/>
            <a:ext cx="0" cy="804861"/>
          </a:xfrm>
          <a:prstGeom prst="line">
            <a:avLst/>
          </a:prstGeom>
          <a:ln w="25400">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BB922E-8F95-4B03-BA5F-1473F9D71C3D}"/>
              </a:ext>
            </a:extLst>
          </p:cNvPr>
          <p:cNvCxnSpPr/>
          <p:nvPr/>
        </p:nvCxnSpPr>
        <p:spPr>
          <a:xfrm flipH="1" flipV="1">
            <a:off x="7431820" y="1364090"/>
            <a:ext cx="0" cy="1552402"/>
          </a:xfrm>
          <a:prstGeom prst="line">
            <a:avLst/>
          </a:prstGeom>
          <a:ln w="25400">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4C0F3C1-72A5-4702-8E01-A8F6849B93BE}"/>
              </a:ext>
            </a:extLst>
          </p:cNvPr>
          <p:cNvCxnSpPr/>
          <p:nvPr/>
        </p:nvCxnSpPr>
        <p:spPr>
          <a:xfrm flipH="1" flipV="1">
            <a:off x="8024250" y="1364090"/>
            <a:ext cx="0" cy="2235156"/>
          </a:xfrm>
          <a:prstGeom prst="line">
            <a:avLst/>
          </a:prstGeom>
          <a:ln w="25400">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06C9B4-DB81-4CA4-A6C5-DF798749B6DC}"/>
              </a:ext>
            </a:extLst>
          </p:cNvPr>
          <p:cNvCxnSpPr/>
          <p:nvPr/>
        </p:nvCxnSpPr>
        <p:spPr>
          <a:xfrm>
            <a:off x="5184912" y="5244548"/>
            <a:ext cx="166400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583617-DE33-441E-99AF-858DFD30632C}"/>
              </a:ext>
            </a:extLst>
          </p:cNvPr>
          <p:cNvCxnSpPr/>
          <p:nvPr/>
        </p:nvCxnSpPr>
        <p:spPr>
          <a:xfrm flipH="1" flipV="1">
            <a:off x="6848913" y="3081878"/>
            <a:ext cx="0" cy="2170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77531D9-270A-47E2-B2E6-2E5A2C4CCD2A}"/>
              </a:ext>
            </a:extLst>
          </p:cNvPr>
          <p:cNvCxnSpPr/>
          <p:nvPr/>
        </p:nvCxnSpPr>
        <p:spPr>
          <a:xfrm>
            <a:off x="5194437" y="5777948"/>
            <a:ext cx="224690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B807A7C-360A-4322-BE55-84BABD2A487A}"/>
              </a:ext>
            </a:extLst>
          </p:cNvPr>
          <p:cNvCxnSpPr>
            <a:endCxn id="47" idx="5"/>
          </p:cNvCxnSpPr>
          <p:nvPr/>
        </p:nvCxnSpPr>
        <p:spPr>
          <a:xfrm flipV="1">
            <a:off x="7441345" y="3760409"/>
            <a:ext cx="9593" cy="201753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CEF3756-283F-4D2D-A9F5-21EFC3FBA6B9}"/>
              </a:ext>
            </a:extLst>
          </p:cNvPr>
          <p:cNvGrpSpPr/>
          <p:nvPr/>
        </p:nvGrpSpPr>
        <p:grpSpPr>
          <a:xfrm>
            <a:off x="3737113" y="1022715"/>
            <a:ext cx="5334000" cy="682752"/>
            <a:chOff x="1828800" y="1112167"/>
            <a:chExt cx="5334000" cy="682752"/>
          </a:xfrm>
        </p:grpSpPr>
        <p:cxnSp>
          <p:nvCxnSpPr>
            <p:cNvPr id="28" name="Straight Connector 27">
              <a:extLst>
                <a:ext uri="{FF2B5EF4-FFF2-40B4-BE49-F238E27FC236}">
                  <a16:creationId xmlns:a16="http://schemas.microsoft.com/office/drawing/2014/main" id="{4CECF2F4-BDE1-49C7-82E0-CCDAF69ED75F}"/>
                </a:ext>
              </a:extLst>
            </p:cNvPr>
            <p:cNvCxnSpPr>
              <a:endCxn id="29" idx="3"/>
            </p:cNvCxnSpPr>
            <p:nvPr/>
          </p:nvCxnSpPr>
          <p:spPr>
            <a:xfrm>
              <a:off x="2209800" y="1453543"/>
              <a:ext cx="129162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Isosceles Triangle 28">
              <a:extLst>
                <a:ext uri="{FF2B5EF4-FFF2-40B4-BE49-F238E27FC236}">
                  <a16:creationId xmlns:a16="http://schemas.microsoft.com/office/drawing/2014/main" id="{D80951F6-F4F9-4944-B1D1-EB2802DD38DF}"/>
                </a:ext>
              </a:extLst>
            </p:cNvPr>
            <p:cNvSpPr/>
            <p:nvPr/>
          </p:nvSpPr>
          <p:spPr>
            <a:xfrm rot="5400000">
              <a:off x="3454334" y="1159253"/>
              <a:ext cx="682752" cy="58857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B635D7B3-C768-4622-9943-A702806A9F68}"/>
                </a:ext>
              </a:extLst>
            </p:cNvPr>
            <p:cNvCxnSpPr>
              <a:stCxn id="29" idx="0"/>
            </p:cNvCxnSpPr>
            <p:nvPr/>
          </p:nvCxnSpPr>
          <p:spPr>
            <a:xfrm>
              <a:off x="4090000" y="1453543"/>
              <a:ext cx="30728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00ACC4-D7DA-43D4-B598-6E5B166CE9C6}"/>
                </a:ext>
              </a:extLst>
            </p:cNvPr>
            <p:cNvSpPr txBox="1"/>
            <p:nvPr/>
          </p:nvSpPr>
          <p:spPr>
            <a:xfrm>
              <a:off x="1828800" y="1295400"/>
              <a:ext cx="396262" cy="369332"/>
            </a:xfrm>
            <a:prstGeom prst="rect">
              <a:avLst/>
            </a:prstGeom>
            <a:noFill/>
          </p:spPr>
          <p:txBody>
            <a:bodyPr wrap="none" rtlCol="0">
              <a:spAutoFit/>
            </a:bodyPr>
            <a:lstStyle/>
            <a:p>
              <a:r>
                <a:rPr lang="en-US" i="1"/>
                <a:t>A</a:t>
              </a:r>
              <a:r>
                <a:rPr lang="en-US" i="1" baseline="-25000"/>
                <a:t>0</a:t>
              </a:r>
            </a:p>
          </p:txBody>
        </p:sp>
      </p:grpSp>
      <p:grpSp>
        <p:nvGrpSpPr>
          <p:cNvPr id="32" name="Group 31">
            <a:extLst>
              <a:ext uri="{FF2B5EF4-FFF2-40B4-BE49-F238E27FC236}">
                <a16:creationId xmlns:a16="http://schemas.microsoft.com/office/drawing/2014/main" id="{3B6204C2-A0A6-42DA-872C-36271C13A413}"/>
              </a:ext>
            </a:extLst>
          </p:cNvPr>
          <p:cNvGrpSpPr/>
          <p:nvPr/>
        </p:nvGrpSpPr>
        <p:grpSpPr>
          <a:xfrm>
            <a:off x="3737113" y="1818051"/>
            <a:ext cx="3102275" cy="682752"/>
            <a:chOff x="1828800" y="1907503"/>
            <a:chExt cx="3102275" cy="682752"/>
          </a:xfrm>
        </p:grpSpPr>
        <p:cxnSp>
          <p:nvCxnSpPr>
            <p:cNvPr id="33" name="Straight Connector 32">
              <a:extLst>
                <a:ext uri="{FF2B5EF4-FFF2-40B4-BE49-F238E27FC236}">
                  <a16:creationId xmlns:a16="http://schemas.microsoft.com/office/drawing/2014/main" id="{80F64266-EB8F-4CAF-9E7D-CD8F8AA4A3C3}"/>
                </a:ext>
              </a:extLst>
            </p:cNvPr>
            <p:cNvCxnSpPr>
              <a:endCxn id="34" idx="3"/>
            </p:cNvCxnSpPr>
            <p:nvPr/>
          </p:nvCxnSpPr>
          <p:spPr>
            <a:xfrm>
              <a:off x="2209800" y="2248879"/>
              <a:ext cx="185367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EA00F97B-3394-424F-826D-C5E68328553D}"/>
                </a:ext>
              </a:extLst>
            </p:cNvPr>
            <p:cNvSpPr/>
            <p:nvPr/>
          </p:nvSpPr>
          <p:spPr>
            <a:xfrm rot="5400000">
              <a:off x="4016387" y="1954589"/>
              <a:ext cx="682752" cy="58857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925D9295-1AFC-4AD6-8CC1-7BDC9DA210D0}"/>
                </a:ext>
              </a:extLst>
            </p:cNvPr>
            <p:cNvCxnSpPr>
              <a:stCxn id="34" idx="0"/>
            </p:cNvCxnSpPr>
            <p:nvPr/>
          </p:nvCxnSpPr>
          <p:spPr>
            <a:xfrm>
              <a:off x="4652053" y="2248879"/>
              <a:ext cx="27902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8925FD9-A26C-4ADA-B415-526AAD699800}"/>
                </a:ext>
              </a:extLst>
            </p:cNvPr>
            <p:cNvSpPr txBox="1"/>
            <p:nvPr/>
          </p:nvSpPr>
          <p:spPr>
            <a:xfrm>
              <a:off x="1828800" y="2045732"/>
              <a:ext cx="388248" cy="369332"/>
            </a:xfrm>
            <a:prstGeom prst="rect">
              <a:avLst/>
            </a:prstGeom>
            <a:noFill/>
          </p:spPr>
          <p:txBody>
            <a:bodyPr wrap="none" rtlCol="0">
              <a:spAutoFit/>
            </a:bodyPr>
            <a:lstStyle/>
            <a:p>
              <a:r>
                <a:rPr lang="en-US" i="1"/>
                <a:t>B</a:t>
              </a:r>
              <a:r>
                <a:rPr lang="en-US" i="1" baseline="-25000"/>
                <a:t>0</a:t>
              </a:r>
            </a:p>
          </p:txBody>
        </p:sp>
      </p:grpSp>
      <p:grpSp>
        <p:nvGrpSpPr>
          <p:cNvPr id="37" name="Group 36">
            <a:extLst>
              <a:ext uri="{FF2B5EF4-FFF2-40B4-BE49-F238E27FC236}">
                <a16:creationId xmlns:a16="http://schemas.microsoft.com/office/drawing/2014/main" id="{67650E03-EFE8-405B-BC93-1A62F016B215}"/>
              </a:ext>
            </a:extLst>
          </p:cNvPr>
          <p:cNvGrpSpPr/>
          <p:nvPr/>
        </p:nvGrpSpPr>
        <p:grpSpPr>
          <a:xfrm>
            <a:off x="3740020" y="2565591"/>
            <a:ext cx="3701325" cy="682752"/>
            <a:chOff x="1831707" y="2655043"/>
            <a:chExt cx="3701325" cy="682752"/>
          </a:xfrm>
        </p:grpSpPr>
        <p:grpSp>
          <p:nvGrpSpPr>
            <p:cNvPr id="38" name="Group 37">
              <a:extLst>
                <a:ext uri="{FF2B5EF4-FFF2-40B4-BE49-F238E27FC236}">
                  <a16:creationId xmlns:a16="http://schemas.microsoft.com/office/drawing/2014/main" id="{6088BF15-4D71-4B57-A3C6-4F34192D8079}"/>
                </a:ext>
              </a:extLst>
            </p:cNvPr>
            <p:cNvGrpSpPr/>
            <p:nvPr/>
          </p:nvGrpSpPr>
          <p:grpSpPr>
            <a:xfrm>
              <a:off x="2209800" y="2655043"/>
              <a:ext cx="3323232" cy="682752"/>
              <a:chOff x="2209800" y="2655043"/>
              <a:chExt cx="3323232" cy="682752"/>
            </a:xfrm>
          </p:grpSpPr>
          <p:cxnSp>
            <p:nvCxnSpPr>
              <p:cNvPr id="40" name="Straight Connector 39">
                <a:extLst>
                  <a:ext uri="{FF2B5EF4-FFF2-40B4-BE49-F238E27FC236}">
                    <a16:creationId xmlns:a16="http://schemas.microsoft.com/office/drawing/2014/main" id="{6D10147F-751D-4073-973C-C5E909DAD835}"/>
                  </a:ext>
                </a:extLst>
              </p:cNvPr>
              <p:cNvCxnSpPr>
                <a:endCxn id="41" idx="3"/>
              </p:cNvCxnSpPr>
              <p:nvPr/>
            </p:nvCxnSpPr>
            <p:spPr>
              <a:xfrm>
                <a:off x="2209800" y="2996419"/>
                <a:ext cx="244610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Isosceles Triangle 40">
                <a:extLst>
                  <a:ext uri="{FF2B5EF4-FFF2-40B4-BE49-F238E27FC236}">
                    <a16:creationId xmlns:a16="http://schemas.microsoft.com/office/drawing/2014/main" id="{B973882F-BC79-4253-88ED-21DD0AAFA0F9}"/>
                  </a:ext>
                </a:extLst>
              </p:cNvPr>
              <p:cNvSpPr/>
              <p:nvPr/>
            </p:nvSpPr>
            <p:spPr>
              <a:xfrm rot="5400000">
                <a:off x="4608819" y="2702129"/>
                <a:ext cx="682752" cy="58857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B725BC00-C05E-45B5-AAA8-29A2A2F40F4F}"/>
                  </a:ext>
                </a:extLst>
              </p:cNvPr>
              <p:cNvCxnSpPr>
                <a:stCxn id="41" idx="0"/>
              </p:cNvCxnSpPr>
              <p:nvPr/>
            </p:nvCxnSpPr>
            <p:spPr>
              <a:xfrm>
                <a:off x="5244485" y="2996419"/>
                <a:ext cx="288547"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665E271F-ADD8-44DB-8F78-F64CE2144C39}"/>
                </a:ext>
              </a:extLst>
            </p:cNvPr>
            <p:cNvSpPr txBox="1"/>
            <p:nvPr/>
          </p:nvSpPr>
          <p:spPr>
            <a:xfrm>
              <a:off x="1831707" y="2796064"/>
              <a:ext cx="396262" cy="369332"/>
            </a:xfrm>
            <a:prstGeom prst="rect">
              <a:avLst/>
            </a:prstGeom>
            <a:noFill/>
          </p:spPr>
          <p:txBody>
            <a:bodyPr wrap="none" rtlCol="0">
              <a:spAutoFit/>
            </a:bodyPr>
            <a:lstStyle/>
            <a:p>
              <a:r>
                <a:rPr lang="en-US" i="1"/>
                <a:t>C</a:t>
              </a:r>
              <a:r>
                <a:rPr lang="en-US" i="1" baseline="-25000"/>
                <a:t>0</a:t>
              </a:r>
            </a:p>
          </p:txBody>
        </p:sp>
      </p:grpSp>
      <p:grpSp>
        <p:nvGrpSpPr>
          <p:cNvPr id="43" name="Group 42">
            <a:extLst>
              <a:ext uri="{FF2B5EF4-FFF2-40B4-BE49-F238E27FC236}">
                <a16:creationId xmlns:a16="http://schemas.microsoft.com/office/drawing/2014/main" id="{2909F3D1-E428-493B-B7F5-0BFE6B6F64BB}"/>
              </a:ext>
            </a:extLst>
          </p:cNvPr>
          <p:cNvGrpSpPr/>
          <p:nvPr/>
        </p:nvGrpSpPr>
        <p:grpSpPr>
          <a:xfrm>
            <a:off x="3737113" y="3248345"/>
            <a:ext cx="4296662" cy="682752"/>
            <a:chOff x="1828800" y="3337797"/>
            <a:chExt cx="4296662" cy="682752"/>
          </a:xfrm>
        </p:grpSpPr>
        <p:grpSp>
          <p:nvGrpSpPr>
            <p:cNvPr id="44" name="Group 43">
              <a:extLst>
                <a:ext uri="{FF2B5EF4-FFF2-40B4-BE49-F238E27FC236}">
                  <a16:creationId xmlns:a16="http://schemas.microsoft.com/office/drawing/2014/main" id="{F83E175E-3673-496A-B5C5-E3F922E7CAF1}"/>
                </a:ext>
              </a:extLst>
            </p:cNvPr>
            <p:cNvGrpSpPr/>
            <p:nvPr/>
          </p:nvGrpSpPr>
          <p:grpSpPr>
            <a:xfrm>
              <a:off x="2209800" y="3337797"/>
              <a:ext cx="3915662" cy="682752"/>
              <a:chOff x="2209800" y="3337797"/>
              <a:chExt cx="3915662" cy="682752"/>
            </a:xfrm>
          </p:grpSpPr>
          <p:cxnSp>
            <p:nvCxnSpPr>
              <p:cNvPr id="46" name="Straight Connector 45">
                <a:extLst>
                  <a:ext uri="{FF2B5EF4-FFF2-40B4-BE49-F238E27FC236}">
                    <a16:creationId xmlns:a16="http://schemas.microsoft.com/office/drawing/2014/main" id="{8B2A18F6-0922-4DE7-830B-3FE6B9B06296}"/>
                  </a:ext>
                </a:extLst>
              </p:cNvPr>
              <p:cNvCxnSpPr>
                <a:endCxn id="47" idx="3"/>
              </p:cNvCxnSpPr>
              <p:nvPr/>
            </p:nvCxnSpPr>
            <p:spPr>
              <a:xfrm>
                <a:off x="2209800" y="3679173"/>
                <a:ext cx="303853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0796E881-1AE0-4F95-8791-E97915B859E2}"/>
                  </a:ext>
                </a:extLst>
              </p:cNvPr>
              <p:cNvSpPr/>
              <p:nvPr/>
            </p:nvSpPr>
            <p:spPr>
              <a:xfrm rot="5400000">
                <a:off x="5201249" y="3384883"/>
                <a:ext cx="682752" cy="58857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2F019035-F2CD-46DB-8C4E-77E4AA30CFA3}"/>
                  </a:ext>
                </a:extLst>
              </p:cNvPr>
              <p:cNvCxnSpPr>
                <a:stCxn id="47" idx="0"/>
              </p:cNvCxnSpPr>
              <p:nvPr/>
            </p:nvCxnSpPr>
            <p:spPr>
              <a:xfrm>
                <a:off x="5836915" y="3679173"/>
                <a:ext cx="288547"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170FE4DC-87F4-40FE-AD4C-FCCED93567C7}"/>
                </a:ext>
              </a:extLst>
            </p:cNvPr>
            <p:cNvSpPr txBox="1"/>
            <p:nvPr/>
          </p:nvSpPr>
          <p:spPr>
            <a:xfrm>
              <a:off x="1828800" y="3479437"/>
              <a:ext cx="405880" cy="369332"/>
            </a:xfrm>
            <a:prstGeom prst="rect">
              <a:avLst/>
            </a:prstGeom>
            <a:noFill/>
          </p:spPr>
          <p:txBody>
            <a:bodyPr wrap="none" rtlCol="0">
              <a:spAutoFit/>
            </a:bodyPr>
            <a:lstStyle/>
            <a:p>
              <a:r>
                <a:rPr lang="en-US" i="1"/>
                <a:t>D</a:t>
              </a:r>
              <a:r>
                <a:rPr lang="en-US" i="1" baseline="-25000"/>
                <a:t>0</a:t>
              </a:r>
            </a:p>
          </p:txBody>
        </p:sp>
      </p:grpSp>
      <p:sp>
        <p:nvSpPr>
          <p:cNvPr id="49" name="TextBox 48">
            <a:extLst>
              <a:ext uri="{FF2B5EF4-FFF2-40B4-BE49-F238E27FC236}">
                <a16:creationId xmlns:a16="http://schemas.microsoft.com/office/drawing/2014/main" id="{74D70CF6-15C5-4ECE-919D-BC5075F8EF0F}"/>
              </a:ext>
            </a:extLst>
          </p:cNvPr>
          <p:cNvSpPr txBox="1"/>
          <p:nvPr/>
        </p:nvSpPr>
        <p:spPr>
          <a:xfrm>
            <a:off x="7318513" y="989016"/>
            <a:ext cx="1723138" cy="369332"/>
          </a:xfrm>
          <a:prstGeom prst="rect">
            <a:avLst/>
          </a:prstGeom>
          <a:noFill/>
        </p:spPr>
        <p:txBody>
          <a:bodyPr wrap="square" rtlCol="0">
            <a:spAutoFit/>
          </a:bodyPr>
          <a:lstStyle/>
          <a:p>
            <a:r>
              <a:rPr lang="en-US"/>
              <a:t>Bus line for bit 0</a:t>
            </a:r>
            <a:endParaRPr lang="en-US" baseline="-25000"/>
          </a:p>
        </p:txBody>
      </p:sp>
      <p:sp>
        <p:nvSpPr>
          <p:cNvPr id="50" name="TextBox 49">
            <a:extLst>
              <a:ext uri="{FF2B5EF4-FFF2-40B4-BE49-F238E27FC236}">
                <a16:creationId xmlns:a16="http://schemas.microsoft.com/office/drawing/2014/main" id="{21FBB185-0C0B-4906-8BFB-3A0F71C091DA}"/>
              </a:ext>
            </a:extLst>
          </p:cNvPr>
          <p:cNvSpPr txBox="1"/>
          <p:nvPr/>
        </p:nvSpPr>
        <p:spPr>
          <a:xfrm>
            <a:off x="2976769" y="4077049"/>
            <a:ext cx="301686" cy="369332"/>
          </a:xfrm>
          <a:prstGeom prst="rect">
            <a:avLst/>
          </a:prstGeom>
          <a:noFill/>
        </p:spPr>
        <p:txBody>
          <a:bodyPr wrap="none" rtlCol="0">
            <a:spAutoFit/>
          </a:bodyPr>
          <a:lstStyle/>
          <a:p>
            <a:r>
              <a:rPr lang="en-US">
                <a:solidFill>
                  <a:schemeClr val="accent6"/>
                </a:solidFill>
              </a:rPr>
              <a:t>1</a:t>
            </a:r>
            <a:endParaRPr lang="en-US" baseline="-25000">
              <a:solidFill>
                <a:schemeClr val="accent6"/>
              </a:solidFill>
            </a:endParaRPr>
          </a:p>
        </p:txBody>
      </p:sp>
      <p:sp>
        <p:nvSpPr>
          <p:cNvPr id="51" name="TextBox 50">
            <a:extLst>
              <a:ext uri="{FF2B5EF4-FFF2-40B4-BE49-F238E27FC236}">
                <a16:creationId xmlns:a16="http://schemas.microsoft.com/office/drawing/2014/main" id="{7CD8B870-DB4C-4B16-B26A-62FC035E3945}"/>
              </a:ext>
            </a:extLst>
          </p:cNvPr>
          <p:cNvSpPr txBox="1"/>
          <p:nvPr/>
        </p:nvSpPr>
        <p:spPr>
          <a:xfrm>
            <a:off x="2976769" y="4616636"/>
            <a:ext cx="301686" cy="369332"/>
          </a:xfrm>
          <a:prstGeom prst="rect">
            <a:avLst/>
          </a:prstGeom>
          <a:noFill/>
        </p:spPr>
        <p:txBody>
          <a:bodyPr wrap="none" rtlCol="0">
            <a:spAutoFit/>
          </a:bodyPr>
          <a:lstStyle/>
          <a:p>
            <a:r>
              <a:rPr lang="en-US">
                <a:solidFill>
                  <a:schemeClr val="accent6"/>
                </a:solidFill>
              </a:rPr>
              <a:t>0</a:t>
            </a:r>
            <a:endParaRPr lang="en-US" baseline="-25000">
              <a:solidFill>
                <a:schemeClr val="accent6"/>
              </a:solidFill>
            </a:endParaRPr>
          </a:p>
        </p:txBody>
      </p:sp>
      <p:cxnSp>
        <p:nvCxnSpPr>
          <p:cNvPr id="52" name="Straight Connector 51">
            <a:extLst>
              <a:ext uri="{FF2B5EF4-FFF2-40B4-BE49-F238E27FC236}">
                <a16:creationId xmlns:a16="http://schemas.microsoft.com/office/drawing/2014/main" id="{F20EC277-205F-4DB0-A03B-761C62A1ADFE}"/>
              </a:ext>
            </a:extLst>
          </p:cNvPr>
          <p:cNvCxnSpPr/>
          <p:nvPr/>
        </p:nvCxnSpPr>
        <p:spPr>
          <a:xfrm>
            <a:off x="5175091" y="5244927"/>
            <a:ext cx="166293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804447E-5642-40A3-ADCE-B571EE5C70D2}"/>
              </a:ext>
            </a:extLst>
          </p:cNvPr>
          <p:cNvCxnSpPr/>
          <p:nvPr/>
        </p:nvCxnSpPr>
        <p:spPr>
          <a:xfrm flipH="1" flipV="1">
            <a:off x="6848304" y="3089345"/>
            <a:ext cx="0" cy="21708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88F1106-591C-414E-81A0-81BD61757226}"/>
              </a:ext>
            </a:extLst>
          </p:cNvPr>
          <p:cNvCxnSpPr/>
          <p:nvPr/>
        </p:nvCxnSpPr>
        <p:spPr>
          <a:xfrm>
            <a:off x="7158223" y="2908648"/>
            <a:ext cx="2885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614D1-CB75-48CC-9E92-E9D5AB9E0EA9}"/>
              </a:ext>
            </a:extLst>
          </p:cNvPr>
          <p:cNvCxnSpPr/>
          <p:nvPr/>
        </p:nvCxnSpPr>
        <p:spPr>
          <a:xfrm flipH="1" flipV="1">
            <a:off x="7430157" y="1358348"/>
            <a:ext cx="0" cy="1552402"/>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4846282-67DC-441E-8F4D-2E1E0D63F01C}"/>
              </a:ext>
            </a:extLst>
          </p:cNvPr>
          <p:cNvSpPr txBox="1"/>
          <p:nvPr/>
        </p:nvSpPr>
        <p:spPr>
          <a:xfrm>
            <a:off x="5175091" y="4906712"/>
            <a:ext cx="301686" cy="369332"/>
          </a:xfrm>
          <a:prstGeom prst="rect">
            <a:avLst/>
          </a:prstGeom>
          <a:noFill/>
        </p:spPr>
        <p:txBody>
          <a:bodyPr wrap="none" rtlCol="0">
            <a:spAutoFit/>
          </a:bodyPr>
          <a:lstStyle/>
          <a:p>
            <a:r>
              <a:rPr lang="en-US">
                <a:solidFill>
                  <a:schemeClr val="accent6"/>
                </a:solidFill>
              </a:rPr>
              <a:t>1</a:t>
            </a:r>
            <a:endParaRPr lang="en-US" baseline="-25000">
              <a:solidFill>
                <a:schemeClr val="accent6"/>
              </a:solidFill>
            </a:endParaRPr>
          </a:p>
        </p:txBody>
      </p:sp>
      <p:cxnSp>
        <p:nvCxnSpPr>
          <p:cNvPr id="57" name="Straight Connector 56">
            <a:extLst>
              <a:ext uri="{FF2B5EF4-FFF2-40B4-BE49-F238E27FC236}">
                <a16:creationId xmlns:a16="http://schemas.microsoft.com/office/drawing/2014/main" id="{E7EA6431-B726-4CC8-9A34-EB6645CE82DF}"/>
              </a:ext>
            </a:extLst>
          </p:cNvPr>
          <p:cNvCxnSpPr/>
          <p:nvPr/>
        </p:nvCxnSpPr>
        <p:spPr>
          <a:xfrm>
            <a:off x="4110407" y="2908525"/>
            <a:ext cx="244610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6BE4603-0F6C-4A45-BB8D-CAB54A522A7C}"/>
              </a:ext>
            </a:extLst>
          </p:cNvPr>
          <p:cNvSpPr txBox="1"/>
          <p:nvPr/>
        </p:nvSpPr>
        <p:spPr>
          <a:xfrm>
            <a:off x="3739038" y="2706832"/>
            <a:ext cx="396262" cy="369332"/>
          </a:xfrm>
          <a:prstGeom prst="rect">
            <a:avLst/>
          </a:prstGeom>
          <a:noFill/>
        </p:spPr>
        <p:txBody>
          <a:bodyPr wrap="none" rtlCol="0">
            <a:spAutoFit/>
          </a:bodyPr>
          <a:lstStyle/>
          <a:p>
            <a:r>
              <a:rPr lang="en-US" i="1">
                <a:solidFill>
                  <a:schemeClr val="accent6"/>
                </a:solidFill>
              </a:rPr>
              <a:t>C</a:t>
            </a:r>
            <a:r>
              <a:rPr lang="en-US" i="1" baseline="-25000">
                <a:solidFill>
                  <a:schemeClr val="accent6"/>
                </a:solidFill>
              </a:rPr>
              <a:t>0</a:t>
            </a:r>
          </a:p>
        </p:txBody>
      </p:sp>
    </p:spTree>
    <p:extLst>
      <p:ext uri="{BB962C8B-B14F-4D97-AF65-F5344CB8AC3E}">
        <p14:creationId xmlns:p14="http://schemas.microsoft.com/office/powerpoint/2010/main" val="532075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dur="50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dur="50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dur="50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10" presetClass="entr" presetSubtype="0" dur="50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dur="50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nodeType="clickPar">
                      <p:stCondLst>
                        <p:cond delay="indefinite"/>
                      </p:stCondLst>
                      <p:childTnLst>
                        <p:par>
                          <p:cTn id="51" fill="hold">
                            <p:stCondLst>
                              <p:cond delay="0"/>
                            </p:stCondLst>
                            <p:childTnLst>
                              <p:par>
                                <p:cTn id="52" presetID="10" presetClass="entr" presetSubtype="0" dur="50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nodeType="clickPar">
                      <p:stCondLst>
                        <p:cond delay="indefinite"/>
                      </p:stCondLst>
                      <p:childTnLst>
                        <p:par>
                          <p:cTn id="56" fill="hold">
                            <p:stCondLst>
                              <p:cond delay="0"/>
                            </p:stCondLst>
                            <p:childTnLst>
                              <p:par>
                                <p:cTn id="57" presetID="10" presetClass="entr" presetSubtype="0" dur="50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dur="50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10" presetClass="entr" presetSubtype="0" dur="50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dur="50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nodeType="clickPar">
                      <p:stCondLst>
                        <p:cond delay="indefinite"/>
                      </p:stCondLst>
                      <p:childTnLst>
                        <p:par>
                          <p:cTn id="72" fill="hold">
                            <p:stCondLst>
                              <p:cond delay="0"/>
                            </p:stCondLst>
                            <p:childTnLst>
                              <p:par>
                                <p:cTn id="73" presetID="10" presetClass="entr" presetSubtype="0" dur="50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dur="500"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par>
                    <p:cTn id="79" fill="hold" nodeType="clickPar">
                      <p:stCondLst>
                        <p:cond delay="indefinite"/>
                      </p:stCondLst>
                      <p:childTnLst>
                        <p:par>
                          <p:cTn id="80" fill="hold">
                            <p:stCondLst>
                              <p:cond delay="0"/>
                            </p:stCondLst>
                            <p:childTnLst>
                              <p:par>
                                <p:cTn id="81" presetID="10" presetClass="entr" presetSubtype="0" dur="50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dur="500" fill="hold"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par>
                                <p:cTn id="87" presetID="10" presetClass="entr" presetSubtype="0" dur="50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childTnLst>
                          </p:cTn>
                        </p:par>
                      </p:childTnLst>
                    </p:cTn>
                  </p:par>
                  <p:par>
                    <p:cTn id="90" fill="hold" nodeType="clickPar">
                      <p:stCondLst>
                        <p:cond delay="indefinite"/>
                      </p:stCondLst>
                      <p:childTnLst>
                        <p:par>
                          <p:cTn id="91" fill="hold">
                            <p:stCondLst>
                              <p:cond delay="0"/>
                            </p:stCondLst>
                            <p:childTnLst>
                              <p:par>
                                <p:cTn id="92" presetID="10" presetClass="entr" presetSubtype="0" dur="500" fill="hold" grpId="0" nodeType="click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childTnLst>
                          </p:cTn>
                        </p:par>
                      </p:childTnLst>
                    </p:cTn>
                  </p:par>
                  <p:par>
                    <p:cTn id="95" fill="hold" nodeType="clickPar">
                      <p:stCondLst>
                        <p:cond delay="indefinite"/>
                      </p:stCondLst>
                      <p:childTnLst>
                        <p:par>
                          <p:cTn id="96" fill="hold">
                            <p:stCondLst>
                              <p:cond delay="0"/>
                            </p:stCondLst>
                            <p:childTnLst>
                              <p:par>
                                <p:cTn id="97" presetID="10" presetClass="entr" presetSubtype="0" dur="500" fill="hold" grpId="0" nodeType="click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childTnLst>
                                </p:cTn>
                              </p:par>
                              <p:par>
                                <p:cTn id="100" presetID="10" presetClass="entr" presetSubtype="0" dur="500" fill="hold" grpId="0" nodeType="with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childTnLst>
                          </p:cTn>
                        </p:par>
                      </p:childTnLst>
                    </p:cTn>
                  </p:par>
                  <p:par>
                    <p:cTn id="103" fill="hold" nodeType="clickPar">
                      <p:stCondLst>
                        <p:cond delay="indefinite"/>
                      </p:stCondLst>
                      <p:childTnLst>
                        <p:par>
                          <p:cTn id="104" fill="hold">
                            <p:stCondLst>
                              <p:cond delay="0"/>
                            </p:stCondLst>
                            <p:childTnLst>
                              <p:par>
                                <p:cTn id="105" presetID="10" presetClass="entr" presetSubtype="0" dur="500" fill="hold" grpId="0" nodeType="click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fade">
                                      <p:cBhvr>
                                        <p:cTn id="107" dur="500"/>
                                        <p:tgtEl>
                                          <p:spTgt spid="56"/>
                                        </p:tgtEl>
                                      </p:cBhvr>
                                    </p:animEffect>
                                  </p:childTnLst>
                                </p:cTn>
                              </p:par>
                              <p:par>
                                <p:cTn id="108" presetID="10" presetClass="entr" presetSubtype="0" dur="50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dur="500" fill="hold" nodeType="with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0"/>
                                        <p:tgtEl>
                                          <p:spTgt spid="53"/>
                                        </p:tgtEl>
                                      </p:cBhvr>
                                    </p:animEffect>
                                  </p:childTnLst>
                                </p:cTn>
                              </p:par>
                            </p:childTnLst>
                          </p:cTn>
                        </p:par>
                      </p:childTnLst>
                    </p:cTn>
                  </p:par>
                  <p:par>
                    <p:cTn id="114" fill="hold" nodeType="clickPar">
                      <p:stCondLst>
                        <p:cond delay="indefinite"/>
                      </p:stCondLst>
                      <p:childTnLst>
                        <p:par>
                          <p:cTn id="115" fill="hold">
                            <p:stCondLst>
                              <p:cond delay="0"/>
                            </p:stCondLst>
                            <p:childTnLst>
                              <p:par>
                                <p:cTn id="116" presetID="10" presetClass="entr" presetSubtype="0" dur="500" fill="hold" nodeType="click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500"/>
                                        <p:tgtEl>
                                          <p:spTgt spid="57"/>
                                        </p:tgtEl>
                                      </p:cBhvr>
                                    </p:animEffect>
                                  </p:childTnLst>
                                </p:cTn>
                              </p:par>
                              <p:par>
                                <p:cTn id="119" presetID="10" presetClass="entr" presetSubtype="0" dur="500" fill="hold" grpId="0" nodeType="with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fade">
                                      <p:cBhvr>
                                        <p:cTn id="121" dur="500"/>
                                        <p:tgtEl>
                                          <p:spTgt spid="58"/>
                                        </p:tgtEl>
                                      </p:cBhvr>
                                    </p:animEffect>
                                  </p:childTnLst>
                                </p:cTn>
                              </p:par>
                            </p:childTnLst>
                          </p:cTn>
                        </p:par>
                      </p:childTnLst>
                    </p:cTn>
                  </p:par>
                  <p:par>
                    <p:cTn id="122" fill="hold" nodeType="clickPar">
                      <p:stCondLst>
                        <p:cond delay="indefinite"/>
                      </p:stCondLst>
                      <p:childTnLst>
                        <p:par>
                          <p:cTn id="123" fill="hold">
                            <p:stCondLst>
                              <p:cond delay="0"/>
                            </p:stCondLst>
                            <p:childTnLst>
                              <p:par>
                                <p:cTn id="124" presetID="10" presetClass="entr" presetSubtype="0" dur="500" fill="hold" nodeType="clickEffect">
                                  <p:stCondLst>
                                    <p:cond delay="0"/>
                                  </p:stCondLst>
                                  <p:childTnLst>
                                    <p:set>
                                      <p:cBhvr>
                                        <p:cTn id="125" dur="1" fill="hold">
                                          <p:stCondLst>
                                            <p:cond delay="0"/>
                                          </p:stCondLst>
                                        </p:cTn>
                                        <p:tgtEl>
                                          <p:spTgt spid="54"/>
                                        </p:tgtEl>
                                        <p:attrNameLst>
                                          <p:attrName>style.visibility</p:attrName>
                                        </p:attrNameLst>
                                      </p:cBhvr>
                                      <p:to>
                                        <p:strVal val="visible"/>
                                      </p:to>
                                    </p:set>
                                    <p:animEffect transition="in" filter="fade">
                                      <p:cBhvr>
                                        <p:cTn id="126" dur="500"/>
                                        <p:tgtEl>
                                          <p:spTgt spid="54"/>
                                        </p:tgtEl>
                                      </p:cBhvr>
                                    </p:animEffect>
                                  </p:childTnLst>
                                </p:cTn>
                              </p:par>
                              <p:par>
                                <p:cTn id="127" presetID="10" presetClass="entr" presetSubtype="0" dur="500" fill="hold"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49" grpId="0"/>
      <p:bldP spid="50" grpId="0"/>
      <p:bldP spid="51" grpId="0"/>
      <p:bldP spid="56" grpId="0"/>
      <p:bldP spid="58"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4004-808A-4BA5-A498-9BA67B497657}"/>
              </a:ext>
            </a:extLst>
          </p:cNvPr>
          <p:cNvSpPr>
            <a:spLocks noGrp="1"/>
          </p:cNvSpPr>
          <p:nvPr>
            <p:ph type="title"/>
          </p:nvPr>
        </p:nvSpPr>
        <p:spPr/>
        <p:txBody>
          <a:bodyPr/>
          <a:lstStyle/>
          <a:p>
            <a:r>
              <a:rPr lang="en-US"/>
              <a:t>Common Bus System using Decoder and Tri-state Buffer</a:t>
            </a:r>
            <a:endParaRPr lang="en-IN"/>
          </a:p>
        </p:txBody>
      </p:sp>
      <p:sp>
        <p:nvSpPr>
          <p:cNvPr id="3" name="Content Placeholder 2">
            <a:extLst>
              <a:ext uri="{FF2B5EF4-FFF2-40B4-BE49-F238E27FC236}">
                <a16:creationId xmlns:a16="http://schemas.microsoft.com/office/drawing/2014/main" id="{364ECCCF-181E-466F-8774-8100638E36C7}"/>
              </a:ext>
            </a:extLst>
          </p:cNvPr>
          <p:cNvSpPr>
            <a:spLocks noGrp="1"/>
          </p:cNvSpPr>
          <p:nvPr>
            <p:ph idx="1"/>
          </p:nvPr>
        </p:nvSpPr>
        <p:spPr/>
        <p:txBody>
          <a:bodyPr/>
          <a:lstStyle/>
          <a:p>
            <a:r>
              <a:rPr lang="en-US"/>
              <a:t>The construction of a bus system with three-state buffers is demonstrated in previous figure.</a:t>
            </a:r>
          </a:p>
          <a:p>
            <a:r>
              <a:rPr lang="en-US"/>
              <a:t>The outputs of four buffers are connected together to form a single bus line.</a:t>
            </a:r>
          </a:p>
          <a:p>
            <a:r>
              <a:rPr lang="en-US"/>
              <a:t>The control inputs to the buffers determine which of the four normal inputs will communicate with the bus line.</a:t>
            </a:r>
          </a:p>
          <a:p>
            <a:r>
              <a:rPr lang="en-US"/>
              <a:t>The connected buffers must be controlled so that only one three-state buffer has access to the bus line while all other buffers are maintained in a high impedance state.</a:t>
            </a:r>
          </a:p>
          <a:p>
            <a:r>
              <a:rPr lang="en-US"/>
              <a:t>One way to ensure that no more than one control input is active at any given time is to use a decoder, as shown in the figure: Bus line with three state-buffers.</a:t>
            </a:r>
          </a:p>
          <a:p>
            <a:r>
              <a:rPr lang="en-US"/>
              <a:t>When the enable input of the decoder is 0, all of its four outputs are 0, and the bus line is in a high-impedance state because all four buffers are disabled. </a:t>
            </a:r>
          </a:p>
          <a:p>
            <a:r>
              <a:rPr lang="en-US"/>
              <a:t>When the enable input is active, one of the three-state buffers will be active, depending on the binary value in the select inputs of the decoder.</a:t>
            </a:r>
          </a:p>
          <a:p>
            <a:endParaRPr lang="en-IN"/>
          </a:p>
        </p:txBody>
      </p:sp>
    </p:spTree>
    <p:extLst>
      <p:ext uri="{BB962C8B-B14F-4D97-AF65-F5344CB8AC3E}">
        <p14:creationId xmlns:p14="http://schemas.microsoft.com/office/powerpoint/2010/main" val="2903428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27D8-1C77-88CF-E165-89DBFC378D27}"/>
              </a:ext>
            </a:extLst>
          </p:cNvPr>
          <p:cNvSpPr>
            <a:spLocks noGrp="1"/>
          </p:cNvSpPr>
          <p:nvPr>
            <p:ph type="title"/>
          </p:nvPr>
        </p:nvSpPr>
        <p:spPr/>
        <p:txBody>
          <a:bodyPr/>
          <a:lstStyle/>
          <a:p>
            <a:r>
              <a:rPr lang="en-IN" dirty="0"/>
              <a:t>Memory Transfer</a:t>
            </a:r>
          </a:p>
        </p:txBody>
      </p:sp>
      <p:sp>
        <p:nvSpPr>
          <p:cNvPr id="3" name="Content Placeholder 2">
            <a:extLst>
              <a:ext uri="{FF2B5EF4-FFF2-40B4-BE49-F238E27FC236}">
                <a16:creationId xmlns:a16="http://schemas.microsoft.com/office/drawing/2014/main" id="{582C0583-DAE7-20F6-61C8-374799A94E28}"/>
              </a:ext>
            </a:extLst>
          </p:cNvPr>
          <p:cNvSpPr>
            <a:spLocks noGrp="1"/>
          </p:cNvSpPr>
          <p:nvPr>
            <p:ph idx="1"/>
          </p:nvPr>
        </p:nvSpPr>
        <p:spPr/>
        <p:txBody>
          <a:bodyPr/>
          <a:lstStyle/>
          <a:p>
            <a:pPr algn="l">
              <a:buFont typeface="Arial" panose="020B0604020202020204" pitchFamily="34" charset="0"/>
              <a:buChar char="•"/>
            </a:pPr>
            <a:r>
              <a:rPr lang="en-IN" dirty="0"/>
              <a:t>The transfer of information from a memory unit to the user end is called a Read operation.</a:t>
            </a:r>
          </a:p>
          <a:p>
            <a:pPr algn="l">
              <a:buFont typeface="Arial" panose="020B0604020202020204" pitchFamily="34" charset="0"/>
              <a:buChar char="•"/>
            </a:pPr>
            <a:r>
              <a:rPr lang="en-IN" dirty="0"/>
              <a:t>The transfer of new information to be stored in the memory is called a Write operation.</a:t>
            </a:r>
          </a:p>
          <a:p>
            <a:pPr algn="l">
              <a:buFont typeface="Arial" panose="020B0604020202020204" pitchFamily="34" charset="0"/>
              <a:buChar char="•"/>
            </a:pPr>
            <a:r>
              <a:rPr lang="en-IN" dirty="0"/>
              <a:t>A memory word is designated by the letter M.</a:t>
            </a:r>
          </a:p>
          <a:p>
            <a:pPr algn="l">
              <a:buFont typeface="Arial" panose="020B0604020202020204" pitchFamily="34" charset="0"/>
              <a:buChar char="•"/>
            </a:pPr>
            <a:r>
              <a:rPr lang="en-IN" dirty="0"/>
              <a:t>We must specify the address of memory word while writing the memory transfer operations.</a:t>
            </a:r>
          </a:p>
          <a:p>
            <a:pPr algn="l">
              <a:buFont typeface="Arial" panose="020B0604020202020204" pitchFamily="34" charset="0"/>
              <a:buChar char="•"/>
            </a:pPr>
            <a:r>
              <a:rPr lang="en-IN" dirty="0"/>
              <a:t>The address register is designated by AR and the data register by DR.</a:t>
            </a:r>
          </a:p>
          <a:p>
            <a:pPr algn="l">
              <a:buFont typeface="Arial" panose="020B0604020202020204" pitchFamily="34" charset="0"/>
              <a:buChar char="•"/>
            </a:pPr>
            <a:r>
              <a:rPr lang="en-IN" dirty="0"/>
              <a:t>Thus, a read operation can be stated as:</a:t>
            </a:r>
          </a:p>
          <a:p>
            <a:pPr algn="l">
              <a:buFont typeface="Arial" panose="020B0604020202020204" pitchFamily="34" charset="0"/>
              <a:buChar char="•"/>
            </a:pPr>
            <a:endParaRPr lang="en-IN" dirty="0"/>
          </a:p>
          <a:p>
            <a:pPr algn="l">
              <a:buFont typeface="Arial" panose="020B0604020202020204" pitchFamily="34" charset="0"/>
              <a:buChar char="•"/>
            </a:pPr>
            <a:r>
              <a:rPr lang="en-IN" dirty="0"/>
              <a:t>The Read statement causes a transfer of information into the data register (DR) from the memory word (M) selected by the address register (AR).</a:t>
            </a:r>
          </a:p>
          <a:p>
            <a:pPr algn="l">
              <a:buFont typeface="Arial" panose="020B0604020202020204" pitchFamily="34" charset="0"/>
              <a:buChar char="•"/>
            </a:pPr>
            <a:r>
              <a:rPr lang="en-IN" dirty="0"/>
              <a:t>And the corresponding write operation can be stated as:</a:t>
            </a:r>
          </a:p>
          <a:p>
            <a:pPr algn="l">
              <a:buFont typeface="Arial" panose="020B0604020202020204" pitchFamily="34" charset="0"/>
              <a:buChar char="•"/>
            </a:pPr>
            <a:endParaRPr lang="en-IN" dirty="0"/>
          </a:p>
          <a:p>
            <a:pPr algn="l">
              <a:buFont typeface="Arial" panose="020B0604020202020204" pitchFamily="34" charset="0"/>
              <a:buChar char="•"/>
            </a:pPr>
            <a:r>
              <a:rPr lang="en-IN" dirty="0"/>
              <a:t>The Write statement causes a transfer of information from register R1 into the memory word (M) selected by address register (AR).</a:t>
            </a:r>
          </a:p>
        </p:txBody>
      </p:sp>
      <p:sp>
        <p:nvSpPr>
          <p:cNvPr id="6" name="TextBox 5">
            <a:extLst>
              <a:ext uri="{FF2B5EF4-FFF2-40B4-BE49-F238E27FC236}">
                <a16:creationId xmlns:a16="http://schemas.microsoft.com/office/drawing/2014/main" id="{0A9CDE61-D0BB-6C83-D74B-07634F95EFD5}"/>
              </a:ext>
            </a:extLst>
          </p:cNvPr>
          <p:cNvSpPr txBox="1"/>
          <p:nvPr/>
        </p:nvSpPr>
        <p:spPr>
          <a:xfrm>
            <a:off x="1470891" y="3658726"/>
            <a:ext cx="6119090" cy="369332"/>
          </a:xfrm>
          <a:prstGeom prst="rect">
            <a:avLst/>
          </a:prstGeom>
          <a:noFill/>
        </p:spPr>
        <p:txBody>
          <a:bodyPr wrap="square">
            <a:spAutoFit/>
          </a:bodyPr>
          <a:lstStyle/>
          <a:p>
            <a:r>
              <a:rPr lang="en-IN" b="1" i="0" dirty="0">
                <a:solidFill>
                  <a:srgbClr val="000000"/>
                </a:solidFill>
                <a:effectLst/>
                <a:latin typeface="inter-regular"/>
              </a:rPr>
              <a:t>Read:  DR ← M [AR]  </a:t>
            </a:r>
            <a:endParaRPr lang="en-IN" b="1" dirty="0"/>
          </a:p>
        </p:txBody>
      </p:sp>
      <p:sp>
        <p:nvSpPr>
          <p:cNvPr id="8" name="TextBox 7">
            <a:extLst>
              <a:ext uri="{FF2B5EF4-FFF2-40B4-BE49-F238E27FC236}">
                <a16:creationId xmlns:a16="http://schemas.microsoft.com/office/drawing/2014/main" id="{596BEA3C-D043-143B-E15D-F779DDFEA3DD}"/>
              </a:ext>
            </a:extLst>
          </p:cNvPr>
          <p:cNvSpPr txBox="1"/>
          <p:nvPr/>
        </p:nvSpPr>
        <p:spPr>
          <a:xfrm>
            <a:off x="1470891" y="5255708"/>
            <a:ext cx="6119090" cy="369332"/>
          </a:xfrm>
          <a:prstGeom prst="rect">
            <a:avLst/>
          </a:prstGeom>
          <a:noFill/>
        </p:spPr>
        <p:txBody>
          <a:bodyPr wrap="square">
            <a:spAutoFit/>
          </a:bodyPr>
          <a:lstStyle/>
          <a:p>
            <a:pPr algn="just"/>
            <a:r>
              <a:rPr lang="en-IN" b="1" i="0" dirty="0">
                <a:solidFill>
                  <a:srgbClr val="000000"/>
                </a:solidFill>
                <a:effectLst/>
                <a:latin typeface="inter-regular"/>
              </a:rPr>
              <a:t>Write: M [AR] ← R1  </a:t>
            </a:r>
          </a:p>
        </p:txBody>
      </p:sp>
    </p:spTree>
    <p:extLst>
      <p:ext uri="{BB962C8B-B14F-4D97-AF65-F5344CB8AC3E}">
        <p14:creationId xmlns:p14="http://schemas.microsoft.com/office/powerpoint/2010/main" val="348719316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1D92-5068-7AC1-5D58-B781C82BB5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628BC7-7E6D-E7E1-EDD1-EF4C45637C91}"/>
              </a:ext>
            </a:extLst>
          </p:cNvPr>
          <p:cNvSpPr>
            <a:spLocks noGrp="1"/>
          </p:cNvSpPr>
          <p:nvPr>
            <p:ph idx="1"/>
          </p:nvPr>
        </p:nvSpPr>
        <p:spPr/>
        <p:txBody>
          <a:bodyPr/>
          <a:lstStyle/>
          <a:p>
            <a:endParaRPr lang="en-IN"/>
          </a:p>
        </p:txBody>
      </p:sp>
      <p:pic>
        <p:nvPicPr>
          <p:cNvPr id="1026" name="Picture 2" descr="COA | Bus and Memory Transfer - javatpoint">
            <a:extLst>
              <a:ext uri="{FF2B5EF4-FFF2-40B4-BE49-F238E27FC236}">
                <a16:creationId xmlns:a16="http://schemas.microsoft.com/office/drawing/2014/main" id="{D51BD0C7-5ECE-4901-A338-25AB3C97D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907" y="2688647"/>
            <a:ext cx="5827858" cy="219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9696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normAutofit/>
          </a:bodyPr>
          <a:lstStyle/>
          <a:p>
            <a:r>
              <a:rPr lang="en-US">
                <a:gradFill flip="none" rotWithShape="1">
                  <a:gsLst>
                    <a:gs pos="10000">
                      <a:srgbClr val="273238"/>
                    </a:gs>
                    <a:gs pos="100000">
                      <a:srgbClr val="607D8B"/>
                    </a:gs>
                  </a:gsLst>
                  <a:lin ang="0" scaled="1"/>
                </a:gradFill>
              </a:rPr>
              <a:t>Arithmetic Micro-operations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a:t>Section - 5</a:t>
            </a:r>
          </a:p>
        </p:txBody>
      </p:sp>
    </p:spTree>
    <p:extLst>
      <p:ext uri="{BB962C8B-B14F-4D97-AF65-F5344CB8AC3E}">
        <p14:creationId xmlns:p14="http://schemas.microsoft.com/office/powerpoint/2010/main" val="130617461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E28B-E353-40AB-9A56-23F925322859}"/>
              </a:ext>
            </a:extLst>
          </p:cNvPr>
          <p:cNvSpPr>
            <a:spLocks noGrp="1"/>
          </p:cNvSpPr>
          <p:nvPr>
            <p:ph type="title"/>
          </p:nvPr>
        </p:nvSpPr>
        <p:spPr/>
        <p:txBody>
          <a:bodyPr>
            <a:normAutofit/>
          </a:bodyPr>
          <a:lstStyle/>
          <a:p>
            <a:r>
              <a:rPr lang="en-US"/>
              <a:t>Basic Computer Data Types &amp; Complements</a:t>
            </a:r>
            <a:endParaRPr lang="en-IN" b="0"/>
          </a:p>
        </p:txBody>
      </p:sp>
      <p:sp>
        <p:nvSpPr>
          <p:cNvPr id="9" name="Content Placeholder 2">
            <a:extLst>
              <a:ext uri="{FF2B5EF4-FFF2-40B4-BE49-F238E27FC236}">
                <a16:creationId xmlns:a16="http://schemas.microsoft.com/office/drawing/2014/main" id="{EDBD9F42-DE1C-45F0-A57A-FEB22A952BF7}"/>
              </a:ext>
            </a:extLst>
          </p:cNvPr>
          <p:cNvSpPr>
            <a:spLocks noGrp="1"/>
          </p:cNvSpPr>
          <p:nvPr>
            <p:ph idx="1"/>
          </p:nvPr>
        </p:nvSpPr>
        <p:spPr>
          <a:xfrm>
            <a:off x="131180" y="1480301"/>
            <a:ext cx="5964820" cy="3897398"/>
          </a:xfrm>
        </p:spPr>
        <p:txBody>
          <a:bodyPr/>
          <a:lstStyle/>
          <a:p>
            <a:r>
              <a:rPr lang="en-US" dirty="0"/>
              <a:t>Decimal Number System</a:t>
            </a:r>
          </a:p>
          <a:p>
            <a:pPr lvl="1"/>
            <a:r>
              <a:rPr lang="en-US" dirty="0"/>
              <a:t>Radix(r) = 10, Number range = 0 - 9</a:t>
            </a:r>
          </a:p>
          <a:p>
            <a:r>
              <a:rPr lang="en-US" dirty="0"/>
              <a:t>Binary Number System</a:t>
            </a:r>
          </a:p>
          <a:p>
            <a:pPr lvl="1"/>
            <a:r>
              <a:rPr lang="en-US" dirty="0"/>
              <a:t>Radix(r) = 2, Number range = 0 - 1</a:t>
            </a:r>
          </a:p>
          <a:p>
            <a:r>
              <a:rPr lang="en-US" dirty="0"/>
              <a:t>Octal Number System</a:t>
            </a:r>
          </a:p>
          <a:p>
            <a:pPr lvl="1"/>
            <a:r>
              <a:rPr lang="en-US" dirty="0"/>
              <a:t>Radix(r) = 8, Number range = 0 - 7</a:t>
            </a:r>
          </a:p>
          <a:p>
            <a:r>
              <a:rPr lang="en-US" dirty="0"/>
              <a:t>Hexadecimal Number System</a:t>
            </a:r>
          </a:p>
          <a:p>
            <a:pPr lvl="1"/>
            <a:r>
              <a:rPr lang="en-US" dirty="0"/>
              <a:t>Radix(r) = 16, Number range = 0 - 9 &amp; A - F</a:t>
            </a:r>
          </a:p>
          <a:p>
            <a:r>
              <a:rPr lang="en-US" dirty="0"/>
              <a:t>Binary Coded Decimal Numbers</a:t>
            </a:r>
          </a:p>
        </p:txBody>
      </p:sp>
      <p:sp>
        <p:nvSpPr>
          <p:cNvPr id="10" name="Content Placeholder 2">
            <a:extLst>
              <a:ext uri="{FF2B5EF4-FFF2-40B4-BE49-F238E27FC236}">
                <a16:creationId xmlns:a16="http://schemas.microsoft.com/office/drawing/2014/main" id="{5B7B697A-40EC-4215-8FB7-1E0945057891}"/>
              </a:ext>
            </a:extLst>
          </p:cNvPr>
          <p:cNvSpPr txBox="1"/>
          <p:nvPr/>
        </p:nvSpPr>
        <p:spPr>
          <a:xfrm>
            <a:off x="7119722" y="1480301"/>
            <a:ext cx="4866861" cy="389739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(r-1)’s complement</a:t>
            </a:r>
          </a:p>
          <a:p>
            <a:pPr lvl="1"/>
            <a:r>
              <a:rPr lang="en-US"/>
              <a:t>9’s complement</a:t>
            </a:r>
          </a:p>
          <a:p>
            <a:pPr lvl="1"/>
            <a:r>
              <a:rPr lang="en-US"/>
              <a:t>1’s complement</a:t>
            </a:r>
          </a:p>
          <a:p>
            <a:pPr lvl="1"/>
            <a:r>
              <a:rPr lang="en-US"/>
              <a:t>7’s complement</a:t>
            </a:r>
          </a:p>
          <a:p>
            <a:pPr lvl="1"/>
            <a:r>
              <a:rPr lang="en-US"/>
              <a:t>15’s complement</a:t>
            </a:r>
          </a:p>
          <a:p>
            <a:r>
              <a:rPr lang="en-US"/>
              <a:t>r’s complement</a:t>
            </a:r>
          </a:p>
          <a:p>
            <a:pPr lvl="1"/>
            <a:r>
              <a:rPr lang="en-US"/>
              <a:t>10’s complement</a:t>
            </a:r>
          </a:p>
          <a:p>
            <a:pPr lvl="1"/>
            <a:r>
              <a:rPr lang="en-US"/>
              <a:t>2’s complement</a:t>
            </a:r>
          </a:p>
          <a:p>
            <a:pPr lvl="1"/>
            <a:r>
              <a:rPr lang="en-US"/>
              <a:t>8’s complement</a:t>
            </a:r>
          </a:p>
          <a:p>
            <a:pPr lvl="1"/>
            <a:r>
              <a:rPr lang="en-US"/>
              <a:t>16’s complement</a:t>
            </a:r>
          </a:p>
        </p:txBody>
      </p:sp>
      <p:sp>
        <p:nvSpPr>
          <p:cNvPr id="12" name="TextBox 11">
            <a:extLst>
              <a:ext uri="{FF2B5EF4-FFF2-40B4-BE49-F238E27FC236}">
                <a16:creationId xmlns:a16="http://schemas.microsoft.com/office/drawing/2014/main" id="{2411991D-8A87-4F4D-B6B7-438428918D7E}"/>
              </a:ext>
            </a:extLst>
          </p:cNvPr>
          <p:cNvSpPr txBox="1"/>
          <p:nvPr/>
        </p:nvSpPr>
        <p:spPr>
          <a:xfrm>
            <a:off x="131180" y="789100"/>
            <a:ext cx="4529759" cy="523220"/>
          </a:xfrm>
          <a:prstGeom prst="rect">
            <a:avLst/>
          </a:prstGeom>
          <a:noFill/>
        </p:spPr>
        <p:txBody>
          <a:bodyPr wrap="square">
            <a:spAutoFit/>
          </a:bodyPr>
          <a:lstStyle/>
          <a:p>
            <a:r>
              <a:rPr lang="en-US" sz="2800">
                <a:solidFill>
                  <a:schemeClr val="accent6"/>
                </a:solidFill>
              </a:rPr>
              <a:t>Basic Computer Data Types </a:t>
            </a:r>
            <a:endParaRPr lang="en-IN" sz="2800">
              <a:solidFill>
                <a:schemeClr val="accent6"/>
              </a:solidFill>
            </a:endParaRPr>
          </a:p>
        </p:txBody>
      </p:sp>
      <p:sp>
        <p:nvSpPr>
          <p:cNvPr id="13" name="TextBox 12">
            <a:extLst>
              <a:ext uri="{FF2B5EF4-FFF2-40B4-BE49-F238E27FC236}">
                <a16:creationId xmlns:a16="http://schemas.microsoft.com/office/drawing/2014/main" id="{256F5A99-34CD-40D4-8C2D-D9FD21F88234}"/>
              </a:ext>
            </a:extLst>
          </p:cNvPr>
          <p:cNvSpPr txBox="1"/>
          <p:nvPr/>
        </p:nvSpPr>
        <p:spPr>
          <a:xfrm>
            <a:off x="7119722" y="789100"/>
            <a:ext cx="2578945" cy="523220"/>
          </a:xfrm>
          <a:prstGeom prst="rect">
            <a:avLst/>
          </a:prstGeom>
          <a:noFill/>
        </p:spPr>
        <p:txBody>
          <a:bodyPr wrap="square">
            <a:spAutoFit/>
          </a:bodyPr>
          <a:lstStyle/>
          <a:p>
            <a:r>
              <a:rPr lang="en-US" sz="2800">
                <a:solidFill>
                  <a:schemeClr val="accent6"/>
                </a:solidFill>
              </a:rPr>
              <a:t>Complements</a:t>
            </a:r>
            <a:endParaRPr lang="en-IN" sz="2800">
              <a:solidFill>
                <a:schemeClr val="accent6"/>
              </a:solidFill>
            </a:endParaRPr>
          </a:p>
        </p:txBody>
      </p:sp>
      <p:cxnSp>
        <p:nvCxnSpPr>
          <p:cNvPr id="6" name="Straight Connector 5">
            <a:extLst>
              <a:ext uri="{FF2B5EF4-FFF2-40B4-BE49-F238E27FC236}">
                <a16:creationId xmlns:a16="http://schemas.microsoft.com/office/drawing/2014/main" id="{F4CBD1EC-60B6-4272-96AA-A83F44507A4B}"/>
              </a:ext>
            </a:extLst>
          </p:cNvPr>
          <p:cNvCxnSpPr/>
          <p:nvPr/>
        </p:nvCxnSpPr>
        <p:spPr>
          <a:xfrm flipH="1">
            <a:off x="6430617" y="864704"/>
            <a:ext cx="0" cy="558579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682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dur="50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10" presetClass="entr" presetSubtype="0" dur="500"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10" presetClass="entr" presetSubtype="0" dur="50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10" presetClass="entr" presetSubtype="0" dur="500" fill="hold" grpId="0"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childTnLst>
                                </p:cTn>
                              </p:par>
                              <p:par>
                                <p:cTn id="29" presetID="10" presetClass="entr" presetSubtype="0" dur="500" fill="hold" grpId="0" nodeType="with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500"/>
                                        <p:tgtEl>
                                          <p:spTgt spid="9">
                                            <p:txEl>
                                              <p:pRg st="5" end="5"/>
                                            </p:txEl>
                                          </p:spTgt>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10" presetClass="entr" presetSubtype="0" dur="500" fill="hold" grpId="0" nodeType="clickEffect">
                                  <p:stCondLst>
                                    <p:cond delay="0"/>
                                  </p:stCondLst>
                                  <p:childTnLst>
                                    <p:set>
                                      <p:cBhvr>
                                        <p:cTn id="35" dur="1" fill="hold">
                                          <p:stCondLst>
                                            <p:cond delay="0"/>
                                          </p:stCondLst>
                                        </p:cTn>
                                        <p:tgtEl>
                                          <p:spTgt spid="9">
                                            <p:txEl>
                                              <p:pRg st="6" end="6"/>
                                            </p:txEl>
                                          </p:spTgt>
                                        </p:tgtEl>
                                        <p:attrNameLst>
                                          <p:attrName>style.visibility</p:attrName>
                                        </p:attrNameLst>
                                      </p:cBhvr>
                                      <p:to>
                                        <p:strVal val="visible"/>
                                      </p:to>
                                    </p:set>
                                    <p:animEffect transition="in" filter="fade">
                                      <p:cBhvr>
                                        <p:cTn id="36" dur="500"/>
                                        <p:tgtEl>
                                          <p:spTgt spid="9">
                                            <p:txEl>
                                              <p:pRg st="6" end="6"/>
                                            </p:txEl>
                                          </p:spTgt>
                                        </p:tgtEl>
                                      </p:cBhvr>
                                    </p:animEffect>
                                  </p:childTnLst>
                                </p:cTn>
                              </p:par>
                              <p:par>
                                <p:cTn id="37" presetID="10" presetClass="entr" presetSubtype="0" dur="500" fill="hold" grpId="0" nodeType="with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Effect transition="in" filter="fade">
                                      <p:cBhvr>
                                        <p:cTn id="39" dur="500"/>
                                        <p:tgtEl>
                                          <p:spTgt spid="9">
                                            <p:txEl>
                                              <p:pRg st="7" end="7"/>
                                            </p:txEl>
                                          </p:spTgt>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10" presetClass="entr" presetSubtype="0" dur="500" fill="hold" grpId="0" nodeType="clickEffect">
                                  <p:stCondLst>
                                    <p:cond delay="0"/>
                                  </p:stCondLst>
                                  <p:childTnLst>
                                    <p:set>
                                      <p:cBhvr>
                                        <p:cTn id="43" dur="1" fill="hold">
                                          <p:stCondLst>
                                            <p:cond delay="0"/>
                                          </p:stCondLst>
                                        </p:cTn>
                                        <p:tgtEl>
                                          <p:spTgt spid="9">
                                            <p:txEl>
                                              <p:pRg st="8" end="8"/>
                                            </p:txEl>
                                          </p:spTgt>
                                        </p:tgtEl>
                                        <p:attrNameLst>
                                          <p:attrName>style.visibility</p:attrName>
                                        </p:attrNameLst>
                                      </p:cBhvr>
                                      <p:to>
                                        <p:strVal val="visible"/>
                                      </p:to>
                                    </p:set>
                                    <p:animEffect transition="in" filter="fade">
                                      <p:cBhvr>
                                        <p:cTn id="44" dur="500"/>
                                        <p:tgtEl>
                                          <p:spTgt spid="9">
                                            <p:txEl>
                                              <p:pRg st="8" end="8"/>
                                            </p:txEl>
                                          </p:spTgt>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10" presetClass="entr" presetSubtype="0" dur="50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par>
                    <p:cTn id="50" fill="hold" nodeType="clickPar">
                      <p:stCondLst>
                        <p:cond delay="indefinite"/>
                      </p:stCondLst>
                      <p:childTnLst>
                        <p:par>
                          <p:cTn id="51" fill="hold">
                            <p:stCondLst>
                              <p:cond delay="0"/>
                            </p:stCondLst>
                            <p:childTnLst>
                              <p:par>
                                <p:cTn id="52" presetID="10" presetClass="entr" presetSubtype="0" dur="50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nodeType="clickPar">
                      <p:stCondLst>
                        <p:cond delay="indefinite"/>
                      </p:stCondLst>
                      <p:childTnLst>
                        <p:par>
                          <p:cTn id="56" fill="hold">
                            <p:stCondLst>
                              <p:cond delay="0"/>
                            </p:stCondLst>
                            <p:childTnLst>
                              <p:par>
                                <p:cTn id="57" presetID="10" presetClass="entr" presetSubtype="0" dur="500" fill="hold" grpId="0" nodeType="clickEffect">
                                  <p:stCondLst>
                                    <p:cond delay="0"/>
                                  </p:stCondLst>
                                  <p:childTnLst>
                                    <p:set>
                                      <p:cBhvr>
                                        <p:cTn id="58" dur="1" fill="hold">
                                          <p:stCondLst>
                                            <p:cond delay="0"/>
                                          </p:stCondLst>
                                        </p:cTn>
                                        <p:tgtEl>
                                          <p:spTgt spid="10">
                                            <p:txEl>
                                              <p:pRg st="0" end="0"/>
                                            </p:txEl>
                                          </p:spTgt>
                                        </p:tgtEl>
                                        <p:attrNameLst>
                                          <p:attrName>style.visibility</p:attrName>
                                        </p:attrNameLst>
                                      </p:cBhvr>
                                      <p:to>
                                        <p:strVal val="visible"/>
                                      </p:to>
                                    </p:set>
                                    <p:animEffect transition="in" filter="fade">
                                      <p:cBhvr>
                                        <p:cTn id="59" dur="500"/>
                                        <p:tgtEl>
                                          <p:spTgt spid="10">
                                            <p:txEl>
                                              <p:pRg st="0" end="0"/>
                                            </p:txEl>
                                          </p:spTgt>
                                        </p:tgtEl>
                                      </p:cBhvr>
                                    </p:animEffect>
                                  </p:childTnLst>
                                </p:cTn>
                              </p:par>
                              <p:par>
                                <p:cTn id="60" presetID="10" presetClass="entr" presetSubtype="0" dur="500" fill="hold" grpId="0" nodeType="withEffect">
                                  <p:stCondLst>
                                    <p:cond delay="0"/>
                                  </p:stCondLst>
                                  <p:childTnLst>
                                    <p:set>
                                      <p:cBhvr>
                                        <p:cTn id="61" dur="1" fill="hold">
                                          <p:stCondLst>
                                            <p:cond delay="0"/>
                                          </p:stCondLst>
                                        </p:cTn>
                                        <p:tgtEl>
                                          <p:spTgt spid="10">
                                            <p:txEl>
                                              <p:pRg st="1" end="1"/>
                                            </p:txEl>
                                          </p:spTgt>
                                        </p:tgtEl>
                                        <p:attrNameLst>
                                          <p:attrName>style.visibility</p:attrName>
                                        </p:attrNameLst>
                                      </p:cBhvr>
                                      <p:to>
                                        <p:strVal val="visible"/>
                                      </p:to>
                                    </p:set>
                                    <p:animEffect transition="in" filter="fade">
                                      <p:cBhvr>
                                        <p:cTn id="62" dur="500"/>
                                        <p:tgtEl>
                                          <p:spTgt spid="10">
                                            <p:txEl>
                                              <p:pRg st="1" end="1"/>
                                            </p:txEl>
                                          </p:spTgt>
                                        </p:tgtEl>
                                      </p:cBhvr>
                                    </p:animEffect>
                                  </p:childTnLst>
                                </p:cTn>
                              </p:par>
                              <p:par>
                                <p:cTn id="63" presetID="10" presetClass="entr" presetSubtype="0" dur="500" fill="hold" grpId="0" nodeType="withEffect">
                                  <p:stCondLst>
                                    <p:cond delay="0"/>
                                  </p:stCondLst>
                                  <p:childTnLst>
                                    <p:set>
                                      <p:cBhvr>
                                        <p:cTn id="64" dur="1" fill="hold">
                                          <p:stCondLst>
                                            <p:cond delay="0"/>
                                          </p:stCondLst>
                                        </p:cTn>
                                        <p:tgtEl>
                                          <p:spTgt spid="10">
                                            <p:txEl>
                                              <p:pRg st="2" end="2"/>
                                            </p:txEl>
                                          </p:spTgt>
                                        </p:tgtEl>
                                        <p:attrNameLst>
                                          <p:attrName>style.visibility</p:attrName>
                                        </p:attrNameLst>
                                      </p:cBhvr>
                                      <p:to>
                                        <p:strVal val="visible"/>
                                      </p:to>
                                    </p:set>
                                    <p:animEffect transition="in" filter="fade">
                                      <p:cBhvr>
                                        <p:cTn id="65" dur="500"/>
                                        <p:tgtEl>
                                          <p:spTgt spid="10">
                                            <p:txEl>
                                              <p:pRg st="2" end="2"/>
                                            </p:txEl>
                                          </p:spTgt>
                                        </p:tgtEl>
                                      </p:cBhvr>
                                    </p:animEffect>
                                  </p:childTnLst>
                                </p:cTn>
                              </p:par>
                              <p:par>
                                <p:cTn id="66" presetID="10" presetClass="entr" presetSubtype="0" dur="500" fill="hold" grpId="0" nodeType="withEffect">
                                  <p:stCondLst>
                                    <p:cond delay="0"/>
                                  </p:stCondLst>
                                  <p:childTnLst>
                                    <p:set>
                                      <p:cBhvr>
                                        <p:cTn id="67" dur="1" fill="hold">
                                          <p:stCondLst>
                                            <p:cond delay="0"/>
                                          </p:stCondLst>
                                        </p:cTn>
                                        <p:tgtEl>
                                          <p:spTgt spid="10">
                                            <p:txEl>
                                              <p:pRg st="3" end="3"/>
                                            </p:txEl>
                                          </p:spTgt>
                                        </p:tgtEl>
                                        <p:attrNameLst>
                                          <p:attrName>style.visibility</p:attrName>
                                        </p:attrNameLst>
                                      </p:cBhvr>
                                      <p:to>
                                        <p:strVal val="visible"/>
                                      </p:to>
                                    </p:set>
                                    <p:animEffect transition="in" filter="fade">
                                      <p:cBhvr>
                                        <p:cTn id="68" dur="500"/>
                                        <p:tgtEl>
                                          <p:spTgt spid="10">
                                            <p:txEl>
                                              <p:pRg st="3" end="3"/>
                                            </p:txEl>
                                          </p:spTgt>
                                        </p:tgtEl>
                                      </p:cBhvr>
                                    </p:animEffect>
                                  </p:childTnLst>
                                </p:cTn>
                              </p:par>
                              <p:par>
                                <p:cTn id="69" presetID="10" presetClass="entr" presetSubtype="0" dur="500" fill="hold" grpId="0" nodeType="withEffect">
                                  <p:stCondLst>
                                    <p:cond delay="0"/>
                                  </p:stCondLst>
                                  <p:childTnLst>
                                    <p:set>
                                      <p:cBhvr>
                                        <p:cTn id="70" dur="1" fill="hold">
                                          <p:stCondLst>
                                            <p:cond delay="0"/>
                                          </p:stCondLst>
                                        </p:cTn>
                                        <p:tgtEl>
                                          <p:spTgt spid="10">
                                            <p:txEl>
                                              <p:pRg st="4" end="4"/>
                                            </p:txEl>
                                          </p:spTgt>
                                        </p:tgtEl>
                                        <p:attrNameLst>
                                          <p:attrName>style.visibility</p:attrName>
                                        </p:attrNameLst>
                                      </p:cBhvr>
                                      <p:to>
                                        <p:strVal val="visible"/>
                                      </p:to>
                                    </p:set>
                                    <p:animEffect transition="in" filter="fade">
                                      <p:cBhvr>
                                        <p:cTn id="71" dur="500"/>
                                        <p:tgtEl>
                                          <p:spTgt spid="10">
                                            <p:txEl>
                                              <p:pRg st="4" end="4"/>
                                            </p:txEl>
                                          </p:spTgt>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grpId="0" nodeType="clickEffect">
                                  <p:stCondLst>
                                    <p:cond delay="0"/>
                                  </p:stCondLst>
                                  <p:childTnLst>
                                    <p:set>
                                      <p:cBhvr>
                                        <p:cTn id="75" dur="1" fill="hold">
                                          <p:stCondLst>
                                            <p:cond delay="0"/>
                                          </p:stCondLst>
                                        </p:cTn>
                                        <p:tgtEl>
                                          <p:spTgt spid="10">
                                            <p:txEl>
                                              <p:pRg st="5" end="5"/>
                                            </p:txEl>
                                          </p:spTgt>
                                        </p:tgtEl>
                                        <p:attrNameLst>
                                          <p:attrName>style.visibility</p:attrName>
                                        </p:attrNameLst>
                                      </p:cBhvr>
                                      <p:to>
                                        <p:strVal val="visible"/>
                                      </p:to>
                                    </p:set>
                                    <p:animEffect transition="in" filter="fade">
                                      <p:cBhvr>
                                        <p:cTn id="76" dur="500"/>
                                        <p:tgtEl>
                                          <p:spTgt spid="10">
                                            <p:txEl>
                                              <p:pRg st="5" end="5"/>
                                            </p:txEl>
                                          </p:spTgt>
                                        </p:tgtEl>
                                      </p:cBhvr>
                                    </p:animEffect>
                                  </p:childTnLst>
                                </p:cTn>
                              </p:par>
                              <p:par>
                                <p:cTn id="77" presetID="10" presetClass="entr" presetSubtype="0" dur="500" fill="hold" grpId="0" nodeType="withEffect">
                                  <p:stCondLst>
                                    <p:cond delay="0"/>
                                  </p:stCondLst>
                                  <p:childTnLst>
                                    <p:set>
                                      <p:cBhvr>
                                        <p:cTn id="78" dur="1" fill="hold">
                                          <p:stCondLst>
                                            <p:cond delay="0"/>
                                          </p:stCondLst>
                                        </p:cTn>
                                        <p:tgtEl>
                                          <p:spTgt spid="10">
                                            <p:txEl>
                                              <p:pRg st="6" end="6"/>
                                            </p:txEl>
                                          </p:spTgt>
                                        </p:tgtEl>
                                        <p:attrNameLst>
                                          <p:attrName>style.visibility</p:attrName>
                                        </p:attrNameLst>
                                      </p:cBhvr>
                                      <p:to>
                                        <p:strVal val="visible"/>
                                      </p:to>
                                    </p:set>
                                    <p:animEffect transition="in" filter="fade">
                                      <p:cBhvr>
                                        <p:cTn id="79" dur="500"/>
                                        <p:tgtEl>
                                          <p:spTgt spid="10">
                                            <p:txEl>
                                              <p:pRg st="6" end="6"/>
                                            </p:txEl>
                                          </p:spTgt>
                                        </p:tgtEl>
                                      </p:cBhvr>
                                    </p:animEffect>
                                  </p:childTnLst>
                                </p:cTn>
                              </p:par>
                              <p:par>
                                <p:cTn id="80" presetID="10" presetClass="entr" presetSubtype="0" dur="500" fill="hold" grpId="0" nodeType="withEffect">
                                  <p:stCondLst>
                                    <p:cond delay="0"/>
                                  </p:stCondLst>
                                  <p:childTnLst>
                                    <p:set>
                                      <p:cBhvr>
                                        <p:cTn id="81" dur="1" fill="hold">
                                          <p:stCondLst>
                                            <p:cond delay="0"/>
                                          </p:stCondLst>
                                        </p:cTn>
                                        <p:tgtEl>
                                          <p:spTgt spid="10">
                                            <p:txEl>
                                              <p:pRg st="7" end="7"/>
                                            </p:txEl>
                                          </p:spTgt>
                                        </p:tgtEl>
                                        <p:attrNameLst>
                                          <p:attrName>style.visibility</p:attrName>
                                        </p:attrNameLst>
                                      </p:cBhvr>
                                      <p:to>
                                        <p:strVal val="visible"/>
                                      </p:to>
                                    </p:set>
                                    <p:animEffect transition="in" filter="fade">
                                      <p:cBhvr>
                                        <p:cTn id="82" dur="500"/>
                                        <p:tgtEl>
                                          <p:spTgt spid="10">
                                            <p:txEl>
                                              <p:pRg st="7" end="7"/>
                                            </p:txEl>
                                          </p:spTgt>
                                        </p:tgtEl>
                                      </p:cBhvr>
                                    </p:animEffect>
                                  </p:childTnLst>
                                </p:cTn>
                              </p:par>
                              <p:par>
                                <p:cTn id="83" presetID="10" presetClass="entr" presetSubtype="0" dur="500" fill="hold" grpId="0" nodeType="withEffect">
                                  <p:stCondLst>
                                    <p:cond delay="0"/>
                                  </p:stCondLst>
                                  <p:childTnLst>
                                    <p:set>
                                      <p:cBhvr>
                                        <p:cTn id="84" dur="1" fill="hold">
                                          <p:stCondLst>
                                            <p:cond delay="0"/>
                                          </p:stCondLst>
                                        </p:cTn>
                                        <p:tgtEl>
                                          <p:spTgt spid="10">
                                            <p:txEl>
                                              <p:pRg st="8" end="8"/>
                                            </p:txEl>
                                          </p:spTgt>
                                        </p:tgtEl>
                                        <p:attrNameLst>
                                          <p:attrName>style.visibility</p:attrName>
                                        </p:attrNameLst>
                                      </p:cBhvr>
                                      <p:to>
                                        <p:strVal val="visible"/>
                                      </p:to>
                                    </p:set>
                                    <p:animEffect transition="in" filter="fade">
                                      <p:cBhvr>
                                        <p:cTn id="85" dur="500"/>
                                        <p:tgtEl>
                                          <p:spTgt spid="10">
                                            <p:txEl>
                                              <p:pRg st="8" end="8"/>
                                            </p:txEl>
                                          </p:spTgt>
                                        </p:tgtEl>
                                      </p:cBhvr>
                                    </p:animEffect>
                                  </p:childTnLst>
                                </p:cTn>
                              </p:par>
                              <p:par>
                                <p:cTn id="86" presetID="10" presetClass="entr" presetSubtype="0" dur="500" fill="hold" grpId="0" nodeType="withEffect">
                                  <p:stCondLst>
                                    <p:cond delay="0"/>
                                  </p:stCondLst>
                                  <p:childTnLst>
                                    <p:set>
                                      <p:cBhvr>
                                        <p:cTn id="87" dur="1" fill="hold">
                                          <p:stCondLst>
                                            <p:cond delay="0"/>
                                          </p:stCondLst>
                                        </p:cTn>
                                        <p:tgtEl>
                                          <p:spTgt spid="10">
                                            <p:txEl>
                                              <p:pRg st="9" end="9"/>
                                            </p:txEl>
                                          </p:spTgt>
                                        </p:tgtEl>
                                        <p:attrNameLst>
                                          <p:attrName>style.visibility</p:attrName>
                                        </p:attrNameLst>
                                      </p:cBhvr>
                                      <p:to>
                                        <p:strVal val="visible"/>
                                      </p:to>
                                    </p:set>
                                    <p:animEffect transition="in" filter="fade">
                                      <p:cBhvr>
                                        <p:cTn id="88"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958529-C346-0DE6-333C-C72E11786720}"/>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3509A4FC-7613-9C94-CC54-522B3EEF1438}"/>
              </a:ext>
            </a:extLst>
          </p:cNvPr>
          <p:cNvSpPr>
            <a:spLocks noGrp="1"/>
          </p:cNvSpPr>
          <p:nvPr>
            <p:ph idx="1"/>
          </p:nvPr>
        </p:nvSpPr>
        <p:spPr/>
        <p:txBody>
          <a:bodyPr/>
          <a:lstStyle/>
          <a:p>
            <a:r>
              <a:rPr lang="en-IN" dirty="0"/>
              <a:t>In general, the Arithmetic Micro-operations deals with the operations performed on numeric data stored in the registers.</a:t>
            </a:r>
          </a:p>
          <a:p>
            <a:r>
              <a:rPr lang="en-IN" dirty="0"/>
              <a:t>The basic Arithmetic Micro-operations are classified in the following categories:</a:t>
            </a:r>
          </a:p>
          <a:p>
            <a:r>
              <a:rPr lang="en-IN" b="1" dirty="0"/>
              <a:t>Addition</a:t>
            </a:r>
          </a:p>
          <a:p>
            <a:r>
              <a:rPr lang="en-IN" b="1" dirty="0"/>
              <a:t>Subtraction</a:t>
            </a:r>
          </a:p>
          <a:p>
            <a:r>
              <a:rPr lang="en-IN" b="1" dirty="0"/>
              <a:t>Increment</a:t>
            </a:r>
          </a:p>
          <a:p>
            <a:r>
              <a:rPr lang="en-IN" b="1" dirty="0"/>
              <a:t>Decrement</a:t>
            </a:r>
          </a:p>
          <a:p>
            <a:r>
              <a:rPr lang="en-IN" b="1" dirty="0"/>
              <a:t>Shift</a:t>
            </a:r>
          </a:p>
          <a:p>
            <a:r>
              <a:rPr lang="en-IN" dirty="0"/>
              <a:t>Some additional Arithmetic Micro-operations are classified as:</a:t>
            </a:r>
          </a:p>
          <a:p>
            <a:r>
              <a:rPr lang="en-IN" b="1" dirty="0"/>
              <a:t>Add with carry</a:t>
            </a:r>
          </a:p>
          <a:p>
            <a:r>
              <a:rPr lang="en-IN" b="1" dirty="0"/>
              <a:t>Subtract with borrow</a:t>
            </a:r>
          </a:p>
          <a:p>
            <a:r>
              <a:rPr lang="en-IN" b="1" dirty="0"/>
              <a:t>Transfer/Load, etc.</a:t>
            </a:r>
          </a:p>
        </p:txBody>
      </p:sp>
    </p:spTree>
    <p:extLst>
      <p:ext uri="{BB962C8B-B14F-4D97-AF65-F5344CB8AC3E}">
        <p14:creationId xmlns:p14="http://schemas.microsoft.com/office/powerpoint/2010/main" val="21560051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4004-808A-4BA5-A498-9BA67B497657}"/>
              </a:ext>
            </a:extLst>
          </p:cNvPr>
          <p:cNvSpPr>
            <a:spLocks noGrp="1"/>
          </p:cNvSpPr>
          <p:nvPr>
            <p:ph type="title"/>
          </p:nvPr>
        </p:nvSpPr>
        <p:spPr/>
        <p:txBody>
          <a:bodyPr/>
          <a:lstStyle/>
          <a:p>
            <a:r>
              <a:rPr lang="en-US"/>
              <a:t>Arithmetic Microoperations</a:t>
            </a:r>
            <a:endParaRPr lang="en-IN"/>
          </a:p>
        </p:txBody>
      </p:sp>
      <p:sp>
        <p:nvSpPr>
          <p:cNvPr id="3" name="Content Placeholder 2">
            <a:extLst>
              <a:ext uri="{FF2B5EF4-FFF2-40B4-BE49-F238E27FC236}">
                <a16:creationId xmlns:a16="http://schemas.microsoft.com/office/drawing/2014/main" id="{364ECCCF-181E-466F-8774-8100638E36C7}"/>
              </a:ext>
            </a:extLst>
          </p:cNvPr>
          <p:cNvSpPr>
            <a:spLocks noGrp="1"/>
          </p:cNvSpPr>
          <p:nvPr>
            <p:ph idx="1"/>
          </p:nvPr>
        </p:nvSpPr>
        <p:spPr>
          <a:xfrm>
            <a:off x="131180" y="863445"/>
            <a:ext cx="11929641" cy="461666"/>
          </a:xfrm>
        </p:spPr>
        <p:txBody>
          <a:bodyPr/>
          <a:lstStyle/>
          <a:p>
            <a:r>
              <a:rPr lang="en-US"/>
              <a:t>Arithmetic microoperations perform arithmetic operations on numeric data stored in registers.</a:t>
            </a:r>
          </a:p>
          <a:p>
            <a:endParaRPr lang="en-IN"/>
          </a:p>
        </p:txBody>
      </p:sp>
      <p:sp>
        <p:nvSpPr>
          <p:cNvPr id="4" name="TextBox 3">
            <a:extLst>
              <a:ext uri="{FF2B5EF4-FFF2-40B4-BE49-F238E27FC236}">
                <a16:creationId xmlns:a16="http://schemas.microsoft.com/office/drawing/2014/main" id="{BA0D8522-D6E3-4BC2-A508-5100DD1001D3}"/>
              </a:ext>
            </a:extLst>
          </p:cNvPr>
          <p:cNvSpPr txBox="1"/>
          <p:nvPr/>
        </p:nvSpPr>
        <p:spPr>
          <a:xfrm>
            <a:off x="9158287" y="1996613"/>
            <a:ext cx="2630848" cy="461665"/>
          </a:xfrm>
          <a:prstGeom prst="rect">
            <a:avLst/>
          </a:prstGeom>
          <a:noFill/>
        </p:spPr>
        <p:txBody>
          <a:bodyPr wrap="none" rtlCol="0">
            <a:spAutoFit/>
          </a:bodyPr>
          <a:lstStyle/>
          <a:p>
            <a:r>
              <a:rPr lang="en-US" sz="2400" b="1">
                <a:solidFill>
                  <a:schemeClr val="accent6"/>
                </a:solidFill>
              </a:rPr>
              <a:t>Add Microoperation</a:t>
            </a:r>
          </a:p>
        </p:txBody>
      </p:sp>
      <p:sp>
        <p:nvSpPr>
          <p:cNvPr id="5" name="TextBox 4">
            <a:extLst>
              <a:ext uri="{FF2B5EF4-FFF2-40B4-BE49-F238E27FC236}">
                <a16:creationId xmlns:a16="http://schemas.microsoft.com/office/drawing/2014/main" id="{1405559A-DF04-434B-B56E-85E261E21A11}"/>
              </a:ext>
            </a:extLst>
          </p:cNvPr>
          <p:cNvSpPr txBox="1"/>
          <p:nvPr/>
        </p:nvSpPr>
        <p:spPr>
          <a:xfrm>
            <a:off x="9018101" y="3866323"/>
            <a:ext cx="3190297" cy="461665"/>
          </a:xfrm>
          <a:prstGeom prst="rect">
            <a:avLst/>
          </a:prstGeom>
          <a:noFill/>
        </p:spPr>
        <p:txBody>
          <a:bodyPr wrap="none" rtlCol="0">
            <a:spAutoFit/>
          </a:bodyPr>
          <a:lstStyle/>
          <a:p>
            <a:r>
              <a:rPr lang="en-US" sz="2400" b="1">
                <a:solidFill>
                  <a:schemeClr val="accent6"/>
                </a:solidFill>
              </a:rPr>
              <a:t>Subtract Microoperation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4A89DD-8820-47CE-AEB9-704F3AE5B80C}"/>
                  </a:ext>
                </a:extLst>
              </p:cNvPr>
              <p:cNvSpPr txBox="1"/>
              <p:nvPr/>
            </p:nvSpPr>
            <p:spPr>
              <a:xfrm>
                <a:off x="9386887" y="2530012"/>
                <a:ext cx="214513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2</m:t>
                      </m:r>
                    </m:oMath>
                  </m:oMathPara>
                </a14:m>
                <a:endParaRPr lang="en-US" sz="2400"/>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6" name="TextBox 5">
                <a:extLst>
                  <a:ext uri="{FF2B5EF4-FFF2-40B4-BE49-F238E27FC236}">
                    <a16:creationId xmlns:a16="http://schemas.microsoft.com/office/drawing/2014/main" id="{814A89DD-8820-47CE-AEB9-704F3AE5B80C}"/>
                  </a:ext>
                </a:extLst>
              </p:cNvPr>
              <p:cNvSpPr txBox="1">
                <a:spLocks noRot="1" noChangeAspect="1" noMove="1" noResize="1" noEditPoints="1" noAdjustHandles="1" noChangeArrowheads="1" noChangeShapeType="1" noTextEdit="1"/>
              </p:cNvSpPr>
              <p:nvPr/>
            </p:nvSpPr>
            <p:spPr>
              <a:xfrm>
                <a:off x="9386887" y="2530012"/>
                <a:ext cx="2145139" cy="461665"/>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7D3377-C99D-46BB-AFCE-B66427CAE652}"/>
                  </a:ext>
                </a:extLst>
              </p:cNvPr>
              <p:cNvSpPr txBox="1"/>
              <p:nvPr/>
            </p:nvSpPr>
            <p:spPr>
              <a:xfrm>
                <a:off x="9386887" y="4327988"/>
                <a:ext cx="214513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2</m:t>
                      </m:r>
                    </m:oMath>
                  </m:oMathPara>
                </a14:m>
                <a:endParaRPr lang="en-US" sz="2400"/>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7" name="TextBox 6">
                <a:extLst>
                  <a:ext uri="{FF2B5EF4-FFF2-40B4-BE49-F238E27FC236}">
                    <a16:creationId xmlns:a16="http://schemas.microsoft.com/office/drawing/2014/main" id="{C17D3377-C99D-46BB-AFCE-B66427CAE652}"/>
                  </a:ext>
                </a:extLst>
              </p:cNvPr>
              <p:cNvSpPr txBox="1">
                <a:spLocks noRot="1" noChangeAspect="1" noMove="1" noResize="1" noEditPoints="1" noAdjustHandles="1" noChangeArrowheads="1" noChangeShapeType="1" noTextEdit="1"/>
              </p:cNvSpPr>
              <p:nvPr/>
            </p:nvSpPr>
            <p:spPr>
              <a:xfrm>
                <a:off x="9386887" y="4327988"/>
                <a:ext cx="2145139" cy="461665"/>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C0B9D7-53AF-4414-B66D-DAA1C73A5D81}"/>
                  </a:ext>
                </a:extLst>
              </p:cNvPr>
              <p:cNvSpPr txBox="1"/>
              <p:nvPr/>
            </p:nvSpPr>
            <p:spPr>
              <a:xfrm>
                <a:off x="9386886" y="4789653"/>
                <a:ext cx="2681119" cy="4624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𝑅</m:t>
                      </m:r>
                      <m:r>
                        <a:rPr lang="en-US" sz="2400" i="1">
                          <a:latin typeface="Cambria Math" panose="02040503050406030204" pitchFamily="18" charset="0"/>
                        </a:rPr>
                        <m:t>3←</m:t>
                      </m:r>
                      <m:r>
                        <a:rPr lang="en-US" sz="2400" i="1">
                          <a:latin typeface="Cambria Math" panose="02040503050406030204" pitchFamily="18" charset="0"/>
                          <a:ea typeface="Cambria Math" panose="02040503050406030204" pitchFamily="18" charset="0"/>
                        </a:rPr>
                        <m:t>𝑅</m:t>
                      </m:r>
                      <m:r>
                        <a:rPr lang="en-US" sz="2400" i="1">
                          <a:latin typeface="Cambria Math" panose="02040503050406030204" pitchFamily="18" charset="0"/>
                          <a:ea typeface="Cambria Math" panose="02040503050406030204" pitchFamily="18" charset="0"/>
                        </a:rPr>
                        <m:t>1+</m:t>
                      </m:r>
                      <m:acc>
                        <m:accPr>
                          <m:chr m:val="̅"/>
                          <m:ctrlPr>
                            <a:rPr lang="en-US" sz="240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𝑅</m:t>
                          </m:r>
                          <m:r>
                            <a:rPr lang="en-US" sz="2400" i="1">
                              <a:latin typeface="Cambria Math" panose="02040503050406030204" pitchFamily="18" charset="0"/>
                              <a:ea typeface="Cambria Math" panose="02040503050406030204" pitchFamily="18" charset="0"/>
                            </a:rPr>
                            <m:t>2</m:t>
                          </m:r>
                        </m:e>
                      </m:acc>
                      <m:r>
                        <a:rPr lang="en-US" sz="2400" i="1">
                          <a:latin typeface="Cambria Math" panose="02040503050406030204" pitchFamily="18" charset="0"/>
                        </a:rPr>
                        <m:t>+1</m:t>
                      </m:r>
                    </m:oMath>
                  </m:oMathPara>
                </a14:m>
                <a:endParaRPr lang="en-US" sz="2400"/>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8" name="TextBox 7">
                <a:extLst>
                  <a:ext uri="{FF2B5EF4-FFF2-40B4-BE49-F238E27FC236}">
                    <a16:creationId xmlns:a16="http://schemas.microsoft.com/office/drawing/2014/main" id="{91C0B9D7-53AF-4414-B66D-DAA1C73A5D81}"/>
                  </a:ext>
                </a:extLst>
              </p:cNvPr>
              <p:cNvSpPr txBox="1">
                <a:spLocks noRot="1" noChangeAspect="1" noMove="1" noResize="1" noEditPoints="1" noAdjustHandles="1" noChangeArrowheads="1" noChangeShapeType="1" noTextEdit="1"/>
              </p:cNvSpPr>
              <p:nvPr/>
            </p:nvSpPr>
            <p:spPr>
              <a:xfrm>
                <a:off x="9386886" y="4789653"/>
                <a:ext cx="2681119" cy="462434"/>
              </a:xfrm>
              <a:prstGeom prst="rect">
                <a:avLst/>
              </a:prstGeom>
              <a:blipFill>
                <a:blip r:embed="rId4"/>
                <a:stretch>
                  <a:fillRect/>
                </a:stretch>
              </a:blipFill>
            </p:spPr>
            <p:txBody>
              <a:bodyPr/>
              <a:lstStyle/>
              <a:p>
                <a:r>
                  <a:rPr lang="en-IN">
                    <a:noFill/>
                  </a:rPr>
                  <a:t> </a:t>
                </a:r>
              </a:p>
            </p:txBody>
          </p:sp>
        </mc:Fallback>
      </mc:AlternateContent>
      <p:graphicFrame>
        <p:nvGraphicFramePr>
          <p:cNvPr id="17" name="Table 16">
            <a:extLst>
              <a:ext uri="{FF2B5EF4-FFF2-40B4-BE49-F238E27FC236}">
                <a16:creationId xmlns:a16="http://schemas.microsoft.com/office/drawing/2014/main" id="{78DB4FC2-7B44-4A10-B935-BFF6D2C41053}"/>
              </a:ext>
            </a:extLst>
          </p:cNvPr>
          <p:cNvGraphicFramePr>
            <a:graphicFrameLocks noGrp="1"/>
          </p:cNvGraphicFramePr>
          <p:nvPr>
            <p:extLst>
              <p:ext uri="{D42A27DB-BD31-4B8C-83A1-F6EECF244321}">
                <p14:modId xmlns:p14="http://schemas.microsoft.com/office/powerpoint/2010/main" val="2470026077"/>
              </p:ext>
            </p:extLst>
          </p:nvPr>
        </p:nvGraphicFramePr>
        <p:xfrm>
          <a:off x="161201" y="1683026"/>
          <a:ext cx="8763000" cy="822960"/>
        </p:xfrm>
        <a:graphic>
          <a:graphicData uri="http://schemas.openxmlformats.org/drawingml/2006/table">
            <a:tbl>
              <a:tblPr firstRow="1" bandRow="1">
                <a:tableStyleId>{3B4B98B0-60AC-42C2-AFA5-B58CD77FA1E5}</a:tableStyleId>
              </a:tblPr>
              <a:tblGrid>
                <a:gridCol w="2628900">
                  <a:extLst>
                    <a:ext uri="{9D8B030D-6E8A-4147-A177-3AD203B41FA5}">
                      <a16:colId xmlns:a16="http://schemas.microsoft.com/office/drawing/2014/main" val="20000"/>
                    </a:ext>
                  </a:extLst>
                </a:gridCol>
                <a:gridCol w="6134100">
                  <a:extLst>
                    <a:ext uri="{9D8B030D-6E8A-4147-A177-3AD203B41FA5}">
                      <a16:colId xmlns:a16="http://schemas.microsoft.com/office/drawing/2014/main" val="20001"/>
                    </a:ext>
                  </a:extLst>
                </a:gridCol>
              </a:tblGrid>
              <a:tr h="370840">
                <a:tc>
                  <a:txBody>
                    <a:bodyPr/>
                    <a:lstStyle/>
                    <a:p>
                      <a:r>
                        <a:rPr lang="en-US" sz="2400">
                          <a:solidFill>
                            <a:schemeClr val="tx2"/>
                          </a:solidFill>
                        </a:rPr>
                        <a:t>Symbolic Designation</a:t>
                      </a:r>
                    </a:p>
                  </a:txBody>
                  <a:tcPr/>
                </a:tc>
                <a:tc>
                  <a:txBody>
                    <a:bodyPr/>
                    <a:lstStyle/>
                    <a:p>
                      <a:r>
                        <a:rPr lang="en-US" sz="2400">
                          <a:solidFill>
                            <a:schemeClr val="tx2"/>
                          </a:solidFill>
                        </a:rPr>
                        <a:t>Description</a:t>
                      </a: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E4CA9CD-DF2A-4EE6-9176-E6E586717055}"/>
                  </a:ext>
                </a:extLst>
              </p:cNvPr>
              <p:cNvGraphicFramePr>
                <a:graphicFrameLocks noGrp="1"/>
              </p:cNvGraphicFramePr>
              <p:nvPr>
                <p:extLst>
                  <p:ext uri="{D42A27DB-BD31-4B8C-83A1-F6EECF244321}">
                    <p14:modId xmlns:p14="http://schemas.microsoft.com/office/powerpoint/2010/main" val="2893608260"/>
                  </p:ext>
                </p:extLst>
              </p:nvPr>
            </p:nvGraphicFramePr>
            <p:xfrm>
              <a:off x="161201" y="2505986"/>
              <a:ext cx="8763000" cy="45720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R</m:t>
                                </m:r>
                                <m:r>
                                  <a:rPr lang="en-US" sz="2400" smtClean="0">
                                    <a:latin typeface="Cambria Math" panose="02040503050406030204" pitchFamily="18" charset="0"/>
                                  </a:rPr>
                                  <m:t>3←</m:t>
                                </m:r>
                                <m:r>
                                  <m:rPr>
                                    <m:sty m:val="p"/>
                                  </m:rPr>
                                  <a:rPr lang="en-US" sz="2400" smtClean="0">
                                    <a:latin typeface="Cambria Math" panose="02040503050406030204" pitchFamily="18" charset="0"/>
                                  </a:rPr>
                                  <m:t>R</m:t>
                                </m:r>
                                <m:r>
                                  <a:rPr lang="en-US" sz="2400" smtClean="0">
                                    <a:latin typeface="Cambria Math" panose="02040503050406030204" pitchFamily="18" charset="0"/>
                                  </a:rPr>
                                  <m:t>1+</m:t>
                                </m:r>
                                <m:r>
                                  <m:rPr>
                                    <m:sty m:val="p"/>
                                  </m:rPr>
                                  <a:rPr lang="en-US" sz="2400" smtClean="0">
                                    <a:latin typeface="Cambria Math" panose="02040503050406030204" pitchFamily="18" charset="0"/>
                                  </a:rPr>
                                  <m:t>R</m:t>
                                </m:r>
                                <m:r>
                                  <a:rPr lang="en-US" sz="2400" smtClean="0">
                                    <a:latin typeface="Cambria Math" panose="02040503050406030204" pitchFamily="18" charset="0"/>
                                  </a:rPr>
                                  <m:t>2</m:t>
                                </m:r>
                              </m:oMath>
                            </m:oMathPara>
                          </a14:m>
                          <a:endParaRPr lang="en-US" sz="2400" b="0"/>
                        </a:p>
                      </a:txBody>
                      <a:tcPr/>
                    </a:tc>
                    <a:tc>
                      <a:txBody>
                        <a:bodyPr/>
                        <a:lstStyle/>
                        <a:p>
                          <a:r>
                            <a:rPr lang="en-US" sz="2400" b="0"/>
                            <a:t>Contents of </a:t>
                          </a:r>
                          <a14:m>
                            <m:oMath xmlns:m="http://schemas.openxmlformats.org/officeDocument/2006/math">
                              <m:r>
                                <a:rPr lang="en-US" sz="2400" b="0" i="1" smtClean="0">
                                  <a:latin typeface="Cambria Math" panose="02040503050406030204" pitchFamily="18" charset="0"/>
                                </a:rPr>
                                <m:t>𝑅</m:t>
                              </m:r>
                              <m:r>
                                <a:rPr lang="en-US" sz="2400" b="0" smtClean="0">
                                  <a:latin typeface="Cambria Math" panose="02040503050406030204" pitchFamily="18" charset="0"/>
                                </a:rPr>
                                <m:t>1</m:t>
                              </m:r>
                            </m:oMath>
                          </a14:m>
                          <a:r>
                            <a:rPr lang="en-US" sz="2400" b="0"/>
                            <a:t> plus </a:t>
                          </a:r>
                          <a14:m>
                            <m:oMath xmlns:m="http://schemas.openxmlformats.org/officeDocument/2006/math">
                              <m:r>
                                <a:rPr lang="en-US" sz="2400" b="0" i="1" smtClean="0">
                                  <a:latin typeface="Cambria Math" panose="02040503050406030204" pitchFamily="18" charset="0"/>
                                </a:rPr>
                                <m:t>𝑅</m:t>
                              </m:r>
                              <m:r>
                                <a:rPr lang="en-US" sz="2400" b="0" smtClean="0">
                                  <a:latin typeface="Cambria Math" panose="02040503050406030204" pitchFamily="18" charset="0"/>
                                </a:rPr>
                                <m:t>2</m:t>
                              </m:r>
                            </m:oMath>
                          </a14:m>
                          <a:r>
                            <a:rPr lang="en-US" sz="2400" b="0"/>
                            <a:t> transferred to </a:t>
                          </a:r>
                          <a14:m>
                            <m:oMath xmlns:m="http://schemas.openxmlformats.org/officeDocument/2006/math">
                              <m:r>
                                <a:rPr lang="en-US" sz="2400" b="0" i="1" smtClean="0">
                                  <a:latin typeface="Cambria Math" panose="02040503050406030204" pitchFamily="18" charset="0"/>
                                </a:rPr>
                                <m:t>𝑅</m:t>
                              </m:r>
                              <m:r>
                                <a:rPr lang="en-US" sz="2400" b="0" smtClean="0">
                                  <a:latin typeface="Cambria Math" panose="02040503050406030204" pitchFamily="18" charset="0"/>
                                </a:rPr>
                                <m:t>3</m:t>
                              </m:r>
                            </m:oMath>
                          </a14:m>
                          <a:endParaRPr lang="en-US" sz="2400" b="0"/>
                        </a:p>
                      </a:txBody>
                      <a:tcPr/>
                    </a:tc>
                    <a:extLst>
                      <a:ext uri="{0D108BD9-81ED-4DB2-BD59-A6C34878D82A}">
                        <a16:rowId xmlns:a16="http://schemas.microsoft.com/office/drawing/2014/main" val="10000"/>
                      </a:ext>
                    </a:extLst>
                  </a:tr>
                </a:tbl>
              </a:graphicData>
            </a:graphic>
          </p:graphicFrame>
        </mc:Choice>
        <mc:Fallback xmlns="">
          <p:graphicFrame>
            <p:nvGraphicFramePr>
              <p:cNvPr id="18" name="Table 17">
                <a:extLst>
                  <a:ext uri="{FF2B5EF4-FFF2-40B4-BE49-F238E27FC236}">
                    <a16:creationId xmlns:a16="http://schemas.microsoft.com/office/drawing/2014/main" id="{8E4CA9CD-DF2A-4EE6-9176-E6E586717055}"/>
                  </a:ext>
                </a:extLst>
              </p:cNvPr>
              <p:cNvGraphicFramePr>
                <a:graphicFrameLocks noGrp="1"/>
              </p:cNvGraphicFramePr>
              <p:nvPr>
                <p:extLst>
                  <p:ext uri="{D42A27DB-BD31-4B8C-83A1-F6EECF244321}">
                    <p14:modId xmlns:p14="http://schemas.microsoft.com/office/powerpoint/2010/main" val="2893608260"/>
                  </p:ext>
                </p:extLst>
              </p:nvPr>
            </p:nvGraphicFramePr>
            <p:xfrm>
              <a:off x="161201" y="2505986"/>
              <a:ext cx="8763000" cy="45720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457200">
                    <a:tc>
                      <a:txBody>
                        <a:bodyPr/>
                        <a:lstStyle/>
                        <a:p>
                          <a:endParaRPr lang="en-US"/>
                        </a:p>
                      </a:txBody>
                      <a:tcPr>
                        <a:blipFill>
                          <a:blip r:embed="rId5"/>
                          <a:stretch>
                            <a:fillRect t="-9211" r="-234651" b="-30263"/>
                          </a:stretch>
                        </a:blipFill>
                      </a:tcPr>
                    </a:tc>
                    <a:tc>
                      <a:txBody>
                        <a:bodyPr/>
                        <a:lstStyle/>
                        <a:p>
                          <a:endParaRPr lang="en-US"/>
                        </a:p>
                      </a:txBody>
                      <a:tcPr>
                        <a:blipFill>
                          <a:blip r:embed="rId5"/>
                          <a:stretch>
                            <a:fillRect l="-42659" t="-9211" r="-99" b="-30263"/>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089E8F7B-3E77-456C-99A5-589D8F2DADC3}"/>
                  </a:ext>
                </a:extLst>
              </p:cNvPr>
              <p:cNvGraphicFramePr>
                <a:graphicFrameLocks noGrp="1"/>
              </p:cNvGraphicFramePr>
              <p:nvPr>
                <p:extLst>
                  <p:ext uri="{D42A27DB-BD31-4B8C-83A1-F6EECF244321}">
                    <p14:modId xmlns:p14="http://schemas.microsoft.com/office/powerpoint/2010/main" val="2573247933"/>
                  </p:ext>
                </p:extLst>
              </p:nvPr>
            </p:nvGraphicFramePr>
            <p:xfrm>
              <a:off x="161201" y="2963186"/>
              <a:ext cx="8763000" cy="45720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R</m:t>
                                </m:r>
                                <m:r>
                                  <a:rPr lang="en-US" sz="2400" smtClean="0">
                                    <a:latin typeface="Cambria Math" panose="02040503050406030204" pitchFamily="18" charset="0"/>
                                  </a:rPr>
                                  <m:t>3←</m:t>
                                </m:r>
                                <m:r>
                                  <m:rPr>
                                    <m:sty m:val="p"/>
                                  </m:rPr>
                                  <a:rPr lang="en-US" sz="2400" smtClean="0">
                                    <a:latin typeface="Cambria Math" panose="02040503050406030204" pitchFamily="18" charset="0"/>
                                  </a:rPr>
                                  <m:t>R</m:t>
                                </m:r>
                                <m:r>
                                  <a:rPr lang="en-US" sz="2400" smtClean="0">
                                    <a:latin typeface="Cambria Math" panose="02040503050406030204" pitchFamily="18" charset="0"/>
                                  </a:rPr>
                                  <m:t>1</m:t>
                                </m:r>
                                <m:r>
                                  <a:rPr lang="en-US" sz="2400" b="1" i="0" smtClean="0">
                                    <a:latin typeface="Cambria Math" panose="02040503050406030204" pitchFamily="18" charset="0"/>
                                  </a:rPr>
                                  <m:t>−</m:t>
                                </m:r>
                                <m:r>
                                  <m:rPr>
                                    <m:sty m:val="p"/>
                                  </m:rPr>
                                  <a:rPr lang="en-US" sz="2400" smtClean="0">
                                    <a:latin typeface="Cambria Math" panose="02040503050406030204" pitchFamily="18" charset="0"/>
                                  </a:rPr>
                                  <m:t>R</m:t>
                                </m:r>
                                <m:r>
                                  <a:rPr lang="en-US" sz="2400" smtClean="0">
                                    <a:latin typeface="Cambria Math" panose="02040503050406030204" pitchFamily="18" charset="0"/>
                                  </a:rPr>
                                  <m:t>2</m:t>
                                </m:r>
                              </m:oMath>
                            </m:oMathPara>
                          </a14:m>
                          <a:endParaRPr lang="en-US" sz="2400" b="0"/>
                        </a:p>
                      </a:txBody>
                      <a:tcPr/>
                    </a:tc>
                    <a:tc>
                      <a:txBody>
                        <a:bodyPr/>
                        <a:lstStyle/>
                        <a:p>
                          <a:r>
                            <a:rPr lang="en-US" sz="2400" b="0"/>
                            <a:t>Contents of </a:t>
                          </a:r>
                          <a14:m>
                            <m:oMath xmlns:m="http://schemas.openxmlformats.org/officeDocument/2006/math">
                              <m:r>
                                <a:rPr lang="en-US" sz="2400" b="0" i="1" smtClean="0">
                                  <a:latin typeface="Cambria Math" panose="02040503050406030204" pitchFamily="18" charset="0"/>
                                </a:rPr>
                                <m:t>𝑅</m:t>
                              </m:r>
                              <m:r>
                                <a:rPr lang="en-US" sz="2400" b="0" smtClean="0">
                                  <a:latin typeface="Cambria Math" panose="02040503050406030204" pitchFamily="18" charset="0"/>
                                </a:rPr>
                                <m:t>1</m:t>
                              </m:r>
                            </m:oMath>
                          </a14:m>
                          <a:r>
                            <a:rPr lang="en-US" sz="2400" b="0"/>
                            <a:t> minus </a:t>
                          </a:r>
                          <a14:m>
                            <m:oMath xmlns:m="http://schemas.openxmlformats.org/officeDocument/2006/math">
                              <m:r>
                                <a:rPr lang="en-US" sz="2400" b="0" i="1" smtClean="0">
                                  <a:latin typeface="Cambria Math" panose="02040503050406030204" pitchFamily="18" charset="0"/>
                                </a:rPr>
                                <m:t>𝑅</m:t>
                              </m:r>
                              <m:r>
                                <a:rPr lang="en-US" sz="2400" b="0" smtClean="0">
                                  <a:latin typeface="Cambria Math" panose="02040503050406030204" pitchFamily="18" charset="0"/>
                                </a:rPr>
                                <m:t>2</m:t>
                              </m:r>
                            </m:oMath>
                          </a14:m>
                          <a:r>
                            <a:rPr lang="en-US" sz="2400" b="0"/>
                            <a:t> transferred to </a:t>
                          </a:r>
                          <a14:m>
                            <m:oMath xmlns:m="http://schemas.openxmlformats.org/officeDocument/2006/math">
                              <m:r>
                                <a:rPr lang="en-US" sz="2400" b="0" i="1" smtClean="0">
                                  <a:latin typeface="Cambria Math" panose="02040503050406030204" pitchFamily="18" charset="0"/>
                                </a:rPr>
                                <m:t>𝑅</m:t>
                              </m:r>
                              <m:r>
                                <a:rPr lang="en-US" sz="2400" b="0" smtClean="0">
                                  <a:latin typeface="Cambria Math" panose="02040503050406030204" pitchFamily="18" charset="0"/>
                                </a:rPr>
                                <m:t>3</m:t>
                              </m:r>
                            </m:oMath>
                          </a14:m>
                          <a:endParaRPr lang="en-US" sz="2400" b="0"/>
                        </a:p>
                      </a:txBody>
                      <a:tcPr/>
                    </a:tc>
                    <a:extLst>
                      <a:ext uri="{0D108BD9-81ED-4DB2-BD59-A6C34878D82A}">
                        <a16:rowId xmlns:a16="http://schemas.microsoft.com/office/drawing/2014/main" val="10000"/>
                      </a:ext>
                    </a:extLst>
                  </a:tr>
                </a:tbl>
              </a:graphicData>
            </a:graphic>
          </p:graphicFrame>
        </mc:Choice>
        <mc:Fallback xmlns="">
          <p:graphicFrame>
            <p:nvGraphicFramePr>
              <p:cNvPr id="19" name="Table 18">
                <a:extLst>
                  <a:ext uri="{FF2B5EF4-FFF2-40B4-BE49-F238E27FC236}">
                    <a16:creationId xmlns:a16="http://schemas.microsoft.com/office/drawing/2014/main" id="{089E8F7B-3E77-456C-99A5-589D8F2DADC3}"/>
                  </a:ext>
                </a:extLst>
              </p:cNvPr>
              <p:cNvGraphicFramePr>
                <a:graphicFrameLocks noGrp="1"/>
              </p:cNvGraphicFramePr>
              <p:nvPr>
                <p:extLst>
                  <p:ext uri="{D42A27DB-BD31-4B8C-83A1-F6EECF244321}">
                    <p14:modId xmlns:p14="http://schemas.microsoft.com/office/powerpoint/2010/main" val="2573247933"/>
                  </p:ext>
                </p:extLst>
              </p:nvPr>
            </p:nvGraphicFramePr>
            <p:xfrm>
              <a:off x="161201" y="2963186"/>
              <a:ext cx="8763000" cy="45720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457200">
                    <a:tc>
                      <a:txBody>
                        <a:bodyPr/>
                        <a:lstStyle/>
                        <a:p>
                          <a:endParaRPr lang="en-US"/>
                        </a:p>
                      </a:txBody>
                      <a:tcPr>
                        <a:blipFill>
                          <a:blip r:embed="rId6"/>
                          <a:stretch>
                            <a:fillRect t="-9211" r="-234651" b="-30263"/>
                          </a:stretch>
                        </a:blipFill>
                      </a:tcPr>
                    </a:tc>
                    <a:tc>
                      <a:txBody>
                        <a:bodyPr/>
                        <a:lstStyle/>
                        <a:p>
                          <a:endParaRPr lang="en-US"/>
                        </a:p>
                      </a:txBody>
                      <a:tcPr>
                        <a:blipFill>
                          <a:blip r:embed="rId6"/>
                          <a:stretch>
                            <a:fillRect l="-42659" t="-9211" r="-99" b="-30263"/>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Table 19">
                <a:extLst>
                  <a:ext uri="{FF2B5EF4-FFF2-40B4-BE49-F238E27FC236}">
                    <a16:creationId xmlns:a16="http://schemas.microsoft.com/office/drawing/2014/main" id="{E04C2599-CC26-40DA-AEB9-9B6D9D9D80C4}"/>
                  </a:ext>
                </a:extLst>
              </p:cNvPr>
              <p:cNvGraphicFramePr>
                <a:graphicFrameLocks noGrp="1"/>
              </p:cNvGraphicFramePr>
              <p:nvPr>
                <p:extLst>
                  <p:ext uri="{D42A27DB-BD31-4B8C-83A1-F6EECF244321}">
                    <p14:modId xmlns:p14="http://schemas.microsoft.com/office/powerpoint/2010/main" val="1156891615"/>
                  </p:ext>
                </p:extLst>
              </p:nvPr>
            </p:nvGraphicFramePr>
            <p:xfrm>
              <a:off x="161201" y="3420386"/>
              <a:ext cx="8763000" cy="82296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2</m:t>
                                </m:r>
                                <m:r>
                                  <a:rPr lang="en-US" sz="2400" smtClean="0">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𝑅</m:t>
                                    </m:r>
                                    <m:r>
                                      <a:rPr lang="en-US" sz="2400" b="0" i="1" smtClean="0">
                                        <a:latin typeface="Cambria Math" panose="02040503050406030204" pitchFamily="18" charset="0"/>
                                      </a:rPr>
                                      <m:t>2</m:t>
                                    </m:r>
                                  </m:e>
                                </m:acc>
                              </m:oMath>
                            </m:oMathPara>
                          </a14:m>
                          <a:endParaRPr lang="en-US" sz="2400" b="0"/>
                        </a:p>
                      </a:txBody>
                      <a:tcPr/>
                    </a:tc>
                    <a:tc>
                      <a:txBody>
                        <a:bodyPr/>
                        <a:lstStyle/>
                        <a:p>
                          <a:r>
                            <a:rPr lang="en-US" sz="2400" b="0"/>
                            <a:t>Complement the contents</a:t>
                          </a:r>
                          <a:r>
                            <a:rPr lang="en-US" sz="2400" b="0" baseline="0"/>
                            <a:t> of </a:t>
                          </a:r>
                          <a14:m>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2</m:t>
                              </m:r>
                            </m:oMath>
                          </a14:m>
                          <a:r>
                            <a:rPr lang="en-US" sz="2400" b="0"/>
                            <a:t> (1’s complement)</a:t>
                          </a:r>
                        </a:p>
                      </a:txBody>
                      <a:tcPr/>
                    </a:tc>
                    <a:extLst>
                      <a:ext uri="{0D108BD9-81ED-4DB2-BD59-A6C34878D82A}">
                        <a16:rowId xmlns:a16="http://schemas.microsoft.com/office/drawing/2014/main" val="10000"/>
                      </a:ext>
                    </a:extLst>
                  </a:tr>
                </a:tbl>
              </a:graphicData>
            </a:graphic>
          </p:graphicFrame>
        </mc:Choice>
        <mc:Fallback xmlns="">
          <p:graphicFrame>
            <p:nvGraphicFramePr>
              <p:cNvPr id="20" name="Table 19">
                <a:extLst>
                  <a:ext uri="{FF2B5EF4-FFF2-40B4-BE49-F238E27FC236}">
                    <a16:creationId xmlns:a16="http://schemas.microsoft.com/office/drawing/2014/main" id="{E04C2599-CC26-40DA-AEB9-9B6D9D9D80C4}"/>
                  </a:ext>
                </a:extLst>
              </p:cNvPr>
              <p:cNvGraphicFramePr>
                <a:graphicFrameLocks noGrp="1"/>
              </p:cNvGraphicFramePr>
              <p:nvPr>
                <p:extLst>
                  <p:ext uri="{D42A27DB-BD31-4B8C-83A1-F6EECF244321}">
                    <p14:modId xmlns:p14="http://schemas.microsoft.com/office/powerpoint/2010/main" val="1156891615"/>
                  </p:ext>
                </p:extLst>
              </p:nvPr>
            </p:nvGraphicFramePr>
            <p:xfrm>
              <a:off x="161201" y="3420386"/>
              <a:ext cx="8763000" cy="82296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822960">
                    <a:tc>
                      <a:txBody>
                        <a:bodyPr/>
                        <a:lstStyle/>
                        <a:p>
                          <a:endParaRPr lang="en-US"/>
                        </a:p>
                      </a:txBody>
                      <a:tcPr>
                        <a:blipFill>
                          <a:blip r:embed="rId7"/>
                          <a:stretch>
                            <a:fillRect t="-5147" r="-234651" b="-16912"/>
                          </a:stretch>
                        </a:blipFill>
                      </a:tcPr>
                    </a:tc>
                    <a:tc>
                      <a:txBody>
                        <a:bodyPr/>
                        <a:lstStyle/>
                        <a:p>
                          <a:endParaRPr lang="en-US"/>
                        </a:p>
                      </a:txBody>
                      <a:tcPr>
                        <a:blipFill>
                          <a:blip r:embed="rId7"/>
                          <a:stretch>
                            <a:fillRect l="-42659" t="-5147" r="-99" b="-16912"/>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0F318643-9780-426E-99D4-4035F1EA3CA4}"/>
                  </a:ext>
                </a:extLst>
              </p:cNvPr>
              <p:cNvGraphicFramePr>
                <a:graphicFrameLocks noGrp="1"/>
              </p:cNvGraphicFramePr>
              <p:nvPr>
                <p:extLst>
                  <p:ext uri="{D42A27DB-BD31-4B8C-83A1-F6EECF244321}">
                    <p14:modId xmlns:p14="http://schemas.microsoft.com/office/powerpoint/2010/main" val="2570326129"/>
                  </p:ext>
                </p:extLst>
              </p:nvPr>
            </p:nvGraphicFramePr>
            <p:xfrm>
              <a:off x="161201" y="4243346"/>
              <a:ext cx="8763000" cy="457962"/>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2</m:t>
                                </m:r>
                                <m:r>
                                  <a:rPr lang="en-US" sz="2400" smtClean="0">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𝑅</m:t>
                                    </m:r>
                                    <m:r>
                                      <a:rPr lang="en-US" sz="2400" b="0" i="1" smtClean="0">
                                        <a:latin typeface="Cambria Math" panose="02040503050406030204" pitchFamily="18" charset="0"/>
                                      </a:rPr>
                                      <m:t>2</m:t>
                                    </m:r>
                                  </m:e>
                                </m:acc>
                                <m:r>
                                  <a:rPr lang="en-US" sz="2400" b="1"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b="0"/>
                        </a:p>
                      </a:txBody>
                      <a:tcPr/>
                    </a:tc>
                    <a:tc>
                      <a:txBody>
                        <a:bodyPr/>
                        <a:lstStyle/>
                        <a:p>
                          <a:r>
                            <a:rPr lang="en-US" sz="2400" b="0"/>
                            <a:t>2’s complement the contents</a:t>
                          </a:r>
                          <a:r>
                            <a:rPr lang="en-US" sz="2400" b="0" baseline="0"/>
                            <a:t> of </a:t>
                          </a:r>
                          <a14:m>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2</m:t>
                              </m:r>
                            </m:oMath>
                          </a14:m>
                          <a:r>
                            <a:rPr lang="en-US" sz="2400" b="0"/>
                            <a:t> (negate)</a:t>
                          </a:r>
                        </a:p>
                      </a:txBody>
                      <a:tcPr/>
                    </a:tc>
                    <a:extLst>
                      <a:ext uri="{0D108BD9-81ED-4DB2-BD59-A6C34878D82A}">
                        <a16:rowId xmlns:a16="http://schemas.microsoft.com/office/drawing/2014/main" val="10000"/>
                      </a:ext>
                    </a:extLst>
                  </a:tr>
                </a:tbl>
              </a:graphicData>
            </a:graphic>
          </p:graphicFrame>
        </mc:Choice>
        <mc:Fallback xmlns="">
          <p:graphicFrame>
            <p:nvGraphicFramePr>
              <p:cNvPr id="21" name="Table 20">
                <a:extLst>
                  <a:ext uri="{FF2B5EF4-FFF2-40B4-BE49-F238E27FC236}">
                    <a16:creationId xmlns:a16="http://schemas.microsoft.com/office/drawing/2014/main" id="{0F318643-9780-426E-99D4-4035F1EA3CA4}"/>
                  </a:ext>
                </a:extLst>
              </p:cNvPr>
              <p:cNvGraphicFramePr>
                <a:graphicFrameLocks noGrp="1"/>
              </p:cNvGraphicFramePr>
              <p:nvPr>
                <p:extLst>
                  <p:ext uri="{D42A27DB-BD31-4B8C-83A1-F6EECF244321}">
                    <p14:modId xmlns:p14="http://schemas.microsoft.com/office/powerpoint/2010/main" val="2570326129"/>
                  </p:ext>
                </p:extLst>
              </p:nvPr>
            </p:nvGraphicFramePr>
            <p:xfrm>
              <a:off x="161201" y="4243346"/>
              <a:ext cx="8763000" cy="457962"/>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457962">
                    <a:tc>
                      <a:txBody>
                        <a:bodyPr/>
                        <a:lstStyle/>
                        <a:p>
                          <a:endParaRPr lang="en-US"/>
                        </a:p>
                      </a:txBody>
                      <a:tcPr>
                        <a:blipFill>
                          <a:blip r:embed="rId8"/>
                          <a:stretch>
                            <a:fillRect t="-9211" r="-234651" b="-30263"/>
                          </a:stretch>
                        </a:blipFill>
                      </a:tcPr>
                    </a:tc>
                    <a:tc>
                      <a:txBody>
                        <a:bodyPr/>
                        <a:lstStyle/>
                        <a:p>
                          <a:endParaRPr lang="en-US"/>
                        </a:p>
                      </a:txBody>
                      <a:tcPr>
                        <a:blipFill>
                          <a:blip r:embed="rId8"/>
                          <a:stretch>
                            <a:fillRect l="-42659" t="-9211" r="-99" b="-30263"/>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6D46A5ED-7DC6-45F9-9E80-E4E717697448}"/>
                  </a:ext>
                </a:extLst>
              </p:cNvPr>
              <p:cNvGraphicFramePr>
                <a:graphicFrameLocks noGrp="1"/>
              </p:cNvGraphicFramePr>
              <p:nvPr>
                <p:extLst>
                  <p:ext uri="{D42A27DB-BD31-4B8C-83A1-F6EECF244321}">
                    <p14:modId xmlns:p14="http://schemas.microsoft.com/office/powerpoint/2010/main" val="2441566263"/>
                  </p:ext>
                </p:extLst>
              </p:nvPr>
            </p:nvGraphicFramePr>
            <p:xfrm>
              <a:off x="161201" y="4701308"/>
              <a:ext cx="8763000" cy="457962"/>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3</m:t>
                                </m:r>
                                <m:r>
                                  <a:rPr lang="en-US" sz="2400" smtClean="0">
                                    <a:latin typeface="Cambria Math" panose="02040503050406030204" pitchFamily="18" charset="0"/>
                                  </a:rPr>
                                  <m:t>←</m:t>
                                </m:r>
                                <m:r>
                                  <m:rPr>
                                    <m:sty m:val="p"/>
                                  </m:rPr>
                                  <a:rPr lang="en-US" sz="2400" smtClean="0">
                                    <a:latin typeface="Cambria Math" panose="02040503050406030204" pitchFamily="18" charset="0"/>
                                  </a:rPr>
                                  <m:t>R</m:t>
                                </m:r>
                                <m:r>
                                  <a:rPr lang="en-US" sz="2400" b="0" i="0" smtClean="0">
                                    <a:latin typeface="Cambria Math" panose="02040503050406030204" pitchFamily="18" charset="0"/>
                                  </a:rPr>
                                  <m:t>1</m:t>
                                </m:r>
                                <m:r>
                                  <a:rPr lang="en-US" sz="2400" b="1" i="1" smtClean="0">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𝑅</m:t>
                                    </m:r>
                                    <m:r>
                                      <a:rPr lang="en-US" sz="2400" b="0" i="1" smtClean="0">
                                        <a:latin typeface="Cambria Math" panose="02040503050406030204" pitchFamily="18" charset="0"/>
                                      </a:rPr>
                                      <m:t>2</m:t>
                                    </m:r>
                                  </m:e>
                                </m:acc>
                                <m:r>
                                  <a:rPr lang="en-US" sz="2400" b="1"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b="0"/>
                        </a:p>
                      </a:txBody>
                      <a:tcPr/>
                    </a:tc>
                    <a:tc>
                      <a:txBody>
                        <a:bodyPr/>
                        <a:lstStyle/>
                        <a:p>
                          <a14:m>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1</m:t>
                              </m:r>
                            </m:oMath>
                          </a14:m>
                          <a:r>
                            <a:rPr lang="en-US" sz="2400" b="0"/>
                            <a:t> plus</a:t>
                          </a:r>
                          <a:r>
                            <a:rPr lang="en-US" sz="2400" b="0" baseline="0"/>
                            <a:t> the 2’s </a:t>
                          </a:r>
                          <a:r>
                            <a:rPr lang="en-US" sz="2400" b="0"/>
                            <a:t>complement</a:t>
                          </a:r>
                          <a:r>
                            <a:rPr lang="en-US" sz="2400" b="0" baseline="0"/>
                            <a:t> of </a:t>
                          </a:r>
                          <a14:m>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2</m:t>
                              </m:r>
                            </m:oMath>
                          </a14:m>
                          <a:r>
                            <a:rPr lang="en-US" sz="2400" b="0"/>
                            <a:t> (subtraction)</a:t>
                          </a:r>
                        </a:p>
                      </a:txBody>
                      <a:tcPr/>
                    </a:tc>
                    <a:extLst>
                      <a:ext uri="{0D108BD9-81ED-4DB2-BD59-A6C34878D82A}">
                        <a16:rowId xmlns:a16="http://schemas.microsoft.com/office/drawing/2014/main" val="10000"/>
                      </a:ext>
                    </a:extLst>
                  </a:tr>
                </a:tbl>
              </a:graphicData>
            </a:graphic>
          </p:graphicFrame>
        </mc:Choice>
        <mc:Fallback xmlns="">
          <p:graphicFrame>
            <p:nvGraphicFramePr>
              <p:cNvPr id="22" name="Table 21">
                <a:extLst>
                  <a:ext uri="{FF2B5EF4-FFF2-40B4-BE49-F238E27FC236}">
                    <a16:creationId xmlns:a16="http://schemas.microsoft.com/office/drawing/2014/main" id="{6D46A5ED-7DC6-45F9-9E80-E4E717697448}"/>
                  </a:ext>
                </a:extLst>
              </p:cNvPr>
              <p:cNvGraphicFramePr>
                <a:graphicFrameLocks noGrp="1"/>
              </p:cNvGraphicFramePr>
              <p:nvPr>
                <p:extLst>
                  <p:ext uri="{D42A27DB-BD31-4B8C-83A1-F6EECF244321}">
                    <p14:modId xmlns:p14="http://schemas.microsoft.com/office/powerpoint/2010/main" val="2441566263"/>
                  </p:ext>
                </p:extLst>
              </p:nvPr>
            </p:nvGraphicFramePr>
            <p:xfrm>
              <a:off x="161201" y="4701308"/>
              <a:ext cx="8763000" cy="457962"/>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457962">
                    <a:tc>
                      <a:txBody>
                        <a:bodyPr/>
                        <a:lstStyle/>
                        <a:p>
                          <a:endParaRPr lang="en-US"/>
                        </a:p>
                      </a:txBody>
                      <a:tcPr>
                        <a:blipFill>
                          <a:blip r:embed="rId9"/>
                          <a:stretch>
                            <a:fillRect t="-9211" r="-234651" b="-30263"/>
                          </a:stretch>
                        </a:blipFill>
                      </a:tcPr>
                    </a:tc>
                    <a:tc>
                      <a:txBody>
                        <a:bodyPr/>
                        <a:lstStyle/>
                        <a:p>
                          <a:endParaRPr lang="en-US"/>
                        </a:p>
                      </a:txBody>
                      <a:tcPr>
                        <a:blipFill>
                          <a:blip r:embed="rId9"/>
                          <a:stretch>
                            <a:fillRect l="-42659" t="-9211" r="-99" b="-30263"/>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DDAD4D36-BFE7-427B-9133-5E28D6BAFDD3}"/>
                  </a:ext>
                </a:extLst>
              </p:cNvPr>
              <p:cNvGraphicFramePr>
                <a:graphicFrameLocks noGrp="1"/>
              </p:cNvGraphicFramePr>
              <p:nvPr>
                <p:extLst>
                  <p:ext uri="{D42A27DB-BD31-4B8C-83A1-F6EECF244321}">
                    <p14:modId xmlns:p14="http://schemas.microsoft.com/office/powerpoint/2010/main" val="1980122921"/>
                  </p:ext>
                </p:extLst>
              </p:nvPr>
            </p:nvGraphicFramePr>
            <p:xfrm>
              <a:off x="161201" y="5159270"/>
              <a:ext cx="8763000" cy="45720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1</m:t>
                                </m:r>
                                <m:r>
                                  <a:rPr lang="en-US" sz="2400" smtClean="0">
                                    <a:latin typeface="Cambria Math" panose="02040503050406030204" pitchFamily="18" charset="0"/>
                                  </a:rPr>
                                  <m:t>←</m:t>
                                </m:r>
                                <m:r>
                                  <m:rPr>
                                    <m:sty m:val="p"/>
                                  </m:rPr>
                                  <a:rPr lang="en-US" sz="2400" smtClean="0">
                                    <a:latin typeface="Cambria Math" panose="02040503050406030204" pitchFamily="18" charset="0"/>
                                  </a:rPr>
                                  <m:t>R</m:t>
                                </m:r>
                                <m:r>
                                  <a:rPr lang="en-US" sz="2400" b="0" i="0" smtClean="0">
                                    <a:latin typeface="Cambria Math" panose="02040503050406030204" pitchFamily="18" charset="0"/>
                                  </a:rPr>
                                  <m:t>1</m:t>
                                </m:r>
                                <m:r>
                                  <a:rPr lang="en-US" sz="2400" b="1"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b="0"/>
                        </a:p>
                      </a:txBody>
                      <a:tcPr/>
                    </a:tc>
                    <a:tc>
                      <a:txBody>
                        <a:bodyPr/>
                        <a:lstStyle/>
                        <a:p>
                          <a:r>
                            <a:rPr lang="en-US" sz="2400" b="0"/>
                            <a:t>Increment</a:t>
                          </a:r>
                          <a:r>
                            <a:rPr lang="en-US" sz="2400" b="0" baseline="0"/>
                            <a:t> the content of </a:t>
                          </a:r>
                          <a14:m>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1</m:t>
                              </m:r>
                            </m:oMath>
                          </a14:m>
                          <a:r>
                            <a:rPr lang="en-US" sz="2400" b="0"/>
                            <a:t> by one</a:t>
                          </a:r>
                        </a:p>
                      </a:txBody>
                      <a:tcPr/>
                    </a:tc>
                    <a:extLst>
                      <a:ext uri="{0D108BD9-81ED-4DB2-BD59-A6C34878D82A}">
                        <a16:rowId xmlns:a16="http://schemas.microsoft.com/office/drawing/2014/main" val="10000"/>
                      </a:ext>
                    </a:extLst>
                  </a:tr>
                </a:tbl>
              </a:graphicData>
            </a:graphic>
          </p:graphicFrame>
        </mc:Choice>
        <mc:Fallback xmlns="">
          <p:graphicFrame>
            <p:nvGraphicFramePr>
              <p:cNvPr id="23" name="Table 22">
                <a:extLst>
                  <a:ext uri="{FF2B5EF4-FFF2-40B4-BE49-F238E27FC236}">
                    <a16:creationId xmlns:a16="http://schemas.microsoft.com/office/drawing/2014/main" id="{DDAD4D36-BFE7-427B-9133-5E28D6BAFDD3}"/>
                  </a:ext>
                </a:extLst>
              </p:cNvPr>
              <p:cNvGraphicFramePr>
                <a:graphicFrameLocks noGrp="1"/>
              </p:cNvGraphicFramePr>
              <p:nvPr>
                <p:extLst>
                  <p:ext uri="{D42A27DB-BD31-4B8C-83A1-F6EECF244321}">
                    <p14:modId xmlns:p14="http://schemas.microsoft.com/office/powerpoint/2010/main" val="1980122921"/>
                  </p:ext>
                </p:extLst>
              </p:nvPr>
            </p:nvGraphicFramePr>
            <p:xfrm>
              <a:off x="161201" y="5159270"/>
              <a:ext cx="8763000" cy="45720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457200">
                    <a:tc>
                      <a:txBody>
                        <a:bodyPr/>
                        <a:lstStyle/>
                        <a:p>
                          <a:endParaRPr lang="en-US"/>
                        </a:p>
                      </a:txBody>
                      <a:tcPr>
                        <a:blipFill>
                          <a:blip r:embed="rId10"/>
                          <a:stretch>
                            <a:fillRect t="-9211" r="-234651" b="-30263"/>
                          </a:stretch>
                        </a:blipFill>
                      </a:tcPr>
                    </a:tc>
                    <a:tc>
                      <a:txBody>
                        <a:bodyPr/>
                        <a:lstStyle/>
                        <a:p>
                          <a:endParaRPr lang="en-US"/>
                        </a:p>
                      </a:txBody>
                      <a:tcPr>
                        <a:blipFill>
                          <a:blip r:embed="rId10"/>
                          <a:stretch>
                            <a:fillRect l="-42659" t="-9211" r="-99" b="-30263"/>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4580C87B-44CC-4232-AE92-3BE8B8F907AD}"/>
                  </a:ext>
                </a:extLst>
              </p:cNvPr>
              <p:cNvGraphicFramePr>
                <a:graphicFrameLocks noGrp="1"/>
              </p:cNvGraphicFramePr>
              <p:nvPr>
                <p:extLst>
                  <p:ext uri="{D42A27DB-BD31-4B8C-83A1-F6EECF244321}">
                    <p14:modId xmlns:p14="http://schemas.microsoft.com/office/powerpoint/2010/main" val="2764918246"/>
                  </p:ext>
                </p:extLst>
              </p:nvPr>
            </p:nvGraphicFramePr>
            <p:xfrm>
              <a:off x="161201" y="5616470"/>
              <a:ext cx="8763000" cy="45720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left"/>
                              </m:oMathParaPr>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1</m:t>
                                </m:r>
                                <m:r>
                                  <a:rPr lang="en-US" sz="2400" smtClean="0">
                                    <a:latin typeface="Cambria Math" panose="02040503050406030204" pitchFamily="18" charset="0"/>
                                  </a:rPr>
                                  <m:t>←</m:t>
                                </m:r>
                                <m:r>
                                  <m:rPr>
                                    <m:sty m:val="p"/>
                                  </m:rPr>
                                  <a:rPr lang="en-US" sz="2400" smtClean="0">
                                    <a:latin typeface="Cambria Math" panose="02040503050406030204" pitchFamily="18" charset="0"/>
                                  </a:rPr>
                                  <m:t>R</m:t>
                                </m:r>
                                <m:r>
                                  <a:rPr lang="en-US" sz="2400" b="0" i="0" smtClean="0">
                                    <a:latin typeface="Cambria Math" panose="02040503050406030204" pitchFamily="18" charset="0"/>
                                  </a:rPr>
                                  <m:t>1</m:t>
                                </m:r>
                                <m:r>
                                  <a:rPr lang="en-US" sz="2400" b="1"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b="0"/>
                        </a:p>
                      </a:txBody>
                      <a:tcPr/>
                    </a:tc>
                    <a:tc>
                      <a:txBody>
                        <a:bodyPr/>
                        <a:lstStyle/>
                        <a:p>
                          <a:r>
                            <a:rPr lang="en-US" sz="2400" b="0"/>
                            <a:t>Decrement</a:t>
                          </a:r>
                          <a:r>
                            <a:rPr lang="en-US" sz="2400" b="0" baseline="0"/>
                            <a:t> the content of </a:t>
                          </a:r>
                          <a14:m>
                            <m:oMath xmlns:m="http://schemas.openxmlformats.org/officeDocument/2006/math">
                              <m:r>
                                <m:rPr>
                                  <m:sty m:val="p"/>
                                </m:rPr>
                                <a:rPr lang="en-US" sz="2400" smtClean="0">
                                  <a:latin typeface="Cambria Math" panose="02040503050406030204" pitchFamily="18" charset="0"/>
                                </a:rPr>
                                <m:t>R</m:t>
                              </m:r>
                              <m:r>
                                <a:rPr lang="en-US" sz="2400" b="0" i="0" smtClean="0">
                                  <a:latin typeface="Cambria Math" panose="02040503050406030204" pitchFamily="18" charset="0"/>
                                </a:rPr>
                                <m:t>1</m:t>
                              </m:r>
                            </m:oMath>
                          </a14:m>
                          <a:r>
                            <a:rPr lang="en-US" sz="2400" b="0"/>
                            <a:t> by one</a:t>
                          </a:r>
                        </a:p>
                      </a:txBody>
                      <a:tcPr/>
                    </a:tc>
                    <a:extLst>
                      <a:ext uri="{0D108BD9-81ED-4DB2-BD59-A6C34878D82A}">
                        <a16:rowId xmlns:a16="http://schemas.microsoft.com/office/drawing/2014/main" val="10000"/>
                      </a:ext>
                    </a:extLst>
                  </a:tr>
                </a:tbl>
              </a:graphicData>
            </a:graphic>
          </p:graphicFrame>
        </mc:Choice>
        <mc:Fallback xmlns="">
          <p:graphicFrame>
            <p:nvGraphicFramePr>
              <p:cNvPr id="24" name="Table 23">
                <a:extLst>
                  <a:ext uri="{FF2B5EF4-FFF2-40B4-BE49-F238E27FC236}">
                    <a16:creationId xmlns:a16="http://schemas.microsoft.com/office/drawing/2014/main" id="{4580C87B-44CC-4232-AE92-3BE8B8F907AD}"/>
                  </a:ext>
                </a:extLst>
              </p:cNvPr>
              <p:cNvGraphicFramePr>
                <a:graphicFrameLocks noGrp="1"/>
              </p:cNvGraphicFramePr>
              <p:nvPr>
                <p:extLst>
                  <p:ext uri="{D42A27DB-BD31-4B8C-83A1-F6EECF244321}">
                    <p14:modId xmlns:p14="http://schemas.microsoft.com/office/powerpoint/2010/main" val="2764918246"/>
                  </p:ext>
                </p:extLst>
              </p:nvPr>
            </p:nvGraphicFramePr>
            <p:xfrm>
              <a:off x="161201" y="5616470"/>
              <a:ext cx="8763000" cy="457200"/>
            </p:xfrm>
            <a:graphic>
              <a:graphicData uri="http://schemas.openxmlformats.org/drawingml/2006/table">
                <a:tbl>
                  <a:tblPr firstRow="1" bandRow="1">
                    <a:tableStyleId>{3B4B98B0-60AC-42C2-AFA5-B58CD77FA1E5}</a:tableStyleId>
                  </a:tblPr>
                  <a:tblGrid>
                    <a:gridCol w="2619376">
                      <a:extLst>
                        <a:ext uri="{9D8B030D-6E8A-4147-A177-3AD203B41FA5}">
                          <a16:colId xmlns:a16="http://schemas.microsoft.com/office/drawing/2014/main" val="20000"/>
                        </a:ext>
                      </a:extLst>
                    </a:gridCol>
                    <a:gridCol w="6143624">
                      <a:extLst>
                        <a:ext uri="{9D8B030D-6E8A-4147-A177-3AD203B41FA5}">
                          <a16:colId xmlns:a16="http://schemas.microsoft.com/office/drawing/2014/main" val="20001"/>
                        </a:ext>
                      </a:extLst>
                    </a:gridCol>
                  </a:tblGrid>
                  <a:tr h="457200">
                    <a:tc>
                      <a:txBody>
                        <a:bodyPr/>
                        <a:lstStyle/>
                        <a:p>
                          <a:endParaRPr lang="en-US"/>
                        </a:p>
                      </a:txBody>
                      <a:tcPr>
                        <a:blipFill>
                          <a:blip r:embed="rId11"/>
                          <a:stretch>
                            <a:fillRect t="-9211" r="-234651" b="-30263"/>
                          </a:stretch>
                        </a:blipFill>
                      </a:tcPr>
                    </a:tc>
                    <a:tc>
                      <a:txBody>
                        <a:bodyPr/>
                        <a:lstStyle/>
                        <a:p>
                          <a:endParaRPr lang="en-US"/>
                        </a:p>
                      </a:txBody>
                      <a:tcPr>
                        <a:blipFill>
                          <a:blip r:embed="rId11"/>
                          <a:stretch>
                            <a:fillRect l="-42659" t="-9211" r="-99" b="-30263"/>
                          </a:stretch>
                        </a:blipFill>
                      </a:tcPr>
                    </a:tc>
                    <a:extLst>
                      <a:ext uri="{0D108BD9-81ED-4DB2-BD59-A6C34878D82A}">
                        <a16:rowId xmlns:a16="http://schemas.microsoft.com/office/drawing/2014/main" val="10000"/>
                      </a:ext>
                    </a:extLst>
                  </a:tr>
                </a:tbl>
              </a:graphicData>
            </a:graphic>
          </p:graphicFrame>
        </mc:Fallback>
      </mc:AlternateContent>
    </p:spTree>
    <p:extLst>
      <p:ext uri="{BB962C8B-B14F-4D97-AF65-F5344CB8AC3E}">
        <p14:creationId xmlns:p14="http://schemas.microsoft.com/office/powerpoint/2010/main" val="41546752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0" presetClass="entr" presetSubtype="0" dur="50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10" presetClass="entr" presetSubtype="0" dur="50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10" presetClass="entr" presetSubtype="0" dur="50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10" presetClass="entr" presetSubtype="0" dur="50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EAB0-1B87-CBC1-8967-D9E9C96F77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8B1D21-372C-18AB-C928-8D0816F0ACB1}"/>
              </a:ext>
            </a:extLst>
          </p:cNvPr>
          <p:cNvSpPr>
            <a:spLocks noGrp="1"/>
          </p:cNvSpPr>
          <p:nvPr>
            <p:ph idx="1"/>
          </p:nvPr>
        </p:nvSpPr>
        <p:spPr/>
        <p:txBody>
          <a:bodyPr/>
          <a:lstStyle/>
          <a:p>
            <a:r>
              <a:rPr lang="en-IN" b="0" i="0" u="none" strike="noStrike" baseline="0" dirty="0"/>
              <a:t>The arithmetic operations of multiply and divide are not listed in Table  These two operations are valid arithmetic operations but are not included in the basic set of microoperations. </a:t>
            </a:r>
          </a:p>
          <a:p>
            <a:r>
              <a:rPr lang="en-IN" b="0" i="0" u="none" strike="noStrike" baseline="0" dirty="0"/>
              <a:t>The only place where these operations can be considered as microoperations is in a digital system, where they are implemented by means of a combinational circuit. </a:t>
            </a:r>
          </a:p>
          <a:p>
            <a:r>
              <a:rPr lang="en-IN" b="0" i="0" u="none" strike="noStrike" baseline="0" dirty="0"/>
              <a:t>In such a case, the signals that perform these operations propagate through gates, and the result of the operation can be transferred into a destination register by a clock pulse as soon as the output signal propagates through the combinational circuit. </a:t>
            </a:r>
          </a:p>
          <a:p>
            <a:r>
              <a:rPr lang="en-IN" b="0" i="0" u="none" strike="noStrike" baseline="0" dirty="0"/>
              <a:t>In most computers, the multiplication operation is implemented with a sequence of add and shift microoperations.</a:t>
            </a:r>
          </a:p>
          <a:p>
            <a:r>
              <a:rPr lang="en-IN" b="0" i="0" u="none" strike="noStrike" baseline="0" dirty="0"/>
              <a:t> Division is implemented with a sequence of subtract and shift microoperations. </a:t>
            </a:r>
            <a:endParaRPr lang="en-IN" dirty="0"/>
          </a:p>
        </p:txBody>
      </p:sp>
    </p:spTree>
    <p:extLst>
      <p:ext uri="{BB962C8B-B14F-4D97-AF65-F5344CB8AC3E}">
        <p14:creationId xmlns:p14="http://schemas.microsoft.com/office/powerpoint/2010/main" val="274469633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A88E-2C5F-8EC1-EB5C-F66883671EA0}"/>
              </a:ext>
            </a:extLst>
          </p:cNvPr>
          <p:cNvSpPr>
            <a:spLocks noGrp="1"/>
          </p:cNvSpPr>
          <p:nvPr>
            <p:ph type="title"/>
          </p:nvPr>
        </p:nvSpPr>
        <p:spPr/>
        <p:txBody>
          <a:bodyPr/>
          <a:lstStyle/>
          <a:p>
            <a:r>
              <a:rPr lang="en-IN" dirty="0"/>
              <a:t>HALF ADDER</a:t>
            </a:r>
          </a:p>
        </p:txBody>
      </p:sp>
      <p:sp>
        <p:nvSpPr>
          <p:cNvPr id="3" name="Content Placeholder 2">
            <a:extLst>
              <a:ext uri="{FF2B5EF4-FFF2-40B4-BE49-F238E27FC236}">
                <a16:creationId xmlns:a16="http://schemas.microsoft.com/office/drawing/2014/main" id="{23B11005-94B4-0303-5485-1D9E8A719677}"/>
              </a:ext>
            </a:extLst>
          </p:cNvPr>
          <p:cNvSpPr>
            <a:spLocks noGrp="1"/>
          </p:cNvSpPr>
          <p:nvPr>
            <p:ph idx="1"/>
          </p:nvPr>
        </p:nvSpPr>
        <p:spPr>
          <a:xfrm>
            <a:off x="131180" y="863444"/>
            <a:ext cx="11929641" cy="5590565"/>
          </a:xfrm>
        </p:spPr>
        <p:txBody>
          <a:bodyPr/>
          <a:lstStyle/>
          <a:p>
            <a:r>
              <a:rPr lang="en-IN" dirty="0"/>
              <a:t>A half adder is a digital logic circuit that performs binary addition of two single-bit binary numbers. It has two inputs, A and B, and two outputs, SUM and CARRY. </a:t>
            </a:r>
          </a:p>
          <a:p>
            <a:r>
              <a:rPr lang="en-IN" dirty="0"/>
              <a:t>The SUM output is the least significant bit (LSB) of the result, while the CARRY output is the most significant bit (MSB) of the result, indicating whether there was a carry-over from the addition of the two inputs. </a:t>
            </a:r>
          </a:p>
          <a:p>
            <a:r>
              <a:rPr lang="en-IN" dirty="0"/>
              <a:t>The half adder can be implemented using basic gates such as XOR and </a:t>
            </a:r>
            <a:r>
              <a:rPr lang="en-IN" dirty="0" err="1"/>
              <a:t>AND</a:t>
            </a:r>
            <a:r>
              <a:rPr lang="en-IN" dirty="0"/>
              <a:t> gates.</a:t>
            </a:r>
          </a:p>
          <a:p>
            <a:r>
              <a:rPr lang="en-IN" dirty="0"/>
              <a:t>The Half-Adder is a basic building block of adding two numbers as two inputs and produce out two outputs. The adder is used to perform OR operation of two single bit binary numbers. </a:t>
            </a:r>
          </a:p>
          <a:p>
            <a:r>
              <a:rPr lang="en-IN" dirty="0"/>
              <a:t>The </a:t>
            </a:r>
            <a:r>
              <a:rPr lang="en-IN" dirty="0" err="1"/>
              <a:t>augent</a:t>
            </a:r>
            <a:r>
              <a:rPr lang="en-IN" dirty="0"/>
              <a:t> and </a:t>
            </a:r>
            <a:r>
              <a:rPr lang="en-IN" dirty="0" err="1"/>
              <a:t>addent</a:t>
            </a:r>
            <a:r>
              <a:rPr lang="en-IN" dirty="0"/>
              <a:t> bits are two input states, and 'carry' and 'sum 'are two output states of the half adder.</a:t>
            </a:r>
          </a:p>
          <a:p>
            <a:endParaRPr lang="en-IN" dirty="0"/>
          </a:p>
        </p:txBody>
      </p:sp>
      <p:pic>
        <p:nvPicPr>
          <p:cNvPr id="1026" name="Picture 2" descr="Half Adder">
            <a:extLst>
              <a:ext uri="{FF2B5EF4-FFF2-40B4-BE49-F238E27FC236}">
                <a16:creationId xmlns:a16="http://schemas.microsoft.com/office/drawing/2014/main" id="{68699192-9B12-6F53-8D44-2479BC4A1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729" y="4728441"/>
            <a:ext cx="428625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7362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F59A2-D6C7-3853-21FA-FA53D96555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CCC806-8328-59A9-CBD8-B064144C43AF}"/>
              </a:ext>
            </a:extLst>
          </p:cNvPr>
          <p:cNvSpPr>
            <a:spLocks noGrp="1"/>
          </p:cNvSpPr>
          <p:nvPr>
            <p:ph idx="1"/>
          </p:nvPr>
        </p:nvSpPr>
        <p:spPr/>
        <p:txBody>
          <a:bodyPr/>
          <a:lstStyle/>
          <a:p>
            <a:r>
              <a:rPr lang="en-IN" dirty="0"/>
              <a:t>'A' and' B' are the input states, and 'sum' and 'carry' are the output states.</a:t>
            </a:r>
          </a:p>
          <a:p>
            <a:r>
              <a:rPr lang="en-IN" dirty="0"/>
              <a:t>The carry output is 0 in case where both the inputs are not 1.</a:t>
            </a:r>
          </a:p>
          <a:p>
            <a:r>
              <a:rPr lang="en-IN" dirty="0"/>
              <a:t>The least significant bit of the sum is defined by the 'sum' bit.</a:t>
            </a:r>
          </a:p>
          <a:p>
            <a:r>
              <a:rPr lang="en-IN" dirty="0"/>
              <a:t>The SOP form of the sum and carry are as follows:</a:t>
            </a:r>
          </a:p>
          <a:p>
            <a:endParaRPr lang="en-IN" dirty="0"/>
          </a:p>
          <a:p>
            <a:r>
              <a:rPr lang="en-IN" b="1" dirty="0"/>
              <a:t>Sum = </a:t>
            </a:r>
            <a:r>
              <a:rPr lang="en-IN" b="1" dirty="0" err="1"/>
              <a:t>x'y+xy</a:t>
            </a:r>
            <a:r>
              <a:rPr lang="en-IN" b="1" dirty="0"/>
              <a:t>'</a:t>
            </a:r>
          </a:p>
          <a:p>
            <a:r>
              <a:rPr lang="en-IN" b="1" dirty="0"/>
              <a:t>Carry = xy</a:t>
            </a:r>
          </a:p>
        </p:txBody>
      </p:sp>
      <p:pic>
        <p:nvPicPr>
          <p:cNvPr id="2050" name="Picture 2" descr="Half Adder">
            <a:extLst>
              <a:ext uri="{FF2B5EF4-FFF2-40B4-BE49-F238E27FC236}">
                <a16:creationId xmlns:a16="http://schemas.microsoft.com/office/drawing/2014/main" id="{07411D8F-C181-8437-E8B7-43189184D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522" y="3139498"/>
            <a:ext cx="4525096" cy="230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709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7C95-E970-DDD1-D0A5-8989B20199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6C85F4-4BDE-9123-149B-A9219B2E3D61}"/>
              </a:ext>
            </a:extLst>
          </p:cNvPr>
          <p:cNvSpPr>
            <a:spLocks noGrp="1"/>
          </p:cNvSpPr>
          <p:nvPr>
            <p:ph idx="1"/>
          </p:nvPr>
        </p:nvSpPr>
        <p:spPr/>
        <p:txBody>
          <a:bodyPr/>
          <a:lstStyle/>
          <a:p>
            <a:r>
              <a:rPr lang="en-IN" dirty="0"/>
              <a:t>n the block diagram, we have seen that it contains two inputs and two outputs. The </a:t>
            </a:r>
            <a:r>
              <a:rPr lang="en-IN" dirty="0" err="1"/>
              <a:t>augent</a:t>
            </a:r>
            <a:r>
              <a:rPr lang="en-IN" dirty="0"/>
              <a:t> and </a:t>
            </a:r>
            <a:r>
              <a:rPr lang="en-IN" dirty="0" err="1"/>
              <a:t>addent</a:t>
            </a:r>
            <a:r>
              <a:rPr lang="en-IN" dirty="0"/>
              <a:t> bits are the input states, and carry and sum are the output states of the half adder. The half adder is designed with the help of the following two logic gates:</a:t>
            </a:r>
          </a:p>
          <a:p>
            <a:r>
              <a:rPr lang="en-IN" b="1" dirty="0"/>
              <a:t>2-input AND Gate.</a:t>
            </a:r>
          </a:p>
          <a:p>
            <a:r>
              <a:rPr lang="en-IN" b="1" dirty="0"/>
              <a:t>2-input Exclusive-OR Gate or Ex-OR Gate</a:t>
            </a:r>
          </a:p>
          <a:p>
            <a:endParaRPr lang="en-IN" b="1" dirty="0"/>
          </a:p>
        </p:txBody>
      </p:sp>
      <p:pic>
        <p:nvPicPr>
          <p:cNvPr id="3074" name="Picture 2" descr="Half Adder">
            <a:extLst>
              <a:ext uri="{FF2B5EF4-FFF2-40B4-BE49-F238E27FC236}">
                <a16:creationId xmlns:a16="http://schemas.microsoft.com/office/drawing/2014/main" id="{1393BC95-9370-D189-4175-00A2E4D90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736" y="2971079"/>
            <a:ext cx="52578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06835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873F-03BE-1260-1674-C025F70EE3E6}"/>
              </a:ext>
            </a:extLst>
          </p:cNvPr>
          <p:cNvSpPr>
            <a:spLocks noGrp="1"/>
          </p:cNvSpPr>
          <p:nvPr>
            <p:ph type="title"/>
          </p:nvPr>
        </p:nvSpPr>
        <p:spPr/>
        <p:txBody>
          <a:bodyPr/>
          <a:lstStyle/>
          <a:p>
            <a:r>
              <a:rPr lang="en-IN" dirty="0"/>
              <a:t>FULL ADDER</a:t>
            </a:r>
          </a:p>
        </p:txBody>
      </p:sp>
      <p:sp>
        <p:nvSpPr>
          <p:cNvPr id="3" name="Content Placeholder 2">
            <a:extLst>
              <a:ext uri="{FF2B5EF4-FFF2-40B4-BE49-F238E27FC236}">
                <a16:creationId xmlns:a16="http://schemas.microsoft.com/office/drawing/2014/main" id="{AB60ACF2-9C88-2598-F09A-4C0E4A153685}"/>
              </a:ext>
            </a:extLst>
          </p:cNvPr>
          <p:cNvSpPr>
            <a:spLocks noGrp="1"/>
          </p:cNvSpPr>
          <p:nvPr>
            <p:ph idx="1"/>
          </p:nvPr>
        </p:nvSpPr>
        <p:spPr>
          <a:xfrm>
            <a:off x="131179" y="762579"/>
            <a:ext cx="11929641" cy="5590565"/>
          </a:xfrm>
        </p:spPr>
        <p:txBody>
          <a:bodyPr/>
          <a:lstStyle/>
          <a:p>
            <a:r>
              <a:rPr lang="en-IN" dirty="0"/>
              <a:t>The half adder is used to add only two numbers. To overcome this problem, the full adder was developed. The full adder is used to add three 1-bit binary numbers A, B, and carry C. The full adder has three input states and two output states i.e., sum and carry.</a:t>
            </a:r>
          </a:p>
          <a:p>
            <a:endParaRPr lang="en-IN" dirty="0"/>
          </a:p>
        </p:txBody>
      </p:sp>
      <p:pic>
        <p:nvPicPr>
          <p:cNvPr id="4184" name="Picture 88" descr="Full Adder">
            <a:extLst>
              <a:ext uri="{FF2B5EF4-FFF2-40B4-BE49-F238E27FC236}">
                <a16:creationId xmlns:a16="http://schemas.microsoft.com/office/drawing/2014/main" id="{1272AA83-1C7C-3CA9-D76F-B4BE026B9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7" y="2313001"/>
            <a:ext cx="46577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ull Adder">
            <a:extLst>
              <a:ext uri="{FF2B5EF4-FFF2-40B4-BE49-F238E27FC236}">
                <a16:creationId xmlns:a16="http://schemas.microsoft.com/office/drawing/2014/main" id="{CD85FFD9-8B1A-60BB-6563-83E8BE95E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577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Full Adder">
            <a:extLst>
              <a:ext uri="{FF2B5EF4-FFF2-40B4-BE49-F238E27FC236}">
                <a16:creationId xmlns:a16="http://schemas.microsoft.com/office/drawing/2014/main" id="{7B1089FB-98E2-9649-37BD-AE9497630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99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ull Adder">
            <a:extLst>
              <a:ext uri="{FF2B5EF4-FFF2-40B4-BE49-F238E27FC236}">
                <a16:creationId xmlns:a16="http://schemas.microsoft.com/office/drawing/2014/main" id="{47B19BF7-D2C4-59BF-5A9E-78B1AEBEA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1500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Full Adder">
            <a:extLst>
              <a:ext uri="{FF2B5EF4-FFF2-40B4-BE49-F238E27FC236}">
                <a16:creationId xmlns:a16="http://schemas.microsoft.com/office/drawing/2014/main" id="{5D7C318F-0CBD-BFDB-9E4F-21E2D3203A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7150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ull Adder">
            <a:extLst>
              <a:ext uri="{FF2B5EF4-FFF2-40B4-BE49-F238E27FC236}">
                <a16:creationId xmlns:a16="http://schemas.microsoft.com/office/drawing/2014/main" id="{39CC9D77-5025-CC02-3CD4-3B3D9826D8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7150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46978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94A4-AAA5-7D97-E743-BE75254EA6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312D0A-82AE-62B8-9D9D-2A889EB396F4}"/>
              </a:ext>
            </a:extLst>
          </p:cNvPr>
          <p:cNvSpPr>
            <a:spLocks noGrp="1"/>
          </p:cNvSpPr>
          <p:nvPr>
            <p:ph idx="1"/>
          </p:nvPr>
        </p:nvSpPr>
        <p:spPr/>
        <p:txBody>
          <a:bodyPr/>
          <a:lstStyle/>
          <a:p>
            <a:r>
              <a:rPr lang="en-IN" dirty="0"/>
              <a:t>'A' and' B' are the input variables. These variables represent the two significant bits which are going to be added</a:t>
            </a:r>
          </a:p>
          <a:p>
            <a:r>
              <a:rPr lang="en-IN" dirty="0"/>
              <a:t>'Cin' is the third input which represents the carry. From the previous lower significant position, the carry bit is fetched.</a:t>
            </a:r>
          </a:p>
          <a:p>
            <a:r>
              <a:rPr lang="en-IN" dirty="0"/>
              <a:t>The 'Sum' and 'Carry' are the output variables that define the output values.</a:t>
            </a:r>
          </a:p>
          <a:p>
            <a:r>
              <a:rPr lang="en-IN" dirty="0"/>
              <a:t>The eight rows under the input variable designate all possible combinations of 0 and 1 that can occur in these variables.</a:t>
            </a:r>
          </a:p>
        </p:txBody>
      </p:sp>
      <p:pic>
        <p:nvPicPr>
          <p:cNvPr id="5122" name="Picture 2" descr="Full Adder">
            <a:extLst>
              <a:ext uri="{FF2B5EF4-FFF2-40B4-BE49-F238E27FC236}">
                <a16:creationId xmlns:a16="http://schemas.microsoft.com/office/drawing/2014/main" id="{17A3E0EF-11C6-65C7-F7C6-D96C37DA4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734" y="3765706"/>
            <a:ext cx="34099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ull Adder">
            <a:extLst>
              <a:ext uri="{FF2B5EF4-FFF2-40B4-BE49-F238E27FC236}">
                <a16:creationId xmlns:a16="http://schemas.microsoft.com/office/drawing/2014/main" id="{91EC5B94-85B4-AAD6-0537-2469287FF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09" y="3729859"/>
            <a:ext cx="571500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3341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7194-8CE7-5352-6478-F3730B492421}"/>
              </a:ext>
            </a:extLst>
          </p:cNvPr>
          <p:cNvSpPr>
            <a:spLocks noGrp="1"/>
          </p:cNvSpPr>
          <p:nvPr>
            <p:ph type="title"/>
          </p:nvPr>
        </p:nvSpPr>
        <p:spPr/>
        <p:txBody>
          <a:bodyPr/>
          <a:lstStyle/>
          <a:p>
            <a:endParaRPr lang="en-IN"/>
          </a:p>
        </p:txBody>
      </p:sp>
      <p:pic>
        <p:nvPicPr>
          <p:cNvPr id="6146" name="Picture 2" descr="Full Adder">
            <a:extLst>
              <a:ext uri="{FF2B5EF4-FFF2-40B4-BE49-F238E27FC236}">
                <a16:creationId xmlns:a16="http://schemas.microsoft.com/office/drawing/2014/main" id="{A6E1A0FB-CF30-1DA5-3A84-B6E62D2BA1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0973" y="1387619"/>
            <a:ext cx="5715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7367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D507-48E1-6692-7053-A1AD821498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AD2F92-BA7C-FD08-DDB0-FA1C9ACD5575}"/>
              </a:ext>
            </a:extLst>
          </p:cNvPr>
          <p:cNvSpPr>
            <a:spLocks noGrp="1"/>
          </p:cNvSpPr>
          <p:nvPr>
            <p:ph idx="1"/>
          </p:nvPr>
        </p:nvSpPr>
        <p:spPr/>
        <p:txBody>
          <a:bodyPr/>
          <a:lstStyle/>
          <a:p>
            <a:r>
              <a:rPr lang="en-IN" dirty="0"/>
              <a:t>In the above circuit, there are two half adder circuits that are combined using the OR gate. </a:t>
            </a:r>
          </a:p>
          <a:p>
            <a:r>
              <a:rPr lang="en-IN" dirty="0"/>
              <a:t>The first half adder has two single-bit binary inputs A and B. As we know that, the half adder produces two outputs, i.e., Sum and Carry. </a:t>
            </a:r>
          </a:p>
          <a:p>
            <a:r>
              <a:rPr lang="en-IN" dirty="0"/>
              <a:t>The 'Sum' output of the first adder will be the first input of the second half adder, and the 'Carry' output of the first adder will be the second input of the second half adder. The second half adder will again provide 'Sum' and 'Carry’. </a:t>
            </a:r>
          </a:p>
          <a:p>
            <a:r>
              <a:rPr lang="en-IN" dirty="0"/>
              <a:t>The final outcome of the Full adder circuit is the 'Sum' bit. In order to find the final output of the 'Carry', we provide the 'Carry' output of the first and the second adder into the OR gate. The outcome of the OR gate will be the final carry out of the full adder circuit.</a:t>
            </a:r>
          </a:p>
          <a:p>
            <a:r>
              <a:rPr lang="en-IN" dirty="0"/>
              <a:t>The MSB is represented by the final 'Carry' bit.</a:t>
            </a:r>
          </a:p>
        </p:txBody>
      </p:sp>
    </p:spTree>
    <p:extLst>
      <p:ext uri="{BB962C8B-B14F-4D97-AF65-F5344CB8AC3E}">
        <p14:creationId xmlns:p14="http://schemas.microsoft.com/office/powerpoint/2010/main" val="218803913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CFF5E-C41B-FD15-87FC-347EAE666D12}"/>
              </a:ext>
            </a:extLst>
          </p:cNvPr>
          <p:cNvSpPr>
            <a:spLocks noGrp="1"/>
          </p:cNvSpPr>
          <p:nvPr>
            <p:ph type="title"/>
          </p:nvPr>
        </p:nvSpPr>
        <p:spPr/>
        <p:txBody>
          <a:bodyPr/>
          <a:lstStyle/>
          <a:p>
            <a:endParaRPr lang="en-IN" dirty="0"/>
          </a:p>
        </p:txBody>
      </p:sp>
      <p:graphicFrame>
        <p:nvGraphicFramePr>
          <p:cNvPr id="4" name="Content Placeholder 3">
            <a:extLst>
              <a:ext uri="{FF2B5EF4-FFF2-40B4-BE49-F238E27FC236}">
                <a16:creationId xmlns:a16="http://schemas.microsoft.com/office/drawing/2014/main" id="{EA80FF04-3907-2C10-DE72-8E4520FB1E82}"/>
              </a:ext>
            </a:extLst>
          </p:cNvPr>
          <p:cNvGraphicFramePr>
            <a:graphicFrameLocks noGrp="1"/>
          </p:cNvGraphicFramePr>
          <p:nvPr>
            <p:ph idx="1"/>
            <p:extLst>
              <p:ext uri="{D42A27DB-BD31-4B8C-83A1-F6EECF244321}">
                <p14:modId xmlns:p14="http://schemas.microsoft.com/office/powerpoint/2010/main" val="3280142330"/>
              </p:ext>
            </p:extLst>
          </p:nvPr>
        </p:nvGraphicFramePr>
        <p:xfrm>
          <a:off x="544944" y="800358"/>
          <a:ext cx="10224656" cy="5591175"/>
        </p:xfrm>
        <a:graphic>
          <a:graphicData uri="http://schemas.openxmlformats.org/drawingml/2006/table">
            <a:tbl>
              <a:tblPr/>
              <a:tblGrid>
                <a:gridCol w="5112328">
                  <a:extLst>
                    <a:ext uri="{9D8B030D-6E8A-4147-A177-3AD203B41FA5}">
                      <a16:colId xmlns:a16="http://schemas.microsoft.com/office/drawing/2014/main" val="455586982"/>
                    </a:ext>
                  </a:extLst>
                </a:gridCol>
                <a:gridCol w="5112328">
                  <a:extLst>
                    <a:ext uri="{9D8B030D-6E8A-4147-A177-3AD203B41FA5}">
                      <a16:colId xmlns:a16="http://schemas.microsoft.com/office/drawing/2014/main" val="2169551617"/>
                    </a:ext>
                  </a:extLst>
                </a:gridCol>
              </a:tblGrid>
              <a:tr h="356884">
                <a:tc>
                  <a:txBody>
                    <a:bodyPr/>
                    <a:lstStyle/>
                    <a:p>
                      <a:pPr algn="l" fontAlgn="t"/>
                      <a:r>
                        <a:rPr lang="en-IN" sz="1600" b="1">
                          <a:solidFill>
                            <a:srgbClr val="000000"/>
                          </a:solidFill>
                          <a:effectLst/>
                          <a:latin typeface="Times New Roman" panose="02020603050405020304" pitchFamily="18" charset="0"/>
                          <a:cs typeface="Times New Roman" panose="02020603050405020304" pitchFamily="18" charset="0"/>
                        </a:rPr>
                        <a:t>Computer Architecture</a:t>
                      </a:r>
                    </a:p>
                  </a:txBody>
                  <a:tcPr marL="44610" marR="44610" marT="44610" marB="44610">
                    <a:lnL w="7620" cap="flat" cmpd="sng" algn="ctr">
                      <a:solidFill>
                        <a:srgbClr val="189533"/>
                      </a:solidFill>
                      <a:prstDash val="solid"/>
                      <a:round/>
                      <a:headEnd type="none" w="med" len="med"/>
                      <a:tailEnd type="none" w="med" len="med"/>
                    </a:lnL>
                    <a:lnR w="7620" cap="flat" cmpd="sng" algn="ctr">
                      <a:solidFill>
                        <a:srgbClr val="189533"/>
                      </a:solidFill>
                      <a:prstDash val="solid"/>
                      <a:round/>
                      <a:headEnd type="none" w="med" len="med"/>
                      <a:tailEnd type="none" w="med" len="med"/>
                    </a:lnR>
                    <a:lnT w="7620" cap="flat" cmpd="sng" algn="ctr">
                      <a:solidFill>
                        <a:srgbClr val="18953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b="1" dirty="0">
                          <a:solidFill>
                            <a:srgbClr val="000000"/>
                          </a:solidFill>
                          <a:effectLst/>
                          <a:latin typeface="Times New Roman" panose="02020603050405020304" pitchFamily="18" charset="0"/>
                          <a:cs typeface="Times New Roman" panose="02020603050405020304" pitchFamily="18" charset="0"/>
                        </a:rPr>
                        <a:t>Computer Organization</a:t>
                      </a:r>
                    </a:p>
                  </a:txBody>
                  <a:tcPr marL="44610" marR="44610" marT="44610" marB="44610">
                    <a:lnL w="7620" cap="flat" cmpd="sng" algn="ctr">
                      <a:solidFill>
                        <a:srgbClr val="189533"/>
                      </a:solidFill>
                      <a:prstDash val="solid"/>
                      <a:round/>
                      <a:headEnd type="none" w="med" len="med"/>
                      <a:tailEnd type="none" w="med" len="med"/>
                    </a:lnL>
                    <a:lnR w="7620" cap="flat" cmpd="sng" algn="ctr">
                      <a:solidFill>
                        <a:srgbClr val="189533"/>
                      </a:solidFill>
                      <a:prstDash val="solid"/>
                      <a:round/>
                      <a:headEnd type="none" w="med" len="med"/>
                      <a:tailEnd type="none" w="med" len="med"/>
                    </a:lnR>
                    <a:lnT w="7620" cap="flat" cmpd="sng" algn="ctr">
                      <a:solidFill>
                        <a:srgbClr val="18953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812097908"/>
                  </a:ext>
                </a:extLst>
              </a:tr>
              <a:tr h="1130131">
                <a:tc>
                  <a:txBody>
                    <a:bodyPr/>
                    <a:lstStyle/>
                    <a:p>
                      <a:pPr algn="just" fontAlgn="t"/>
                      <a:r>
                        <a:rPr lang="en-IN" sz="1600" dirty="0">
                          <a:solidFill>
                            <a:srgbClr val="333333"/>
                          </a:solidFill>
                          <a:effectLst/>
                          <a:latin typeface="Times New Roman" panose="02020603050405020304" pitchFamily="18" charset="0"/>
                          <a:cs typeface="Times New Roman" panose="02020603050405020304" pitchFamily="18" charset="0"/>
                        </a:rPr>
                        <a:t>Computer Architecture is concerned with the way hardware components are connected together to form a computer system.</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Times New Roman" panose="02020603050405020304" pitchFamily="18" charset="0"/>
                          <a:cs typeface="Times New Roman" panose="02020603050405020304" pitchFamily="18" charset="0"/>
                        </a:rPr>
                        <a:t>Computer Organization is concerned with the structure and behaviour of a computer system as seen by the user.</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91131630"/>
                  </a:ext>
                </a:extLst>
              </a:tr>
              <a:tr h="594806">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It acts as the interface between hardware and software.</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It deals with the components of a connection in a system.</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21637965"/>
                  </a:ext>
                </a:extLst>
              </a:tr>
              <a:tr h="862468">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Computer Architecture helps us to understand the functionalities of a system.</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Computer Organization tells us how exactly all the units in the system are arranged and interconnected.</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80213302"/>
                  </a:ext>
                </a:extLst>
              </a:tr>
              <a:tr h="728637">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A programmer can view architecture in terms of instructions, addressing modes and registers.</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Whereas Organization expresses the realization of architecture.</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18146158"/>
                  </a:ext>
                </a:extLst>
              </a:tr>
              <a:tr h="594806">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While designing a computer system architecture is considered first.</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An organization is done on the basis of architecture.</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08620876"/>
                  </a:ext>
                </a:extLst>
              </a:tr>
              <a:tr h="594806">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Computer Architecture deals with high-level design issues.</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Computer Organization deals with low-level design issues.</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88172111"/>
                  </a:ext>
                </a:extLst>
              </a:tr>
              <a:tr h="728637">
                <a:tc>
                  <a:txBody>
                    <a:bodyPr/>
                    <a:lstStyle/>
                    <a:p>
                      <a:pPr algn="just" fontAlgn="t"/>
                      <a:r>
                        <a:rPr lang="en-IN" sz="1600">
                          <a:solidFill>
                            <a:srgbClr val="333333"/>
                          </a:solidFill>
                          <a:effectLst/>
                          <a:latin typeface="Times New Roman" panose="02020603050405020304" pitchFamily="18" charset="0"/>
                          <a:cs typeface="Times New Roman" panose="02020603050405020304" pitchFamily="18" charset="0"/>
                        </a:rPr>
                        <a:t>Architecture involves Logic (Instruction sets, Addressing modes, Data types, Cache optimization)</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Times New Roman" panose="02020603050405020304" pitchFamily="18" charset="0"/>
                          <a:cs typeface="Times New Roman" panose="02020603050405020304" pitchFamily="18" charset="0"/>
                        </a:rPr>
                        <a:t>Organization involves Physical Components (Circuit design, Adders, Signals, Peripherals)</a:t>
                      </a:r>
                    </a:p>
                  </a:txBody>
                  <a:tcPr marL="29740" marR="29740" marT="29740" marB="2974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51843480"/>
                  </a:ext>
                </a:extLst>
              </a:tr>
            </a:tbl>
          </a:graphicData>
        </a:graphic>
      </p:graphicFrame>
    </p:spTree>
    <p:extLst>
      <p:ext uri="{BB962C8B-B14F-4D97-AF65-F5344CB8AC3E}">
        <p14:creationId xmlns:p14="http://schemas.microsoft.com/office/powerpoint/2010/main" val="138543971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66E2-82CE-D793-690C-242CD7558F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79E918-A391-826F-8113-4220CECB5D9A}"/>
              </a:ext>
            </a:extLst>
          </p:cNvPr>
          <p:cNvSpPr>
            <a:spLocks noGrp="1"/>
          </p:cNvSpPr>
          <p:nvPr>
            <p:ph idx="1"/>
          </p:nvPr>
        </p:nvSpPr>
        <p:spPr/>
        <p:txBody>
          <a:bodyPr/>
          <a:lstStyle/>
          <a:p>
            <a:pPr marL="0" indent="0">
              <a:buNone/>
            </a:pPr>
            <a:endParaRPr lang="en-IN" dirty="0"/>
          </a:p>
        </p:txBody>
      </p:sp>
      <p:pic>
        <p:nvPicPr>
          <p:cNvPr id="7170" name="Picture 2" descr="Full Adder">
            <a:extLst>
              <a:ext uri="{FF2B5EF4-FFF2-40B4-BE49-F238E27FC236}">
                <a16:creationId xmlns:a16="http://schemas.microsoft.com/office/drawing/2014/main" id="{EC460736-9A68-2FD1-872B-0243BDABB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120" y="3606683"/>
            <a:ext cx="5715000" cy="24860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9D69B9-0415-B491-F09B-C940EC3DAB7C}"/>
              </a:ext>
            </a:extLst>
          </p:cNvPr>
          <p:cNvSpPr txBox="1"/>
          <p:nvPr/>
        </p:nvSpPr>
        <p:spPr>
          <a:xfrm>
            <a:off x="311727" y="928776"/>
            <a:ext cx="11568545" cy="2585323"/>
          </a:xfrm>
          <a:prstGeom prst="rect">
            <a:avLst/>
          </a:prstGeom>
          <a:noFill/>
        </p:spPr>
        <p:txBody>
          <a:bodyPr wrap="square">
            <a:spAutoFit/>
          </a:bodyPr>
          <a:lstStyle/>
          <a:p>
            <a:r>
              <a:rPr lang="en-IN" b="1" dirty="0"/>
              <a:t>Sum:</a:t>
            </a:r>
          </a:p>
          <a:p>
            <a:r>
              <a:rPr lang="en-IN" dirty="0"/>
              <a:t>Perform the XOR operation of input A and B.</a:t>
            </a:r>
          </a:p>
          <a:p>
            <a:r>
              <a:rPr lang="en-IN" dirty="0"/>
              <a:t>Perform the XOR operation of the outcome with carry. So, the sum is (A XOR B) XOR Cin which is also represented as:</a:t>
            </a:r>
          </a:p>
          <a:p>
            <a:r>
              <a:rPr lang="en-IN" dirty="0"/>
              <a:t>(A ⊕ B) ⊕ Cin</a:t>
            </a:r>
          </a:p>
          <a:p>
            <a:r>
              <a:rPr lang="en-IN" b="1" dirty="0"/>
              <a:t>Carry:</a:t>
            </a:r>
          </a:p>
          <a:p>
            <a:r>
              <a:rPr lang="en-IN" dirty="0"/>
              <a:t>Perform the 'AND' operation of input A and B.</a:t>
            </a:r>
          </a:p>
          <a:p>
            <a:r>
              <a:rPr lang="en-IN" dirty="0"/>
              <a:t>Perform the 'XOR' operation of input A and B.</a:t>
            </a:r>
          </a:p>
          <a:p>
            <a:r>
              <a:rPr lang="en-IN" dirty="0"/>
              <a:t>Perform the 'OR' operations of both the outputs that come from the previous two steps. So the 'Carry' can be represented as:</a:t>
            </a:r>
          </a:p>
          <a:p>
            <a:r>
              <a:rPr lang="en-IN" dirty="0"/>
              <a:t>A.B + (A ⊕ B)</a:t>
            </a:r>
          </a:p>
        </p:txBody>
      </p:sp>
    </p:spTree>
    <p:extLst>
      <p:ext uri="{BB962C8B-B14F-4D97-AF65-F5344CB8AC3E}">
        <p14:creationId xmlns:p14="http://schemas.microsoft.com/office/powerpoint/2010/main" val="116368078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2A78-3724-4DD5-B0E2-3EDBD669F5E7}"/>
              </a:ext>
            </a:extLst>
          </p:cNvPr>
          <p:cNvSpPr>
            <a:spLocks noGrp="1"/>
          </p:cNvSpPr>
          <p:nvPr>
            <p:ph type="title"/>
          </p:nvPr>
        </p:nvSpPr>
        <p:spPr/>
        <p:txBody>
          <a:bodyPr/>
          <a:lstStyle/>
          <a:p>
            <a:r>
              <a:rPr lang="en-IN"/>
              <a:t>4-bit Binary Adder</a:t>
            </a:r>
          </a:p>
        </p:txBody>
      </p:sp>
      <p:sp>
        <p:nvSpPr>
          <p:cNvPr id="3" name="Content Placeholder 2">
            <a:extLst>
              <a:ext uri="{FF2B5EF4-FFF2-40B4-BE49-F238E27FC236}">
                <a16:creationId xmlns:a16="http://schemas.microsoft.com/office/drawing/2014/main" id="{87251841-1F16-466E-8004-B69A34F04A08}"/>
              </a:ext>
            </a:extLst>
          </p:cNvPr>
          <p:cNvSpPr>
            <a:spLocks noGrp="1"/>
          </p:cNvSpPr>
          <p:nvPr>
            <p:ph idx="1"/>
          </p:nvPr>
        </p:nvSpPr>
        <p:spPr>
          <a:xfrm>
            <a:off x="131180" y="863445"/>
            <a:ext cx="11929641" cy="1211622"/>
          </a:xfrm>
        </p:spPr>
        <p:txBody>
          <a:bodyPr/>
          <a:lstStyle/>
          <a:p>
            <a:r>
              <a:rPr lang="en-US"/>
              <a:t>The digital circuit that generates the arithmetic sum of two binary numbers of any length is called a binary adder.</a:t>
            </a:r>
          </a:p>
          <a:p>
            <a:r>
              <a:rPr lang="en-US"/>
              <a:t>Example</a:t>
            </a:r>
          </a:p>
          <a:p>
            <a:endParaRPr lang="en-IN"/>
          </a:p>
        </p:txBody>
      </p:sp>
      <p:sp>
        <p:nvSpPr>
          <p:cNvPr id="4" name="TextBox 3">
            <a:extLst>
              <a:ext uri="{FF2B5EF4-FFF2-40B4-BE49-F238E27FC236}">
                <a16:creationId xmlns:a16="http://schemas.microsoft.com/office/drawing/2014/main" id="{F43CFB08-3474-4B85-A606-6BC4C3461AAA}"/>
              </a:ext>
            </a:extLst>
          </p:cNvPr>
          <p:cNvSpPr txBox="1"/>
          <p:nvPr/>
        </p:nvSpPr>
        <p:spPr>
          <a:xfrm>
            <a:off x="1243891" y="3494050"/>
            <a:ext cx="336952" cy="461665"/>
          </a:xfrm>
          <a:prstGeom prst="rect">
            <a:avLst/>
          </a:prstGeom>
          <a:noFill/>
        </p:spPr>
        <p:txBody>
          <a:bodyPr wrap="none" rtlCol="0">
            <a:spAutoFit/>
          </a:bodyPr>
          <a:lstStyle/>
          <a:p>
            <a:r>
              <a:rPr lang="en-US" sz="2400"/>
              <a:t>1</a:t>
            </a:r>
          </a:p>
        </p:txBody>
      </p:sp>
      <p:sp>
        <p:nvSpPr>
          <p:cNvPr id="5" name="TextBox 4">
            <a:extLst>
              <a:ext uri="{FF2B5EF4-FFF2-40B4-BE49-F238E27FC236}">
                <a16:creationId xmlns:a16="http://schemas.microsoft.com/office/drawing/2014/main" id="{70D79C18-A228-445F-A46D-247BD8686650}"/>
              </a:ext>
            </a:extLst>
          </p:cNvPr>
          <p:cNvSpPr txBox="1"/>
          <p:nvPr/>
        </p:nvSpPr>
        <p:spPr>
          <a:xfrm>
            <a:off x="1770719" y="3494049"/>
            <a:ext cx="336952" cy="461665"/>
          </a:xfrm>
          <a:prstGeom prst="rect">
            <a:avLst/>
          </a:prstGeom>
          <a:noFill/>
        </p:spPr>
        <p:txBody>
          <a:bodyPr wrap="none" rtlCol="0">
            <a:spAutoFit/>
          </a:bodyPr>
          <a:lstStyle/>
          <a:p>
            <a:r>
              <a:rPr lang="en-US" sz="2400"/>
              <a:t>1</a:t>
            </a:r>
          </a:p>
        </p:txBody>
      </p:sp>
      <p:sp>
        <p:nvSpPr>
          <p:cNvPr id="6" name="TextBox 5">
            <a:extLst>
              <a:ext uri="{FF2B5EF4-FFF2-40B4-BE49-F238E27FC236}">
                <a16:creationId xmlns:a16="http://schemas.microsoft.com/office/drawing/2014/main" id="{81E7C81E-46F2-467C-B66B-89B76A2338B7}"/>
              </a:ext>
            </a:extLst>
          </p:cNvPr>
          <p:cNvSpPr txBox="1"/>
          <p:nvPr/>
        </p:nvSpPr>
        <p:spPr>
          <a:xfrm>
            <a:off x="2297547" y="3494049"/>
            <a:ext cx="336952" cy="461665"/>
          </a:xfrm>
          <a:prstGeom prst="rect">
            <a:avLst/>
          </a:prstGeom>
          <a:noFill/>
        </p:spPr>
        <p:txBody>
          <a:bodyPr wrap="none" rtlCol="0">
            <a:spAutoFit/>
          </a:bodyPr>
          <a:lstStyle/>
          <a:p>
            <a:r>
              <a:rPr lang="en-US" sz="2400"/>
              <a:t>0</a:t>
            </a:r>
          </a:p>
        </p:txBody>
      </p:sp>
      <p:sp>
        <p:nvSpPr>
          <p:cNvPr id="7" name="TextBox 6">
            <a:extLst>
              <a:ext uri="{FF2B5EF4-FFF2-40B4-BE49-F238E27FC236}">
                <a16:creationId xmlns:a16="http://schemas.microsoft.com/office/drawing/2014/main" id="{CEF6EA20-E6C6-4357-B2FF-BEBEB8C1C199}"/>
              </a:ext>
            </a:extLst>
          </p:cNvPr>
          <p:cNvSpPr txBox="1"/>
          <p:nvPr/>
        </p:nvSpPr>
        <p:spPr>
          <a:xfrm>
            <a:off x="2824375" y="3494049"/>
            <a:ext cx="336952" cy="461665"/>
          </a:xfrm>
          <a:prstGeom prst="rect">
            <a:avLst/>
          </a:prstGeom>
          <a:noFill/>
        </p:spPr>
        <p:txBody>
          <a:bodyPr wrap="none" rtlCol="0">
            <a:spAutoFit/>
          </a:bodyPr>
          <a:lstStyle/>
          <a:p>
            <a:r>
              <a:rPr lang="en-US" sz="2400"/>
              <a:t>1</a:t>
            </a:r>
          </a:p>
        </p:txBody>
      </p:sp>
      <p:sp>
        <p:nvSpPr>
          <p:cNvPr id="8" name="TextBox 7">
            <a:extLst>
              <a:ext uri="{FF2B5EF4-FFF2-40B4-BE49-F238E27FC236}">
                <a16:creationId xmlns:a16="http://schemas.microsoft.com/office/drawing/2014/main" id="{C94FECBD-9B76-4C4A-AE5B-42949F85C8D9}"/>
              </a:ext>
            </a:extLst>
          </p:cNvPr>
          <p:cNvSpPr txBox="1"/>
          <p:nvPr/>
        </p:nvSpPr>
        <p:spPr>
          <a:xfrm>
            <a:off x="1243891" y="3925587"/>
            <a:ext cx="336952" cy="461665"/>
          </a:xfrm>
          <a:prstGeom prst="rect">
            <a:avLst/>
          </a:prstGeom>
          <a:noFill/>
        </p:spPr>
        <p:txBody>
          <a:bodyPr wrap="none" rtlCol="0">
            <a:spAutoFit/>
          </a:bodyPr>
          <a:lstStyle/>
          <a:p>
            <a:r>
              <a:rPr lang="en-US" sz="2400"/>
              <a:t>0</a:t>
            </a:r>
          </a:p>
        </p:txBody>
      </p:sp>
      <p:sp>
        <p:nvSpPr>
          <p:cNvPr id="9" name="TextBox 8">
            <a:extLst>
              <a:ext uri="{FF2B5EF4-FFF2-40B4-BE49-F238E27FC236}">
                <a16:creationId xmlns:a16="http://schemas.microsoft.com/office/drawing/2014/main" id="{653E4205-5FFB-413F-9439-83C9B66E162B}"/>
              </a:ext>
            </a:extLst>
          </p:cNvPr>
          <p:cNvSpPr txBox="1"/>
          <p:nvPr/>
        </p:nvSpPr>
        <p:spPr>
          <a:xfrm>
            <a:off x="1770719" y="3925586"/>
            <a:ext cx="336952" cy="461665"/>
          </a:xfrm>
          <a:prstGeom prst="rect">
            <a:avLst/>
          </a:prstGeom>
          <a:noFill/>
        </p:spPr>
        <p:txBody>
          <a:bodyPr wrap="none" rtlCol="0">
            <a:spAutoFit/>
          </a:bodyPr>
          <a:lstStyle/>
          <a:p>
            <a:r>
              <a:rPr lang="en-US" sz="2400"/>
              <a:t>1</a:t>
            </a:r>
          </a:p>
        </p:txBody>
      </p:sp>
      <p:sp>
        <p:nvSpPr>
          <p:cNvPr id="10" name="TextBox 9">
            <a:extLst>
              <a:ext uri="{FF2B5EF4-FFF2-40B4-BE49-F238E27FC236}">
                <a16:creationId xmlns:a16="http://schemas.microsoft.com/office/drawing/2014/main" id="{15584F6B-4761-42AD-BC87-AC6D57F09F01}"/>
              </a:ext>
            </a:extLst>
          </p:cNvPr>
          <p:cNvSpPr txBox="1"/>
          <p:nvPr/>
        </p:nvSpPr>
        <p:spPr>
          <a:xfrm>
            <a:off x="2297547" y="3925586"/>
            <a:ext cx="336952" cy="461665"/>
          </a:xfrm>
          <a:prstGeom prst="rect">
            <a:avLst/>
          </a:prstGeom>
          <a:noFill/>
        </p:spPr>
        <p:txBody>
          <a:bodyPr wrap="none" rtlCol="0">
            <a:spAutoFit/>
          </a:bodyPr>
          <a:lstStyle/>
          <a:p>
            <a:r>
              <a:rPr lang="en-US" sz="2400"/>
              <a:t>1</a:t>
            </a:r>
          </a:p>
        </p:txBody>
      </p:sp>
      <p:sp>
        <p:nvSpPr>
          <p:cNvPr id="11" name="TextBox 10">
            <a:extLst>
              <a:ext uri="{FF2B5EF4-FFF2-40B4-BE49-F238E27FC236}">
                <a16:creationId xmlns:a16="http://schemas.microsoft.com/office/drawing/2014/main" id="{47F99B24-BD03-4D37-AA04-A5EDCB33F7A9}"/>
              </a:ext>
            </a:extLst>
          </p:cNvPr>
          <p:cNvSpPr txBox="1"/>
          <p:nvPr/>
        </p:nvSpPr>
        <p:spPr>
          <a:xfrm>
            <a:off x="2824375" y="3925586"/>
            <a:ext cx="336952" cy="461665"/>
          </a:xfrm>
          <a:prstGeom prst="rect">
            <a:avLst/>
          </a:prstGeom>
          <a:noFill/>
        </p:spPr>
        <p:txBody>
          <a:bodyPr wrap="none" rtlCol="0">
            <a:spAutoFit/>
          </a:bodyPr>
          <a:lstStyle/>
          <a:p>
            <a:r>
              <a:rPr lang="en-US" sz="2400"/>
              <a:t>1</a:t>
            </a:r>
          </a:p>
        </p:txBody>
      </p:sp>
      <p:sp>
        <p:nvSpPr>
          <p:cNvPr id="12" name="TextBox 11">
            <a:extLst>
              <a:ext uri="{FF2B5EF4-FFF2-40B4-BE49-F238E27FC236}">
                <a16:creationId xmlns:a16="http://schemas.microsoft.com/office/drawing/2014/main" id="{FC8B9B8C-1BDE-4CD7-BAEB-1BA79559D869}"/>
              </a:ext>
            </a:extLst>
          </p:cNvPr>
          <p:cNvSpPr txBox="1"/>
          <p:nvPr/>
        </p:nvSpPr>
        <p:spPr>
          <a:xfrm>
            <a:off x="1243891" y="4406818"/>
            <a:ext cx="336952" cy="461665"/>
          </a:xfrm>
          <a:prstGeom prst="rect">
            <a:avLst/>
          </a:prstGeom>
          <a:noFill/>
        </p:spPr>
        <p:txBody>
          <a:bodyPr wrap="none" rtlCol="0">
            <a:spAutoFit/>
          </a:bodyPr>
          <a:lstStyle/>
          <a:p>
            <a:r>
              <a:rPr lang="en-US" sz="2400"/>
              <a:t>0</a:t>
            </a:r>
          </a:p>
        </p:txBody>
      </p:sp>
      <p:sp>
        <p:nvSpPr>
          <p:cNvPr id="13" name="TextBox 12">
            <a:extLst>
              <a:ext uri="{FF2B5EF4-FFF2-40B4-BE49-F238E27FC236}">
                <a16:creationId xmlns:a16="http://schemas.microsoft.com/office/drawing/2014/main" id="{4044D89C-6DF3-4865-8AA5-7818E717DD22}"/>
              </a:ext>
            </a:extLst>
          </p:cNvPr>
          <p:cNvSpPr txBox="1"/>
          <p:nvPr/>
        </p:nvSpPr>
        <p:spPr>
          <a:xfrm>
            <a:off x="1770719" y="4406817"/>
            <a:ext cx="336952" cy="461665"/>
          </a:xfrm>
          <a:prstGeom prst="rect">
            <a:avLst/>
          </a:prstGeom>
          <a:noFill/>
        </p:spPr>
        <p:txBody>
          <a:bodyPr wrap="none" rtlCol="0">
            <a:spAutoFit/>
          </a:bodyPr>
          <a:lstStyle/>
          <a:p>
            <a:r>
              <a:rPr lang="en-US" sz="2400"/>
              <a:t>1</a:t>
            </a:r>
          </a:p>
        </p:txBody>
      </p:sp>
      <p:sp>
        <p:nvSpPr>
          <p:cNvPr id="14" name="TextBox 13">
            <a:extLst>
              <a:ext uri="{FF2B5EF4-FFF2-40B4-BE49-F238E27FC236}">
                <a16:creationId xmlns:a16="http://schemas.microsoft.com/office/drawing/2014/main" id="{C9D09E59-B064-4B7B-8EE6-1AFD9F2F0FF8}"/>
              </a:ext>
            </a:extLst>
          </p:cNvPr>
          <p:cNvSpPr txBox="1"/>
          <p:nvPr/>
        </p:nvSpPr>
        <p:spPr>
          <a:xfrm>
            <a:off x="2297547" y="4406817"/>
            <a:ext cx="336952" cy="461665"/>
          </a:xfrm>
          <a:prstGeom prst="rect">
            <a:avLst/>
          </a:prstGeom>
          <a:noFill/>
        </p:spPr>
        <p:txBody>
          <a:bodyPr wrap="none" rtlCol="0">
            <a:spAutoFit/>
          </a:bodyPr>
          <a:lstStyle/>
          <a:p>
            <a:r>
              <a:rPr lang="en-US" sz="2400"/>
              <a:t>0</a:t>
            </a:r>
          </a:p>
        </p:txBody>
      </p:sp>
      <p:sp>
        <p:nvSpPr>
          <p:cNvPr id="15" name="TextBox 14">
            <a:extLst>
              <a:ext uri="{FF2B5EF4-FFF2-40B4-BE49-F238E27FC236}">
                <a16:creationId xmlns:a16="http://schemas.microsoft.com/office/drawing/2014/main" id="{79528730-11C0-465E-9225-8E16EE767FAD}"/>
              </a:ext>
            </a:extLst>
          </p:cNvPr>
          <p:cNvSpPr txBox="1"/>
          <p:nvPr/>
        </p:nvSpPr>
        <p:spPr>
          <a:xfrm>
            <a:off x="2824375" y="4406817"/>
            <a:ext cx="336952" cy="461665"/>
          </a:xfrm>
          <a:prstGeom prst="rect">
            <a:avLst/>
          </a:prstGeom>
          <a:noFill/>
        </p:spPr>
        <p:txBody>
          <a:bodyPr wrap="none" rtlCol="0">
            <a:spAutoFit/>
          </a:bodyPr>
          <a:lstStyle/>
          <a:p>
            <a:r>
              <a:rPr lang="en-US" sz="2400"/>
              <a:t>0</a:t>
            </a:r>
          </a:p>
        </p:txBody>
      </p:sp>
      <p:sp>
        <p:nvSpPr>
          <p:cNvPr id="16" name="TextBox 15">
            <a:extLst>
              <a:ext uri="{FF2B5EF4-FFF2-40B4-BE49-F238E27FC236}">
                <a16:creationId xmlns:a16="http://schemas.microsoft.com/office/drawing/2014/main" id="{C06813D4-5715-4D6A-B1C9-91A6C08C82CD}"/>
              </a:ext>
            </a:extLst>
          </p:cNvPr>
          <p:cNvSpPr txBox="1"/>
          <p:nvPr/>
        </p:nvSpPr>
        <p:spPr>
          <a:xfrm>
            <a:off x="1243891" y="3025647"/>
            <a:ext cx="336952" cy="461665"/>
          </a:xfrm>
          <a:prstGeom prst="rect">
            <a:avLst/>
          </a:prstGeom>
          <a:noFill/>
        </p:spPr>
        <p:txBody>
          <a:bodyPr wrap="none" rtlCol="0">
            <a:spAutoFit/>
          </a:bodyPr>
          <a:lstStyle/>
          <a:p>
            <a:r>
              <a:rPr lang="en-US" sz="2400"/>
              <a:t>1</a:t>
            </a:r>
          </a:p>
        </p:txBody>
      </p:sp>
      <p:sp>
        <p:nvSpPr>
          <p:cNvPr id="17" name="TextBox 16">
            <a:extLst>
              <a:ext uri="{FF2B5EF4-FFF2-40B4-BE49-F238E27FC236}">
                <a16:creationId xmlns:a16="http://schemas.microsoft.com/office/drawing/2014/main" id="{09EABFBC-06D9-47DF-AC2F-D4D1E32384C0}"/>
              </a:ext>
            </a:extLst>
          </p:cNvPr>
          <p:cNvSpPr txBox="1"/>
          <p:nvPr/>
        </p:nvSpPr>
        <p:spPr>
          <a:xfrm>
            <a:off x="1770719" y="3025646"/>
            <a:ext cx="336952" cy="461665"/>
          </a:xfrm>
          <a:prstGeom prst="rect">
            <a:avLst/>
          </a:prstGeom>
          <a:noFill/>
        </p:spPr>
        <p:txBody>
          <a:bodyPr wrap="none" rtlCol="0">
            <a:spAutoFit/>
          </a:bodyPr>
          <a:lstStyle/>
          <a:p>
            <a:r>
              <a:rPr lang="en-US" sz="2400"/>
              <a:t>1</a:t>
            </a:r>
          </a:p>
        </p:txBody>
      </p:sp>
      <p:sp>
        <p:nvSpPr>
          <p:cNvPr id="18" name="TextBox 17">
            <a:extLst>
              <a:ext uri="{FF2B5EF4-FFF2-40B4-BE49-F238E27FC236}">
                <a16:creationId xmlns:a16="http://schemas.microsoft.com/office/drawing/2014/main" id="{ACBE3D14-DB96-4825-88F7-B93F4DC7CE09}"/>
              </a:ext>
            </a:extLst>
          </p:cNvPr>
          <p:cNvSpPr txBox="1"/>
          <p:nvPr/>
        </p:nvSpPr>
        <p:spPr>
          <a:xfrm>
            <a:off x="2297547" y="3025646"/>
            <a:ext cx="336952" cy="461665"/>
          </a:xfrm>
          <a:prstGeom prst="rect">
            <a:avLst/>
          </a:prstGeom>
          <a:noFill/>
        </p:spPr>
        <p:txBody>
          <a:bodyPr wrap="none" rtlCol="0">
            <a:spAutoFit/>
          </a:bodyPr>
          <a:lstStyle/>
          <a:p>
            <a:r>
              <a:rPr lang="en-US" sz="2400"/>
              <a:t>1</a:t>
            </a:r>
          </a:p>
        </p:txBody>
      </p:sp>
      <p:sp>
        <p:nvSpPr>
          <p:cNvPr id="19" name="TextBox 18">
            <a:extLst>
              <a:ext uri="{FF2B5EF4-FFF2-40B4-BE49-F238E27FC236}">
                <a16:creationId xmlns:a16="http://schemas.microsoft.com/office/drawing/2014/main" id="{E92DC504-DB79-42A1-B38E-5C756ADD23B7}"/>
              </a:ext>
            </a:extLst>
          </p:cNvPr>
          <p:cNvSpPr txBox="1"/>
          <p:nvPr/>
        </p:nvSpPr>
        <p:spPr>
          <a:xfrm>
            <a:off x="2824375" y="3025646"/>
            <a:ext cx="336952" cy="461665"/>
          </a:xfrm>
          <a:prstGeom prst="rect">
            <a:avLst/>
          </a:prstGeom>
          <a:noFill/>
        </p:spPr>
        <p:txBody>
          <a:bodyPr wrap="none" rtlCol="0">
            <a:spAutoFit/>
          </a:bodyPr>
          <a:lstStyle/>
          <a:p>
            <a:r>
              <a:rPr lang="en-US" sz="2400"/>
              <a:t>0</a:t>
            </a:r>
          </a:p>
        </p:txBody>
      </p:sp>
      <p:sp>
        <p:nvSpPr>
          <p:cNvPr id="20" name="TextBox 19">
            <a:extLst>
              <a:ext uri="{FF2B5EF4-FFF2-40B4-BE49-F238E27FC236}">
                <a16:creationId xmlns:a16="http://schemas.microsoft.com/office/drawing/2014/main" id="{50B93302-387F-4A52-A88A-2A80EAA161EC}"/>
              </a:ext>
            </a:extLst>
          </p:cNvPr>
          <p:cNvSpPr txBox="1"/>
          <p:nvPr/>
        </p:nvSpPr>
        <p:spPr>
          <a:xfrm>
            <a:off x="717063" y="4406816"/>
            <a:ext cx="336952" cy="461665"/>
          </a:xfrm>
          <a:prstGeom prst="rect">
            <a:avLst/>
          </a:prstGeom>
          <a:noFill/>
        </p:spPr>
        <p:txBody>
          <a:bodyPr wrap="none" rtlCol="0">
            <a:spAutoFit/>
          </a:bodyPr>
          <a:lstStyle/>
          <a:p>
            <a:r>
              <a:rPr lang="en-US" sz="2400"/>
              <a:t>1</a:t>
            </a:r>
          </a:p>
        </p:txBody>
      </p:sp>
      <p:sp>
        <p:nvSpPr>
          <p:cNvPr id="21" name="TextBox 20">
            <a:extLst>
              <a:ext uri="{FF2B5EF4-FFF2-40B4-BE49-F238E27FC236}">
                <a16:creationId xmlns:a16="http://schemas.microsoft.com/office/drawing/2014/main" id="{F624F051-2009-42C2-B839-DC9B8374352F}"/>
              </a:ext>
            </a:extLst>
          </p:cNvPr>
          <p:cNvSpPr txBox="1"/>
          <p:nvPr/>
        </p:nvSpPr>
        <p:spPr>
          <a:xfrm>
            <a:off x="717063" y="3925586"/>
            <a:ext cx="336952" cy="461665"/>
          </a:xfrm>
          <a:prstGeom prst="rect">
            <a:avLst/>
          </a:prstGeom>
          <a:noFill/>
        </p:spPr>
        <p:txBody>
          <a:bodyPr wrap="none" rtlCol="0">
            <a:spAutoFit/>
          </a:bodyPr>
          <a:lstStyle/>
          <a:p>
            <a:r>
              <a:rPr lang="en-US" sz="2400"/>
              <a:t>+</a:t>
            </a:r>
          </a:p>
        </p:txBody>
      </p:sp>
      <p:cxnSp>
        <p:nvCxnSpPr>
          <p:cNvPr id="22" name="Straight Connector 21">
            <a:extLst>
              <a:ext uri="{FF2B5EF4-FFF2-40B4-BE49-F238E27FC236}">
                <a16:creationId xmlns:a16="http://schemas.microsoft.com/office/drawing/2014/main" id="{9363D34D-B7CD-4319-B840-B1ED701C916B}"/>
              </a:ext>
            </a:extLst>
          </p:cNvPr>
          <p:cNvCxnSpPr/>
          <p:nvPr/>
        </p:nvCxnSpPr>
        <p:spPr>
          <a:xfrm>
            <a:off x="677356" y="4375327"/>
            <a:ext cx="2592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AEB3E-78C0-4A12-92E6-3CC4988EAAB1}"/>
              </a:ext>
            </a:extLst>
          </p:cNvPr>
          <p:cNvCxnSpPr/>
          <p:nvPr/>
        </p:nvCxnSpPr>
        <p:spPr>
          <a:xfrm>
            <a:off x="677356" y="3474172"/>
            <a:ext cx="25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681F701-6D9B-4242-8FE9-491CBD03EDE5}"/>
              </a:ext>
            </a:extLst>
          </p:cNvPr>
          <p:cNvSpPr txBox="1"/>
          <p:nvPr/>
        </p:nvSpPr>
        <p:spPr>
          <a:xfrm>
            <a:off x="246352" y="3496627"/>
            <a:ext cx="486030" cy="400110"/>
          </a:xfrm>
          <a:prstGeom prst="rect">
            <a:avLst/>
          </a:prstGeom>
          <a:noFill/>
        </p:spPr>
        <p:txBody>
          <a:bodyPr wrap="none" rtlCol="0">
            <a:spAutoFit/>
          </a:bodyPr>
          <a:lstStyle/>
          <a:p>
            <a:r>
              <a:rPr lang="en-US" sz="2000">
                <a:latin typeface="Cambria Math" panose="02040503050406030204" pitchFamily="18" charset="0"/>
                <a:ea typeface="Cambria Math" panose="02040503050406030204" pitchFamily="18" charset="0"/>
              </a:rPr>
              <a:t>R1</a:t>
            </a:r>
          </a:p>
        </p:txBody>
      </p:sp>
      <p:sp>
        <p:nvSpPr>
          <p:cNvPr id="25" name="TextBox 24">
            <a:extLst>
              <a:ext uri="{FF2B5EF4-FFF2-40B4-BE49-F238E27FC236}">
                <a16:creationId xmlns:a16="http://schemas.microsoft.com/office/drawing/2014/main" id="{458C914D-09A2-4C4C-82AE-46D5B61AC85B}"/>
              </a:ext>
            </a:extLst>
          </p:cNvPr>
          <p:cNvSpPr txBox="1"/>
          <p:nvPr/>
        </p:nvSpPr>
        <p:spPr>
          <a:xfrm>
            <a:off x="246352" y="3966878"/>
            <a:ext cx="486030" cy="400110"/>
          </a:xfrm>
          <a:prstGeom prst="rect">
            <a:avLst/>
          </a:prstGeom>
          <a:noFill/>
        </p:spPr>
        <p:txBody>
          <a:bodyPr wrap="none" rtlCol="0">
            <a:spAutoFit/>
          </a:bodyPr>
          <a:lstStyle/>
          <a:p>
            <a:r>
              <a:rPr lang="en-US" sz="2000">
                <a:latin typeface="Cambria Math" panose="02040503050406030204" pitchFamily="18" charset="0"/>
                <a:ea typeface="Cambria Math" panose="02040503050406030204" pitchFamily="18" charset="0"/>
              </a:rPr>
              <a:t>R2</a:t>
            </a:r>
          </a:p>
        </p:txBody>
      </p:sp>
      <p:sp>
        <p:nvSpPr>
          <p:cNvPr id="26" name="TextBox 25">
            <a:extLst>
              <a:ext uri="{FF2B5EF4-FFF2-40B4-BE49-F238E27FC236}">
                <a16:creationId xmlns:a16="http://schemas.microsoft.com/office/drawing/2014/main" id="{07074103-E52A-436B-8AE8-C95C26DD6A9D}"/>
              </a:ext>
            </a:extLst>
          </p:cNvPr>
          <p:cNvSpPr txBox="1"/>
          <p:nvPr/>
        </p:nvSpPr>
        <p:spPr>
          <a:xfrm>
            <a:off x="342389" y="3047025"/>
            <a:ext cx="328936" cy="400110"/>
          </a:xfrm>
          <a:prstGeom prst="rect">
            <a:avLst/>
          </a:prstGeom>
          <a:noFill/>
        </p:spPr>
        <p:txBody>
          <a:bodyPr wrap="none" rtlCol="0">
            <a:spAutoFit/>
          </a:bodyPr>
          <a:lstStyle/>
          <a:p>
            <a:r>
              <a:rPr lang="en-US" sz="2000">
                <a:latin typeface="Cambria Math" panose="02040503050406030204" pitchFamily="18" charset="0"/>
                <a:ea typeface="Cambria Math" panose="02040503050406030204" pitchFamily="18" charset="0"/>
              </a:rPr>
              <a:t>C</a:t>
            </a:r>
          </a:p>
        </p:txBody>
      </p:sp>
      <p:sp>
        <p:nvSpPr>
          <p:cNvPr id="27" name="TextBox 26">
            <a:extLst>
              <a:ext uri="{FF2B5EF4-FFF2-40B4-BE49-F238E27FC236}">
                <a16:creationId xmlns:a16="http://schemas.microsoft.com/office/drawing/2014/main" id="{63E149B0-310B-47BF-A69F-5EEF6D485766}"/>
              </a:ext>
            </a:extLst>
          </p:cNvPr>
          <p:cNvSpPr txBox="1"/>
          <p:nvPr/>
        </p:nvSpPr>
        <p:spPr>
          <a:xfrm>
            <a:off x="51496" y="4406817"/>
            <a:ext cx="665567" cy="400110"/>
          </a:xfrm>
          <a:prstGeom prst="rect">
            <a:avLst/>
          </a:prstGeom>
          <a:noFill/>
        </p:spPr>
        <p:txBody>
          <a:bodyPr wrap="none" rtlCol="0">
            <a:spAutoFit/>
          </a:bodyPr>
          <a:lstStyle/>
          <a:p>
            <a:r>
              <a:rPr lang="en-US" sz="2000">
                <a:latin typeface="Cambria Math" panose="02040503050406030204" pitchFamily="18" charset="0"/>
                <a:ea typeface="Cambria Math" panose="02040503050406030204" pitchFamily="18" charset="0"/>
              </a:rPr>
              <a:t>Sum</a:t>
            </a:r>
          </a:p>
        </p:txBody>
      </p:sp>
      <p:sp>
        <p:nvSpPr>
          <p:cNvPr id="28" name="Freeform 32">
            <a:extLst>
              <a:ext uri="{FF2B5EF4-FFF2-40B4-BE49-F238E27FC236}">
                <a16:creationId xmlns:a16="http://schemas.microsoft.com/office/drawing/2014/main" id="{EFA839F8-78F1-4F3E-BFBF-0DC99450CE64}"/>
              </a:ext>
            </a:extLst>
          </p:cNvPr>
          <p:cNvSpPr/>
          <p:nvPr/>
        </p:nvSpPr>
        <p:spPr>
          <a:xfrm>
            <a:off x="2466611" y="2686925"/>
            <a:ext cx="542925" cy="2376000"/>
          </a:xfrm>
          <a:custGeom>
            <a:avLst/>
            <a:gdLst>
              <a:gd name="connsiteX0" fmla="*/ 542925 w 542925"/>
              <a:gd name="connsiteY0" fmla="*/ 3151514 h 3555886"/>
              <a:gd name="connsiteX1" fmla="*/ 371475 w 542925"/>
              <a:gd name="connsiteY1" fmla="*/ 3308677 h 3555886"/>
              <a:gd name="connsiteX2" fmla="*/ 171450 w 542925"/>
              <a:gd name="connsiteY2" fmla="*/ 251152 h 3555886"/>
              <a:gd name="connsiteX3" fmla="*/ 0 w 542925"/>
              <a:gd name="connsiteY3" fmla="*/ 394027 h 3555886"/>
            </a:gdLst>
            <a:ahLst/>
            <a:cxnLst>
              <a:cxn ang="0">
                <a:pos x="connsiteX0" y="connsiteY0"/>
              </a:cxn>
              <a:cxn ang="0">
                <a:pos x="connsiteX1" y="connsiteY1"/>
              </a:cxn>
              <a:cxn ang="0">
                <a:pos x="connsiteX2" y="connsiteY2"/>
              </a:cxn>
              <a:cxn ang="0">
                <a:pos x="connsiteX3" y="connsiteY3"/>
              </a:cxn>
            </a:cxnLst>
            <a:rect l="l" t="t" r="r" b="b"/>
            <a:pathLst>
              <a:path w="542925" h="3555886">
                <a:moveTo>
                  <a:pt x="542925" y="3151514"/>
                </a:moveTo>
                <a:cubicBezTo>
                  <a:pt x="488156" y="3471792"/>
                  <a:pt x="433387" y="3792071"/>
                  <a:pt x="371475" y="3308677"/>
                </a:cubicBezTo>
                <a:cubicBezTo>
                  <a:pt x="309563" y="2825283"/>
                  <a:pt x="233362" y="736927"/>
                  <a:pt x="171450" y="251152"/>
                </a:cubicBezTo>
                <a:cubicBezTo>
                  <a:pt x="109538" y="-234623"/>
                  <a:pt x="54769" y="79702"/>
                  <a:pt x="0" y="394027"/>
                </a:cubicBezTo>
              </a:path>
            </a:pathLst>
          </a:custGeom>
          <a:noFill/>
          <a:ln w="1905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33">
            <a:extLst>
              <a:ext uri="{FF2B5EF4-FFF2-40B4-BE49-F238E27FC236}">
                <a16:creationId xmlns:a16="http://schemas.microsoft.com/office/drawing/2014/main" id="{FA1235E8-E5E8-4F47-ACE4-EADF49BEFC2A}"/>
              </a:ext>
            </a:extLst>
          </p:cNvPr>
          <p:cNvSpPr/>
          <p:nvPr/>
        </p:nvSpPr>
        <p:spPr>
          <a:xfrm>
            <a:off x="1947498" y="2711178"/>
            <a:ext cx="542925" cy="2376000"/>
          </a:xfrm>
          <a:custGeom>
            <a:avLst/>
            <a:gdLst>
              <a:gd name="connsiteX0" fmla="*/ 542925 w 542925"/>
              <a:gd name="connsiteY0" fmla="*/ 3151514 h 3555886"/>
              <a:gd name="connsiteX1" fmla="*/ 371475 w 542925"/>
              <a:gd name="connsiteY1" fmla="*/ 3308677 h 3555886"/>
              <a:gd name="connsiteX2" fmla="*/ 171450 w 542925"/>
              <a:gd name="connsiteY2" fmla="*/ 251152 h 3555886"/>
              <a:gd name="connsiteX3" fmla="*/ 0 w 542925"/>
              <a:gd name="connsiteY3" fmla="*/ 394027 h 3555886"/>
            </a:gdLst>
            <a:ahLst/>
            <a:cxnLst>
              <a:cxn ang="0">
                <a:pos x="connsiteX0" y="connsiteY0"/>
              </a:cxn>
              <a:cxn ang="0">
                <a:pos x="connsiteX1" y="connsiteY1"/>
              </a:cxn>
              <a:cxn ang="0">
                <a:pos x="connsiteX2" y="connsiteY2"/>
              </a:cxn>
              <a:cxn ang="0">
                <a:pos x="connsiteX3" y="connsiteY3"/>
              </a:cxn>
            </a:cxnLst>
            <a:rect l="l" t="t" r="r" b="b"/>
            <a:pathLst>
              <a:path w="542925" h="3555886">
                <a:moveTo>
                  <a:pt x="542925" y="3151514"/>
                </a:moveTo>
                <a:cubicBezTo>
                  <a:pt x="488156" y="3471792"/>
                  <a:pt x="433387" y="3792071"/>
                  <a:pt x="371475" y="3308677"/>
                </a:cubicBezTo>
                <a:cubicBezTo>
                  <a:pt x="309563" y="2825283"/>
                  <a:pt x="233362" y="736927"/>
                  <a:pt x="171450" y="251152"/>
                </a:cubicBezTo>
                <a:cubicBezTo>
                  <a:pt x="109538" y="-234623"/>
                  <a:pt x="54769" y="79702"/>
                  <a:pt x="0" y="394027"/>
                </a:cubicBezTo>
              </a:path>
            </a:pathLst>
          </a:custGeom>
          <a:noFill/>
          <a:ln w="1905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34">
            <a:extLst>
              <a:ext uri="{FF2B5EF4-FFF2-40B4-BE49-F238E27FC236}">
                <a16:creationId xmlns:a16="http://schemas.microsoft.com/office/drawing/2014/main" id="{347350BD-4792-4BCD-A118-E5722FAC143F}"/>
              </a:ext>
            </a:extLst>
          </p:cNvPr>
          <p:cNvSpPr/>
          <p:nvPr/>
        </p:nvSpPr>
        <p:spPr>
          <a:xfrm>
            <a:off x="1380762" y="2711178"/>
            <a:ext cx="542925" cy="2376000"/>
          </a:xfrm>
          <a:custGeom>
            <a:avLst/>
            <a:gdLst>
              <a:gd name="connsiteX0" fmla="*/ 542925 w 542925"/>
              <a:gd name="connsiteY0" fmla="*/ 3151514 h 3555886"/>
              <a:gd name="connsiteX1" fmla="*/ 371475 w 542925"/>
              <a:gd name="connsiteY1" fmla="*/ 3308677 h 3555886"/>
              <a:gd name="connsiteX2" fmla="*/ 171450 w 542925"/>
              <a:gd name="connsiteY2" fmla="*/ 251152 h 3555886"/>
              <a:gd name="connsiteX3" fmla="*/ 0 w 542925"/>
              <a:gd name="connsiteY3" fmla="*/ 394027 h 3555886"/>
            </a:gdLst>
            <a:ahLst/>
            <a:cxnLst>
              <a:cxn ang="0">
                <a:pos x="connsiteX0" y="connsiteY0"/>
              </a:cxn>
              <a:cxn ang="0">
                <a:pos x="connsiteX1" y="connsiteY1"/>
              </a:cxn>
              <a:cxn ang="0">
                <a:pos x="connsiteX2" y="connsiteY2"/>
              </a:cxn>
              <a:cxn ang="0">
                <a:pos x="connsiteX3" y="connsiteY3"/>
              </a:cxn>
            </a:cxnLst>
            <a:rect l="l" t="t" r="r" b="b"/>
            <a:pathLst>
              <a:path w="542925" h="3555886">
                <a:moveTo>
                  <a:pt x="542925" y="3151514"/>
                </a:moveTo>
                <a:cubicBezTo>
                  <a:pt x="488156" y="3471792"/>
                  <a:pt x="433387" y="3792071"/>
                  <a:pt x="371475" y="3308677"/>
                </a:cubicBezTo>
                <a:cubicBezTo>
                  <a:pt x="309563" y="2825283"/>
                  <a:pt x="233362" y="736927"/>
                  <a:pt x="171450" y="251152"/>
                </a:cubicBezTo>
                <a:cubicBezTo>
                  <a:pt x="109538" y="-234623"/>
                  <a:pt x="54769" y="79702"/>
                  <a:pt x="0" y="394027"/>
                </a:cubicBezTo>
              </a:path>
            </a:pathLst>
          </a:custGeom>
          <a:noFill/>
          <a:ln w="1905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urved Connector 40">
            <a:extLst>
              <a:ext uri="{FF2B5EF4-FFF2-40B4-BE49-F238E27FC236}">
                <a16:creationId xmlns:a16="http://schemas.microsoft.com/office/drawing/2014/main" id="{DEEEE4F4-76D0-494F-B598-C03056377528}"/>
              </a:ext>
            </a:extLst>
          </p:cNvPr>
          <p:cNvCxnSpPr>
            <a:stCxn id="12" idx="2"/>
            <a:endCxn id="20" idx="2"/>
          </p:cNvCxnSpPr>
          <p:nvPr/>
        </p:nvCxnSpPr>
        <p:spPr>
          <a:xfrm rot="5400000" flipH="1">
            <a:off x="1148952" y="4605068"/>
            <a:ext cx="2" cy="526828"/>
          </a:xfrm>
          <a:prstGeom prst="curvedConnector3">
            <a:avLst>
              <a:gd name="adj1" fmla="val -1143000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5FA1244-A055-4A1C-9547-D619ED6AB825}"/>
              </a:ext>
            </a:extLst>
          </p:cNvPr>
          <p:cNvSpPr/>
          <p:nvPr/>
        </p:nvSpPr>
        <p:spPr>
          <a:xfrm>
            <a:off x="4241943" y="3101771"/>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mbria" panose="02040503050406030204" pitchFamily="18" charset="0"/>
              </a:rPr>
              <a:t>FA</a:t>
            </a:r>
          </a:p>
        </p:txBody>
      </p:sp>
      <p:sp>
        <p:nvSpPr>
          <p:cNvPr id="90" name="Rectangle 89">
            <a:extLst>
              <a:ext uri="{FF2B5EF4-FFF2-40B4-BE49-F238E27FC236}">
                <a16:creationId xmlns:a16="http://schemas.microsoft.com/office/drawing/2014/main" id="{0880F41C-90A8-46C8-887F-45D9CDC56BF5}"/>
              </a:ext>
            </a:extLst>
          </p:cNvPr>
          <p:cNvSpPr/>
          <p:nvPr/>
        </p:nvSpPr>
        <p:spPr>
          <a:xfrm>
            <a:off x="6223143" y="3101771"/>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mbria" panose="02040503050406030204" pitchFamily="18" charset="0"/>
              </a:rPr>
              <a:t>FA</a:t>
            </a:r>
          </a:p>
        </p:txBody>
      </p:sp>
      <p:sp>
        <p:nvSpPr>
          <p:cNvPr id="91" name="Rectangle 90">
            <a:extLst>
              <a:ext uri="{FF2B5EF4-FFF2-40B4-BE49-F238E27FC236}">
                <a16:creationId xmlns:a16="http://schemas.microsoft.com/office/drawing/2014/main" id="{0E31ABF2-DD45-48DC-85EF-32545C3CE278}"/>
              </a:ext>
            </a:extLst>
          </p:cNvPr>
          <p:cNvSpPr/>
          <p:nvPr/>
        </p:nvSpPr>
        <p:spPr>
          <a:xfrm>
            <a:off x="8204343" y="3101771"/>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mbria" panose="02040503050406030204" pitchFamily="18" charset="0"/>
              </a:rPr>
              <a:t>FA</a:t>
            </a:r>
          </a:p>
        </p:txBody>
      </p:sp>
      <p:sp>
        <p:nvSpPr>
          <p:cNvPr id="92" name="Rectangle 91">
            <a:extLst>
              <a:ext uri="{FF2B5EF4-FFF2-40B4-BE49-F238E27FC236}">
                <a16:creationId xmlns:a16="http://schemas.microsoft.com/office/drawing/2014/main" id="{695082CE-CFAA-48E4-8E67-E79AE01B3AE0}"/>
              </a:ext>
            </a:extLst>
          </p:cNvPr>
          <p:cNvSpPr/>
          <p:nvPr/>
        </p:nvSpPr>
        <p:spPr>
          <a:xfrm>
            <a:off x="10185543" y="3101771"/>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mbria" panose="02040503050406030204" pitchFamily="18" charset="0"/>
              </a:rPr>
              <a:t>FA</a:t>
            </a:r>
          </a:p>
        </p:txBody>
      </p:sp>
      <p:cxnSp>
        <p:nvCxnSpPr>
          <p:cNvPr id="93" name="Straight Arrow Connector 92">
            <a:extLst>
              <a:ext uri="{FF2B5EF4-FFF2-40B4-BE49-F238E27FC236}">
                <a16:creationId xmlns:a16="http://schemas.microsoft.com/office/drawing/2014/main" id="{A6FBA3BF-D2E8-4633-97A4-B7E0BAB52F32}"/>
              </a:ext>
            </a:extLst>
          </p:cNvPr>
          <p:cNvCxnSpPr>
            <a:stCxn id="92" idx="1"/>
            <a:endCxn id="91" idx="3"/>
          </p:cNvCxnSpPr>
          <p:nvPr/>
        </p:nvCxnSpPr>
        <p:spPr>
          <a:xfrm flipH="1">
            <a:off x="9575943" y="3444671"/>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D9D7154-7F97-4002-84B2-7903AF0791C5}"/>
              </a:ext>
            </a:extLst>
          </p:cNvPr>
          <p:cNvCxnSpPr>
            <a:stCxn id="91" idx="1"/>
            <a:endCxn id="90" idx="3"/>
          </p:cNvCxnSpPr>
          <p:nvPr/>
        </p:nvCxnSpPr>
        <p:spPr>
          <a:xfrm flipH="1">
            <a:off x="7594743" y="3444671"/>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D185549-D7D4-43F7-ABE5-8CE085E446F5}"/>
              </a:ext>
            </a:extLst>
          </p:cNvPr>
          <p:cNvCxnSpPr>
            <a:stCxn id="90" idx="1"/>
            <a:endCxn id="89" idx="3"/>
          </p:cNvCxnSpPr>
          <p:nvPr/>
        </p:nvCxnSpPr>
        <p:spPr>
          <a:xfrm flipH="1">
            <a:off x="5613543" y="3444671"/>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C418BFA-9941-4B9E-ACC3-2361E517429B}"/>
              </a:ext>
            </a:extLst>
          </p:cNvPr>
          <p:cNvCxnSpPr>
            <a:endCxn id="92" idx="3"/>
          </p:cNvCxnSpPr>
          <p:nvPr/>
        </p:nvCxnSpPr>
        <p:spPr>
          <a:xfrm flipH="1" flipV="1">
            <a:off x="11557143" y="3444671"/>
            <a:ext cx="609600" cy="952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3C544EF-2572-4504-BDB3-A7313D0D09FB}"/>
              </a:ext>
            </a:extLst>
          </p:cNvPr>
          <p:cNvCxnSpPr/>
          <p:nvPr/>
        </p:nvCxnSpPr>
        <p:spPr>
          <a:xfrm flipH="1">
            <a:off x="11252343" y="2492171"/>
            <a:ext cx="0" cy="609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3529D48-6AAE-409B-84D8-CE676C22E7C8}"/>
              </a:ext>
            </a:extLst>
          </p:cNvPr>
          <p:cNvCxnSpPr/>
          <p:nvPr/>
        </p:nvCxnSpPr>
        <p:spPr>
          <a:xfrm flipH="1">
            <a:off x="10490343" y="2492171"/>
            <a:ext cx="0" cy="609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76772C2-8FF1-4ED5-99A1-DE69FB4D2061}"/>
              </a:ext>
            </a:extLst>
          </p:cNvPr>
          <p:cNvCxnSpPr/>
          <p:nvPr/>
        </p:nvCxnSpPr>
        <p:spPr>
          <a:xfrm flipH="1">
            <a:off x="9271143" y="2492171"/>
            <a:ext cx="0" cy="609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4237F07-8548-49D9-8788-E9C6BF25156D}"/>
              </a:ext>
            </a:extLst>
          </p:cNvPr>
          <p:cNvCxnSpPr/>
          <p:nvPr/>
        </p:nvCxnSpPr>
        <p:spPr>
          <a:xfrm flipH="1">
            <a:off x="8509143" y="2492171"/>
            <a:ext cx="0" cy="609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35C7AEC-628C-4626-AB43-13BE0FE27F19}"/>
              </a:ext>
            </a:extLst>
          </p:cNvPr>
          <p:cNvCxnSpPr/>
          <p:nvPr/>
        </p:nvCxnSpPr>
        <p:spPr>
          <a:xfrm flipH="1">
            <a:off x="7289943" y="2492171"/>
            <a:ext cx="0" cy="609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218611E-296E-4D92-8D49-11E2B1A1CD34}"/>
              </a:ext>
            </a:extLst>
          </p:cNvPr>
          <p:cNvCxnSpPr/>
          <p:nvPr/>
        </p:nvCxnSpPr>
        <p:spPr>
          <a:xfrm flipH="1">
            <a:off x="6527943" y="2492171"/>
            <a:ext cx="0" cy="609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0E0D2AA-0586-4256-B51F-0286B43B27E6}"/>
              </a:ext>
            </a:extLst>
          </p:cNvPr>
          <p:cNvCxnSpPr/>
          <p:nvPr/>
        </p:nvCxnSpPr>
        <p:spPr>
          <a:xfrm flipH="1">
            <a:off x="5308743" y="2492171"/>
            <a:ext cx="0" cy="609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DF7553A-ACBE-4D12-B9FF-BB8788722022}"/>
              </a:ext>
            </a:extLst>
          </p:cNvPr>
          <p:cNvCxnSpPr/>
          <p:nvPr/>
        </p:nvCxnSpPr>
        <p:spPr>
          <a:xfrm flipH="1">
            <a:off x="4546743" y="2492171"/>
            <a:ext cx="0" cy="609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4E29482-B31C-43A5-B648-C45D0082973F}"/>
              </a:ext>
            </a:extLst>
          </p:cNvPr>
          <p:cNvCxnSpPr>
            <a:stCxn id="92" idx="2"/>
          </p:cNvCxnSpPr>
          <p:nvPr/>
        </p:nvCxnSpPr>
        <p:spPr>
          <a:xfrm flipH="1">
            <a:off x="10871343" y="3787571"/>
            <a:ext cx="0" cy="6858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F1020AA-7823-41AD-95C8-29FF3F4B07C0}"/>
              </a:ext>
            </a:extLst>
          </p:cNvPr>
          <p:cNvCxnSpPr>
            <a:stCxn id="91" idx="2"/>
          </p:cNvCxnSpPr>
          <p:nvPr/>
        </p:nvCxnSpPr>
        <p:spPr>
          <a:xfrm flipH="1">
            <a:off x="8890143" y="3787571"/>
            <a:ext cx="0" cy="6858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CBE444-D705-4125-AA8F-FF98CE242314}"/>
              </a:ext>
            </a:extLst>
          </p:cNvPr>
          <p:cNvCxnSpPr>
            <a:stCxn id="90" idx="2"/>
          </p:cNvCxnSpPr>
          <p:nvPr/>
        </p:nvCxnSpPr>
        <p:spPr>
          <a:xfrm flipH="1">
            <a:off x="6908943" y="3787571"/>
            <a:ext cx="0" cy="6858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F925EA0-D4B0-4531-B653-A51E4AF9E691}"/>
              </a:ext>
            </a:extLst>
          </p:cNvPr>
          <p:cNvCxnSpPr>
            <a:stCxn id="89" idx="2"/>
          </p:cNvCxnSpPr>
          <p:nvPr/>
        </p:nvCxnSpPr>
        <p:spPr>
          <a:xfrm flipH="1">
            <a:off x="4927743" y="3787571"/>
            <a:ext cx="0" cy="6858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CF274CE5-74FC-4AA1-A026-69B62E831F2C}"/>
              </a:ext>
            </a:extLst>
          </p:cNvPr>
          <p:cNvGrpSpPr/>
          <p:nvPr/>
        </p:nvGrpSpPr>
        <p:grpSpPr>
          <a:xfrm>
            <a:off x="3860943" y="3382820"/>
            <a:ext cx="381000" cy="1023997"/>
            <a:chOff x="533400" y="3090803"/>
            <a:chExt cx="381000" cy="1023997"/>
          </a:xfrm>
        </p:grpSpPr>
        <p:cxnSp>
          <p:nvCxnSpPr>
            <p:cNvPr id="110" name="Straight Connector 109">
              <a:extLst>
                <a:ext uri="{FF2B5EF4-FFF2-40B4-BE49-F238E27FC236}">
                  <a16:creationId xmlns:a16="http://schemas.microsoft.com/office/drawing/2014/main" id="{8565827B-C700-42A9-BDCA-9152CEC033B8}"/>
                </a:ext>
              </a:extLst>
            </p:cNvPr>
            <p:cNvCxnSpPr/>
            <p:nvPr/>
          </p:nvCxnSpPr>
          <p:spPr>
            <a:xfrm flipH="1">
              <a:off x="533400" y="3090803"/>
              <a:ext cx="381000" cy="95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AFDD5DA-6062-452C-8AD0-FBF44E6410AD}"/>
                </a:ext>
              </a:extLst>
            </p:cNvPr>
            <p:cNvCxnSpPr/>
            <p:nvPr/>
          </p:nvCxnSpPr>
          <p:spPr>
            <a:xfrm flipH="1">
              <a:off x="533400" y="3095625"/>
              <a:ext cx="0" cy="101917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19C8DEEF-3745-4D26-A6E1-9EA2CA2424FA}"/>
              </a:ext>
            </a:extLst>
          </p:cNvPr>
          <p:cNvSpPr txBox="1"/>
          <p:nvPr/>
        </p:nvSpPr>
        <p:spPr>
          <a:xfrm>
            <a:off x="11039785" y="2058723"/>
            <a:ext cx="425116" cy="400110"/>
          </a:xfrm>
          <a:prstGeom prst="rect">
            <a:avLst/>
          </a:prstGeom>
          <a:noFill/>
        </p:spPr>
        <p:txBody>
          <a:bodyPr wrap="none" rtlCol="0">
            <a:spAutoFit/>
          </a:bodyPr>
          <a:lstStyle/>
          <a:p>
            <a:r>
              <a:rPr lang="en-US" sz="2000" i="1">
                <a:latin typeface="Cambria" panose="02040503050406030204" pitchFamily="18" charset="0"/>
              </a:rPr>
              <a:t>A</a:t>
            </a:r>
            <a:r>
              <a:rPr lang="en-US" sz="2000" i="1" baseline="-25000">
                <a:latin typeface="Cambria" panose="02040503050406030204" pitchFamily="18" charset="0"/>
              </a:rPr>
              <a:t>0</a:t>
            </a:r>
            <a:endParaRPr lang="en-US" i="1" baseline="-25000">
              <a:latin typeface="Cambria" panose="02040503050406030204" pitchFamily="18" charset="0"/>
            </a:endParaRPr>
          </a:p>
        </p:txBody>
      </p:sp>
      <p:sp>
        <p:nvSpPr>
          <p:cNvPr id="113" name="TextBox 112">
            <a:extLst>
              <a:ext uri="{FF2B5EF4-FFF2-40B4-BE49-F238E27FC236}">
                <a16:creationId xmlns:a16="http://schemas.microsoft.com/office/drawing/2014/main" id="{0EFF6718-284F-4CCD-9886-29FA21C07026}"/>
              </a:ext>
            </a:extLst>
          </p:cNvPr>
          <p:cNvSpPr txBox="1"/>
          <p:nvPr/>
        </p:nvSpPr>
        <p:spPr>
          <a:xfrm>
            <a:off x="10261743" y="2049259"/>
            <a:ext cx="425116" cy="400110"/>
          </a:xfrm>
          <a:prstGeom prst="rect">
            <a:avLst/>
          </a:prstGeom>
          <a:noFill/>
        </p:spPr>
        <p:txBody>
          <a:bodyPr wrap="none" rtlCol="0">
            <a:spAutoFit/>
          </a:bodyPr>
          <a:lstStyle/>
          <a:p>
            <a:r>
              <a:rPr lang="en-US" sz="2000" i="1">
                <a:latin typeface="Cambria" panose="02040503050406030204" pitchFamily="18" charset="0"/>
              </a:rPr>
              <a:t>B</a:t>
            </a:r>
            <a:r>
              <a:rPr lang="en-US" sz="2000" i="1" baseline="-25000">
                <a:latin typeface="Cambria" panose="02040503050406030204" pitchFamily="18" charset="0"/>
              </a:rPr>
              <a:t>0</a:t>
            </a:r>
            <a:endParaRPr lang="en-US" i="1" baseline="-25000">
              <a:latin typeface="Cambria" panose="02040503050406030204" pitchFamily="18" charset="0"/>
            </a:endParaRPr>
          </a:p>
        </p:txBody>
      </p:sp>
      <p:sp>
        <p:nvSpPr>
          <p:cNvPr id="114" name="TextBox 113">
            <a:extLst>
              <a:ext uri="{FF2B5EF4-FFF2-40B4-BE49-F238E27FC236}">
                <a16:creationId xmlns:a16="http://schemas.microsoft.com/office/drawing/2014/main" id="{FF37D910-C2F2-4ED5-A52D-F1C0432131C5}"/>
              </a:ext>
            </a:extLst>
          </p:cNvPr>
          <p:cNvSpPr txBox="1"/>
          <p:nvPr/>
        </p:nvSpPr>
        <p:spPr>
          <a:xfrm>
            <a:off x="9058585" y="2058723"/>
            <a:ext cx="425116" cy="400110"/>
          </a:xfrm>
          <a:prstGeom prst="rect">
            <a:avLst/>
          </a:prstGeom>
          <a:noFill/>
        </p:spPr>
        <p:txBody>
          <a:bodyPr wrap="none" rtlCol="0">
            <a:spAutoFit/>
          </a:bodyPr>
          <a:lstStyle/>
          <a:p>
            <a:r>
              <a:rPr lang="en-US" sz="2000" i="1">
                <a:latin typeface="Cambria" panose="02040503050406030204" pitchFamily="18" charset="0"/>
              </a:rPr>
              <a:t>A</a:t>
            </a:r>
            <a:r>
              <a:rPr lang="en-US" sz="2000" i="1" baseline="-25000">
                <a:latin typeface="Cambria" panose="02040503050406030204" pitchFamily="18" charset="0"/>
              </a:rPr>
              <a:t>1</a:t>
            </a:r>
            <a:endParaRPr lang="en-US" i="1" baseline="-25000">
              <a:latin typeface="Cambria" panose="02040503050406030204" pitchFamily="18" charset="0"/>
            </a:endParaRPr>
          </a:p>
        </p:txBody>
      </p:sp>
      <p:sp>
        <p:nvSpPr>
          <p:cNvPr id="115" name="TextBox 114">
            <a:extLst>
              <a:ext uri="{FF2B5EF4-FFF2-40B4-BE49-F238E27FC236}">
                <a16:creationId xmlns:a16="http://schemas.microsoft.com/office/drawing/2014/main" id="{8AE63862-9C04-44F0-A49F-95F3A846C822}"/>
              </a:ext>
            </a:extLst>
          </p:cNvPr>
          <p:cNvSpPr txBox="1"/>
          <p:nvPr/>
        </p:nvSpPr>
        <p:spPr>
          <a:xfrm>
            <a:off x="8280543" y="2049259"/>
            <a:ext cx="425116" cy="400110"/>
          </a:xfrm>
          <a:prstGeom prst="rect">
            <a:avLst/>
          </a:prstGeom>
          <a:noFill/>
        </p:spPr>
        <p:txBody>
          <a:bodyPr wrap="none" rtlCol="0">
            <a:spAutoFit/>
          </a:bodyPr>
          <a:lstStyle/>
          <a:p>
            <a:r>
              <a:rPr lang="en-US" sz="2000" i="1">
                <a:latin typeface="Cambria" panose="02040503050406030204" pitchFamily="18" charset="0"/>
              </a:rPr>
              <a:t>B</a:t>
            </a:r>
            <a:r>
              <a:rPr lang="en-US" sz="2000" i="1" baseline="-25000">
                <a:latin typeface="Cambria" panose="02040503050406030204" pitchFamily="18" charset="0"/>
              </a:rPr>
              <a:t>1</a:t>
            </a:r>
            <a:endParaRPr lang="en-US" i="1" baseline="-25000">
              <a:latin typeface="Cambria" panose="02040503050406030204" pitchFamily="18" charset="0"/>
            </a:endParaRPr>
          </a:p>
        </p:txBody>
      </p:sp>
      <p:sp>
        <p:nvSpPr>
          <p:cNvPr id="116" name="TextBox 115">
            <a:extLst>
              <a:ext uri="{FF2B5EF4-FFF2-40B4-BE49-F238E27FC236}">
                <a16:creationId xmlns:a16="http://schemas.microsoft.com/office/drawing/2014/main" id="{00301B5F-0F62-49E4-B6C8-A0E9F039C7BC}"/>
              </a:ext>
            </a:extLst>
          </p:cNvPr>
          <p:cNvSpPr txBox="1"/>
          <p:nvPr/>
        </p:nvSpPr>
        <p:spPr>
          <a:xfrm>
            <a:off x="7093427" y="2058723"/>
            <a:ext cx="425116" cy="400110"/>
          </a:xfrm>
          <a:prstGeom prst="rect">
            <a:avLst/>
          </a:prstGeom>
          <a:noFill/>
        </p:spPr>
        <p:txBody>
          <a:bodyPr wrap="none" rtlCol="0">
            <a:spAutoFit/>
          </a:bodyPr>
          <a:lstStyle/>
          <a:p>
            <a:r>
              <a:rPr lang="en-US" sz="2000" i="1">
                <a:latin typeface="Cambria" panose="02040503050406030204" pitchFamily="18" charset="0"/>
              </a:rPr>
              <a:t>A</a:t>
            </a:r>
            <a:r>
              <a:rPr lang="en-US" sz="2000" i="1" baseline="-25000">
                <a:latin typeface="Cambria" panose="02040503050406030204" pitchFamily="18" charset="0"/>
              </a:rPr>
              <a:t>2</a:t>
            </a:r>
            <a:endParaRPr lang="en-US" i="1" baseline="-25000">
              <a:latin typeface="Cambria" panose="02040503050406030204" pitchFamily="18" charset="0"/>
            </a:endParaRPr>
          </a:p>
        </p:txBody>
      </p:sp>
      <p:sp>
        <p:nvSpPr>
          <p:cNvPr id="117" name="TextBox 116">
            <a:extLst>
              <a:ext uri="{FF2B5EF4-FFF2-40B4-BE49-F238E27FC236}">
                <a16:creationId xmlns:a16="http://schemas.microsoft.com/office/drawing/2014/main" id="{26499877-C40A-4F23-861D-134C25101E2A}"/>
              </a:ext>
            </a:extLst>
          </p:cNvPr>
          <p:cNvSpPr txBox="1"/>
          <p:nvPr/>
        </p:nvSpPr>
        <p:spPr>
          <a:xfrm>
            <a:off x="6315385" y="2049259"/>
            <a:ext cx="426720" cy="400110"/>
          </a:xfrm>
          <a:prstGeom prst="rect">
            <a:avLst/>
          </a:prstGeom>
          <a:noFill/>
        </p:spPr>
        <p:txBody>
          <a:bodyPr wrap="none" rtlCol="0">
            <a:spAutoFit/>
          </a:bodyPr>
          <a:lstStyle/>
          <a:p>
            <a:r>
              <a:rPr lang="en-US" sz="2000" i="1">
                <a:latin typeface="Cambria" panose="02040503050406030204" pitchFamily="18" charset="0"/>
              </a:rPr>
              <a:t>B</a:t>
            </a:r>
            <a:r>
              <a:rPr lang="en-US" sz="2000" i="1" baseline="-25000">
                <a:latin typeface="Cambria" panose="02040503050406030204" pitchFamily="18" charset="0"/>
              </a:rPr>
              <a:t>2</a:t>
            </a:r>
            <a:endParaRPr lang="en-US" i="1" baseline="-25000">
              <a:latin typeface="Cambria" panose="02040503050406030204" pitchFamily="18" charset="0"/>
            </a:endParaRPr>
          </a:p>
        </p:txBody>
      </p:sp>
      <p:sp>
        <p:nvSpPr>
          <p:cNvPr id="118" name="TextBox 117">
            <a:extLst>
              <a:ext uri="{FF2B5EF4-FFF2-40B4-BE49-F238E27FC236}">
                <a16:creationId xmlns:a16="http://schemas.microsoft.com/office/drawing/2014/main" id="{3E599E27-CEFE-4265-8BDB-C56192AE7B7D}"/>
              </a:ext>
            </a:extLst>
          </p:cNvPr>
          <p:cNvSpPr txBox="1"/>
          <p:nvPr/>
        </p:nvSpPr>
        <p:spPr>
          <a:xfrm>
            <a:off x="5112227" y="2058723"/>
            <a:ext cx="425116" cy="400110"/>
          </a:xfrm>
          <a:prstGeom prst="rect">
            <a:avLst/>
          </a:prstGeom>
          <a:noFill/>
        </p:spPr>
        <p:txBody>
          <a:bodyPr wrap="none" rtlCol="0">
            <a:spAutoFit/>
          </a:bodyPr>
          <a:lstStyle/>
          <a:p>
            <a:r>
              <a:rPr lang="en-US" sz="2000" i="1">
                <a:latin typeface="Cambria" panose="02040503050406030204" pitchFamily="18" charset="0"/>
              </a:rPr>
              <a:t>A</a:t>
            </a:r>
            <a:r>
              <a:rPr lang="en-US" sz="2000" i="1" baseline="-25000">
                <a:latin typeface="Cambria" panose="02040503050406030204" pitchFamily="18" charset="0"/>
              </a:rPr>
              <a:t>3</a:t>
            </a:r>
            <a:endParaRPr lang="en-US" i="1" baseline="-25000">
              <a:latin typeface="Cambria" panose="02040503050406030204" pitchFamily="18" charset="0"/>
            </a:endParaRPr>
          </a:p>
        </p:txBody>
      </p:sp>
      <p:sp>
        <p:nvSpPr>
          <p:cNvPr id="119" name="TextBox 118">
            <a:extLst>
              <a:ext uri="{FF2B5EF4-FFF2-40B4-BE49-F238E27FC236}">
                <a16:creationId xmlns:a16="http://schemas.microsoft.com/office/drawing/2014/main" id="{85C3EE95-6E5F-4598-A3AF-4E569EA3B9C8}"/>
              </a:ext>
            </a:extLst>
          </p:cNvPr>
          <p:cNvSpPr txBox="1"/>
          <p:nvPr/>
        </p:nvSpPr>
        <p:spPr>
          <a:xfrm>
            <a:off x="4334185" y="2049259"/>
            <a:ext cx="426720" cy="400110"/>
          </a:xfrm>
          <a:prstGeom prst="rect">
            <a:avLst/>
          </a:prstGeom>
          <a:noFill/>
        </p:spPr>
        <p:txBody>
          <a:bodyPr wrap="none" rtlCol="0">
            <a:spAutoFit/>
          </a:bodyPr>
          <a:lstStyle/>
          <a:p>
            <a:r>
              <a:rPr lang="en-US" sz="2000" i="1">
                <a:latin typeface="Cambria" panose="02040503050406030204" pitchFamily="18" charset="0"/>
              </a:rPr>
              <a:t>B</a:t>
            </a:r>
            <a:r>
              <a:rPr lang="en-US" sz="2000" i="1" baseline="-25000">
                <a:latin typeface="Cambria" panose="02040503050406030204" pitchFamily="18" charset="0"/>
              </a:rPr>
              <a:t>3</a:t>
            </a:r>
            <a:endParaRPr lang="en-US" i="1" baseline="-25000">
              <a:latin typeface="Cambria" panose="02040503050406030204" pitchFamily="18" charset="0"/>
            </a:endParaRPr>
          </a:p>
        </p:txBody>
      </p:sp>
      <p:sp>
        <p:nvSpPr>
          <p:cNvPr id="120" name="TextBox 119">
            <a:extLst>
              <a:ext uri="{FF2B5EF4-FFF2-40B4-BE49-F238E27FC236}">
                <a16:creationId xmlns:a16="http://schemas.microsoft.com/office/drawing/2014/main" id="{4068EF3F-888B-4A2E-920D-C51F9828AC0C}"/>
              </a:ext>
            </a:extLst>
          </p:cNvPr>
          <p:cNvSpPr txBox="1"/>
          <p:nvPr/>
        </p:nvSpPr>
        <p:spPr>
          <a:xfrm>
            <a:off x="11741627" y="3054086"/>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0</a:t>
            </a:r>
            <a:endParaRPr lang="en-US" i="1" baseline="-25000">
              <a:latin typeface="Cambria" panose="02040503050406030204" pitchFamily="18" charset="0"/>
            </a:endParaRPr>
          </a:p>
        </p:txBody>
      </p:sp>
      <p:sp>
        <p:nvSpPr>
          <p:cNvPr id="121" name="TextBox 120">
            <a:extLst>
              <a:ext uri="{FF2B5EF4-FFF2-40B4-BE49-F238E27FC236}">
                <a16:creationId xmlns:a16="http://schemas.microsoft.com/office/drawing/2014/main" id="{F30C56D9-6B73-493C-BC49-5CBA3C0C7648}"/>
              </a:ext>
            </a:extLst>
          </p:cNvPr>
          <p:cNvSpPr txBox="1"/>
          <p:nvPr/>
        </p:nvSpPr>
        <p:spPr>
          <a:xfrm>
            <a:off x="10686859" y="4473371"/>
            <a:ext cx="397866" cy="400110"/>
          </a:xfrm>
          <a:prstGeom prst="rect">
            <a:avLst/>
          </a:prstGeom>
          <a:noFill/>
        </p:spPr>
        <p:txBody>
          <a:bodyPr wrap="none" rtlCol="0">
            <a:spAutoFit/>
          </a:bodyPr>
          <a:lstStyle/>
          <a:p>
            <a:r>
              <a:rPr lang="en-US" sz="2000" i="1">
                <a:latin typeface="Cambria" panose="02040503050406030204" pitchFamily="18" charset="0"/>
              </a:rPr>
              <a:t>S</a:t>
            </a:r>
            <a:r>
              <a:rPr lang="en-US" sz="2000" i="1" baseline="-25000">
                <a:latin typeface="Cambria" panose="02040503050406030204" pitchFamily="18" charset="0"/>
              </a:rPr>
              <a:t>0</a:t>
            </a:r>
            <a:endParaRPr lang="en-US" i="1" baseline="-25000">
              <a:latin typeface="Cambria" panose="02040503050406030204" pitchFamily="18" charset="0"/>
            </a:endParaRPr>
          </a:p>
        </p:txBody>
      </p:sp>
      <p:sp>
        <p:nvSpPr>
          <p:cNvPr id="122" name="TextBox 121">
            <a:extLst>
              <a:ext uri="{FF2B5EF4-FFF2-40B4-BE49-F238E27FC236}">
                <a16:creationId xmlns:a16="http://schemas.microsoft.com/office/drawing/2014/main" id="{6EC2AC7B-ECEE-478F-AECA-C70D4DE0E1B3}"/>
              </a:ext>
            </a:extLst>
          </p:cNvPr>
          <p:cNvSpPr txBox="1"/>
          <p:nvPr/>
        </p:nvSpPr>
        <p:spPr>
          <a:xfrm>
            <a:off x="8720877" y="4473371"/>
            <a:ext cx="397866" cy="400110"/>
          </a:xfrm>
          <a:prstGeom prst="rect">
            <a:avLst/>
          </a:prstGeom>
          <a:noFill/>
        </p:spPr>
        <p:txBody>
          <a:bodyPr wrap="none" rtlCol="0">
            <a:spAutoFit/>
          </a:bodyPr>
          <a:lstStyle/>
          <a:p>
            <a:r>
              <a:rPr lang="en-US" sz="2000" i="1">
                <a:latin typeface="Cambria" panose="02040503050406030204" pitchFamily="18" charset="0"/>
              </a:rPr>
              <a:t>S</a:t>
            </a:r>
            <a:r>
              <a:rPr lang="en-US" sz="2000" i="1" baseline="-25000">
                <a:latin typeface="Cambria" panose="02040503050406030204" pitchFamily="18" charset="0"/>
              </a:rPr>
              <a:t>1</a:t>
            </a:r>
            <a:endParaRPr lang="en-US" i="1" baseline="-25000">
              <a:latin typeface="Cambria" panose="02040503050406030204" pitchFamily="18" charset="0"/>
            </a:endParaRPr>
          </a:p>
        </p:txBody>
      </p:sp>
      <p:sp>
        <p:nvSpPr>
          <p:cNvPr id="123" name="TextBox 122">
            <a:extLst>
              <a:ext uri="{FF2B5EF4-FFF2-40B4-BE49-F238E27FC236}">
                <a16:creationId xmlns:a16="http://schemas.microsoft.com/office/drawing/2014/main" id="{2C72C5D9-5B4A-4B5D-BAC2-D7A77E2CA6A3}"/>
              </a:ext>
            </a:extLst>
          </p:cNvPr>
          <p:cNvSpPr txBox="1"/>
          <p:nvPr/>
        </p:nvSpPr>
        <p:spPr>
          <a:xfrm>
            <a:off x="6739677" y="4473371"/>
            <a:ext cx="397866" cy="400110"/>
          </a:xfrm>
          <a:prstGeom prst="rect">
            <a:avLst/>
          </a:prstGeom>
          <a:noFill/>
        </p:spPr>
        <p:txBody>
          <a:bodyPr wrap="none" rtlCol="0">
            <a:spAutoFit/>
          </a:bodyPr>
          <a:lstStyle/>
          <a:p>
            <a:r>
              <a:rPr lang="en-US" sz="2000" i="1">
                <a:latin typeface="Cambria" panose="02040503050406030204" pitchFamily="18" charset="0"/>
              </a:rPr>
              <a:t>S</a:t>
            </a:r>
            <a:r>
              <a:rPr lang="en-US" sz="2000" i="1" baseline="-25000">
                <a:latin typeface="Cambria" panose="02040503050406030204" pitchFamily="18" charset="0"/>
              </a:rPr>
              <a:t>2</a:t>
            </a:r>
            <a:endParaRPr lang="en-US" i="1" baseline="-25000">
              <a:latin typeface="Cambria" panose="02040503050406030204" pitchFamily="18" charset="0"/>
            </a:endParaRPr>
          </a:p>
        </p:txBody>
      </p:sp>
      <p:sp>
        <p:nvSpPr>
          <p:cNvPr id="124" name="TextBox 123">
            <a:extLst>
              <a:ext uri="{FF2B5EF4-FFF2-40B4-BE49-F238E27FC236}">
                <a16:creationId xmlns:a16="http://schemas.microsoft.com/office/drawing/2014/main" id="{F2769B74-BD0C-4944-A845-98805BE161F1}"/>
              </a:ext>
            </a:extLst>
          </p:cNvPr>
          <p:cNvSpPr txBox="1"/>
          <p:nvPr/>
        </p:nvSpPr>
        <p:spPr>
          <a:xfrm>
            <a:off x="4773695" y="4473371"/>
            <a:ext cx="397866" cy="400110"/>
          </a:xfrm>
          <a:prstGeom prst="rect">
            <a:avLst/>
          </a:prstGeom>
          <a:noFill/>
        </p:spPr>
        <p:txBody>
          <a:bodyPr wrap="none" rtlCol="0">
            <a:spAutoFit/>
          </a:bodyPr>
          <a:lstStyle/>
          <a:p>
            <a:r>
              <a:rPr lang="en-US" sz="2000" i="1">
                <a:latin typeface="Cambria" panose="02040503050406030204" pitchFamily="18" charset="0"/>
              </a:rPr>
              <a:t>S</a:t>
            </a:r>
            <a:r>
              <a:rPr lang="en-US" sz="2000" i="1" baseline="-25000">
                <a:latin typeface="Cambria" panose="02040503050406030204" pitchFamily="18" charset="0"/>
              </a:rPr>
              <a:t>3</a:t>
            </a:r>
            <a:endParaRPr lang="en-US" i="1" baseline="-25000">
              <a:latin typeface="Cambria" panose="02040503050406030204" pitchFamily="18" charset="0"/>
            </a:endParaRPr>
          </a:p>
        </p:txBody>
      </p:sp>
      <p:sp>
        <p:nvSpPr>
          <p:cNvPr id="125" name="TextBox 124">
            <a:extLst>
              <a:ext uri="{FF2B5EF4-FFF2-40B4-BE49-F238E27FC236}">
                <a16:creationId xmlns:a16="http://schemas.microsoft.com/office/drawing/2014/main" id="{DE49FA80-FD9C-4FDF-B690-6FA862C18E51}"/>
              </a:ext>
            </a:extLst>
          </p:cNvPr>
          <p:cNvSpPr txBox="1"/>
          <p:nvPr/>
        </p:nvSpPr>
        <p:spPr>
          <a:xfrm>
            <a:off x="9652143" y="3054085"/>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1</a:t>
            </a:r>
            <a:endParaRPr lang="en-US" i="1" baseline="-25000">
              <a:latin typeface="Cambria" panose="02040503050406030204" pitchFamily="18" charset="0"/>
            </a:endParaRPr>
          </a:p>
        </p:txBody>
      </p:sp>
      <p:sp>
        <p:nvSpPr>
          <p:cNvPr id="126" name="TextBox 125">
            <a:extLst>
              <a:ext uri="{FF2B5EF4-FFF2-40B4-BE49-F238E27FC236}">
                <a16:creationId xmlns:a16="http://schemas.microsoft.com/office/drawing/2014/main" id="{13B249DA-E590-4B99-AAC0-ECF2A00D5553}"/>
              </a:ext>
            </a:extLst>
          </p:cNvPr>
          <p:cNvSpPr txBox="1"/>
          <p:nvPr/>
        </p:nvSpPr>
        <p:spPr>
          <a:xfrm>
            <a:off x="7670943" y="3054147"/>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2</a:t>
            </a:r>
            <a:endParaRPr lang="en-US" i="1" baseline="-25000">
              <a:latin typeface="Cambria" panose="02040503050406030204" pitchFamily="18" charset="0"/>
            </a:endParaRPr>
          </a:p>
        </p:txBody>
      </p:sp>
      <p:sp>
        <p:nvSpPr>
          <p:cNvPr id="127" name="TextBox 126">
            <a:extLst>
              <a:ext uri="{FF2B5EF4-FFF2-40B4-BE49-F238E27FC236}">
                <a16:creationId xmlns:a16="http://schemas.microsoft.com/office/drawing/2014/main" id="{905F509D-91C6-4033-8332-0DED9A8C22BC}"/>
              </a:ext>
            </a:extLst>
          </p:cNvPr>
          <p:cNvSpPr txBox="1"/>
          <p:nvPr/>
        </p:nvSpPr>
        <p:spPr>
          <a:xfrm>
            <a:off x="5689743" y="3054147"/>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3</a:t>
            </a:r>
            <a:endParaRPr lang="en-US" i="1" baseline="-25000">
              <a:latin typeface="Cambria" panose="02040503050406030204" pitchFamily="18" charset="0"/>
            </a:endParaRPr>
          </a:p>
        </p:txBody>
      </p:sp>
      <p:sp>
        <p:nvSpPr>
          <p:cNvPr id="128" name="TextBox 127">
            <a:extLst>
              <a:ext uri="{FF2B5EF4-FFF2-40B4-BE49-F238E27FC236}">
                <a16:creationId xmlns:a16="http://schemas.microsoft.com/office/drawing/2014/main" id="{DEB659A8-9E8A-4E02-96F0-DB793CF272B6}"/>
              </a:ext>
            </a:extLst>
          </p:cNvPr>
          <p:cNvSpPr txBox="1"/>
          <p:nvPr/>
        </p:nvSpPr>
        <p:spPr>
          <a:xfrm>
            <a:off x="3677251" y="4468608"/>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4</a:t>
            </a:r>
            <a:endParaRPr lang="en-US" i="1" baseline="-25000">
              <a:latin typeface="Cambria" panose="02040503050406030204" pitchFamily="18" charset="0"/>
            </a:endParaRPr>
          </a:p>
        </p:txBody>
      </p:sp>
      <p:sp>
        <p:nvSpPr>
          <p:cNvPr id="129" name="TextBox 128">
            <a:extLst>
              <a:ext uri="{FF2B5EF4-FFF2-40B4-BE49-F238E27FC236}">
                <a16:creationId xmlns:a16="http://schemas.microsoft.com/office/drawing/2014/main" id="{4174AA1A-73F9-4C38-A938-B95A7F2D1716}"/>
              </a:ext>
            </a:extLst>
          </p:cNvPr>
          <p:cNvSpPr txBox="1"/>
          <p:nvPr/>
        </p:nvSpPr>
        <p:spPr>
          <a:xfrm>
            <a:off x="11068138" y="1815835"/>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130" name="TextBox 129">
            <a:extLst>
              <a:ext uri="{FF2B5EF4-FFF2-40B4-BE49-F238E27FC236}">
                <a16:creationId xmlns:a16="http://schemas.microsoft.com/office/drawing/2014/main" id="{2F4B0664-F215-416D-A297-11243FDE13B0}"/>
              </a:ext>
            </a:extLst>
          </p:cNvPr>
          <p:cNvSpPr txBox="1"/>
          <p:nvPr/>
        </p:nvSpPr>
        <p:spPr>
          <a:xfrm>
            <a:off x="10290096" y="1806371"/>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131" name="TextBox 130">
            <a:extLst>
              <a:ext uri="{FF2B5EF4-FFF2-40B4-BE49-F238E27FC236}">
                <a16:creationId xmlns:a16="http://schemas.microsoft.com/office/drawing/2014/main" id="{2E26919F-F7D3-486A-8C32-F76600B28990}"/>
              </a:ext>
            </a:extLst>
          </p:cNvPr>
          <p:cNvSpPr txBox="1"/>
          <p:nvPr/>
        </p:nvSpPr>
        <p:spPr>
          <a:xfrm>
            <a:off x="9076999" y="1815835"/>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132" name="TextBox 131">
            <a:extLst>
              <a:ext uri="{FF2B5EF4-FFF2-40B4-BE49-F238E27FC236}">
                <a16:creationId xmlns:a16="http://schemas.microsoft.com/office/drawing/2014/main" id="{C874D281-1283-42DC-98AD-1F7DB8C9E3AF}"/>
              </a:ext>
            </a:extLst>
          </p:cNvPr>
          <p:cNvSpPr txBox="1"/>
          <p:nvPr/>
        </p:nvSpPr>
        <p:spPr>
          <a:xfrm>
            <a:off x="8298957" y="1806371"/>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133" name="TextBox 132">
            <a:extLst>
              <a:ext uri="{FF2B5EF4-FFF2-40B4-BE49-F238E27FC236}">
                <a16:creationId xmlns:a16="http://schemas.microsoft.com/office/drawing/2014/main" id="{C59E4D45-0FAF-4FAB-BBE6-84C9B229E567}"/>
              </a:ext>
            </a:extLst>
          </p:cNvPr>
          <p:cNvSpPr txBox="1"/>
          <p:nvPr/>
        </p:nvSpPr>
        <p:spPr>
          <a:xfrm>
            <a:off x="7111841" y="1815835"/>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134" name="TextBox 133">
            <a:extLst>
              <a:ext uri="{FF2B5EF4-FFF2-40B4-BE49-F238E27FC236}">
                <a16:creationId xmlns:a16="http://schemas.microsoft.com/office/drawing/2014/main" id="{5832F97B-19D4-46C7-B535-F3D90EEE72EE}"/>
              </a:ext>
            </a:extLst>
          </p:cNvPr>
          <p:cNvSpPr txBox="1"/>
          <p:nvPr/>
        </p:nvSpPr>
        <p:spPr>
          <a:xfrm>
            <a:off x="6323860" y="1806371"/>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135" name="TextBox 134">
            <a:extLst>
              <a:ext uri="{FF2B5EF4-FFF2-40B4-BE49-F238E27FC236}">
                <a16:creationId xmlns:a16="http://schemas.microsoft.com/office/drawing/2014/main" id="{57745283-687C-4635-BB10-9ACCDA1066FD}"/>
              </a:ext>
            </a:extLst>
          </p:cNvPr>
          <p:cNvSpPr txBox="1"/>
          <p:nvPr/>
        </p:nvSpPr>
        <p:spPr>
          <a:xfrm>
            <a:off x="5130641" y="1815835"/>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136" name="TextBox 135">
            <a:extLst>
              <a:ext uri="{FF2B5EF4-FFF2-40B4-BE49-F238E27FC236}">
                <a16:creationId xmlns:a16="http://schemas.microsoft.com/office/drawing/2014/main" id="{A68F7FDD-511A-4E34-843E-05EAE9E3325D}"/>
              </a:ext>
            </a:extLst>
          </p:cNvPr>
          <p:cNvSpPr txBox="1"/>
          <p:nvPr/>
        </p:nvSpPr>
        <p:spPr>
          <a:xfrm>
            <a:off x="4362538" y="1806371"/>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137" name="TextBox 136">
            <a:extLst>
              <a:ext uri="{FF2B5EF4-FFF2-40B4-BE49-F238E27FC236}">
                <a16:creationId xmlns:a16="http://schemas.microsoft.com/office/drawing/2014/main" id="{B8093013-6002-4BAF-A249-E925598C26E0}"/>
              </a:ext>
            </a:extLst>
          </p:cNvPr>
          <p:cNvSpPr txBox="1"/>
          <p:nvPr/>
        </p:nvSpPr>
        <p:spPr>
          <a:xfrm>
            <a:off x="11769980" y="2811198"/>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138" name="TextBox 137">
            <a:extLst>
              <a:ext uri="{FF2B5EF4-FFF2-40B4-BE49-F238E27FC236}">
                <a16:creationId xmlns:a16="http://schemas.microsoft.com/office/drawing/2014/main" id="{3047ABBB-4215-4CA0-A1B7-6BAB5808349A}"/>
              </a:ext>
            </a:extLst>
          </p:cNvPr>
          <p:cNvSpPr txBox="1"/>
          <p:nvPr/>
        </p:nvSpPr>
        <p:spPr>
          <a:xfrm>
            <a:off x="10685395" y="478293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0</a:t>
            </a:r>
            <a:endParaRPr lang="en-US" baseline="-25000">
              <a:solidFill>
                <a:schemeClr val="accent6"/>
              </a:solidFill>
              <a:latin typeface="Cambria" panose="02040503050406030204" pitchFamily="18" charset="0"/>
            </a:endParaRPr>
          </a:p>
        </p:txBody>
      </p:sp>
      <p:sp>
        <p:nvSpPr>
          <p:cNvPr id="139" name="TextBox 138">
            <a:extLst>
              <a:ext uri="{FF2B5EF4-FFF2-40B4-BE49-F238E27FC236}">
                <a16:creationId xmlns:a16="http://schemas.microsoft.com/office/drawing/2014/main" id="{EBCDFB48-ED8C-4208-882D-5FB16FC6D5A8}"/>
              </a:ext>
            </a:extLst>
          </p:cNvPr>
          <p:cNvSpPr txBox="1"/>
          <p:nvPr/>
        </p:nvSpPr>
        <p:spPr>
          <a:xfrm>
            <a:off x="8719413" y="478293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0</a:t>
            </a:r>
            <a:endParaRPr lang="en-US" baseline="-25000">
              <a:solidFill>
                <a:schemeClr val="accent6"/>
              </a:solidFill>
              <a:latin typeface="Cambria" panose="02040503050406030204" pitchFamily="18" charset="0"/>
            </a:endParaRPr>
          </a:p>
        </p:txBody>
      </p:sp>
      <p:sp>
        <p:nvSpPr>
          <p:cNvPr id="140" name="TextBox 139">
            <a:extLst>
              <a:ext uri="{FF2B5EF4-FFF2-40B4-BE49-F238E27FC236}">
                <a16:creationId xmlns:a16="http://schemas.microsoft.com/office/drawing/2014/main" id="{4235DE15-C4C0-4936-B7AC-A22A2714681D}"/>
              </a:ext>
            </a:extLst>
          </p:cNvPr>
          <p:cNvSpPr txBox="1"/>
          <p:nvPr/>
        </p:nvSpPr>
        <p:spPr>
          <a:xfrm>
            <a:off x="6738213" y="478293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141" name="TextBox 140">
            <a:extLst>
              <a:ext uri="{FF2B5EF4-FFF2-40B4-BE49-F238E27FC236}">
                <a16:creationId xmlns:a16="http://schemas.microsoft.com/office/drawing/2014/main" id="{B91DED0D-A050-4653-9A3D-3DCFB678AD38}"/>
              </a:ext>
            </a:extLst>
          </p:cNvPr>
          <p:cNvSpPr txBox="1"/>
          <p:nvPr/>
        </p:nvSpPr>
        <p:spPr>
          <a:xfrm>
            <a:off x="4772231" y="478293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0</a:t>
            </a:r>
            <a:endParaRPr lang="en-US" baseline="-25000">
              <a:solidFill>
                <a:schemeClr val="accent6"/>
              </a:solidFill>
              <a:latin typeface="Cambria" panose="02040503050406030204" pitchFamily="18" charset="0"/>
            </a:endParaRPr>
          </a:p>
        </p:txBody>
      </p:sp>
      <p:sp>
        <p:nvSpPr>
          <p:cNvPr id="142" name="TextBox 141">
            <a:extLst>
              <a:ext uri="{FF2B5EF4-FFF2-40B4-BE49-F238E27FC236}">
                <a16:creationId xmlns:a16="http://schemas.microsoft.com/office/drawing/2014/main" id="{1A9E9937-8834-4367-B3A4-CAA951748787}"/>
              </a:ext>
            </a:extLst>
          </p:cNvPr>
          <p:cNvSpPr txBox="1"/>
          <p:nvPr/>
        </p:nvSpPr>
        <p:spPr>
          <a:xfrm>
            <a:off x="9680496" y="2811197"/>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143" name="TextBox 142">
            <a:extLst>
              <a:ext uri="{FF2B5EF4-FFF2-40B4-BE49-F238E27FC236}">
                <a16:creationId xmlns:a16="http://schemas.microsoft.com/office/drawing/2014/main" id="{58932EDF-4521-4956-8440-B8AC5D46C5B8}"/>
              </a:ext>
            </a:extLst>
          </p:cNvPr>
          <p:cNvSpPr txBox="1"/>
          <p:nvPr/>
        </p:nvSpPr>
        <p:spPr>
          <a:xfrm>
            <a:off x="7709235" y="2811259"/>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144" name="TextBox 143">
            <a:extLst>
              <a:ext uri="{FF2B5EF4-FFF2-40B4-BE49-F238E27FC236}">
                <a16:creationId xmlns:a16="http://schemas.microsoft.com/office/drawing/2014/main" id="{3BD20BEE-2653-43CC-8827-D8779ED4F025}"/>
              </a:ext>
            </a:extLst>
          </p:cNvPr>
          <p:cNvSpPr txBox="1"/>
          <p:nvPr/>
        </p:nvSpPr>
        <p:spPr>
          <a:xfrm>
            <a:off x="5728035" y="2811259"/>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145" name="TextBox 144">
            <a:extLst>
              <a:ext uri="{FF2B5EF4-FFF2-40B4-BE49-F238E27FC236}">
                <a16:creationId xmlns:a16="http://schemas.microsoft.com/office/drawing/2014/main" id="{3DD37798-C0FB-489B-8B4E-E867272599C7}"/>
              </a:ext>
            </a:extLst>
          </p:cNvPr>
          <p:cNvSpPr txBox="1"/>
          <p:nvPr/>
        </p:nvSpPr>
        <p:spPr>
          <a:xfrm>
            <a:off x="3675787" y="4778171"/>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146" name="TextBox 145">
            <a:extLst>
              <a:ext uri="{FF2B5EF4-FFF2-40B4-BE49-F238E27FC236}">
                <a16:creationId xmlns:a16="http://schemas.microsoft.com/office/drawing/2014/main" id="{BA8CB6B7-9036-47CA-A98A-61968EE87FDD}"/>
              </a:ext>
            </a:extLst>
          </p:cNvPr>
          <p:cNvSpPr txBox="1"/>
          <p:nvPr/>
        </p:nvSpPr>
        <p:spPr>
          <a:xfrm>
            <a:off x="3179389" y="3490420"/>
            <a:ext cx="344966" cy="400110"/>
          </a:xfrm>
          <a:prstGeom prst="rect">
            <a:avLst/>
          </a:prstGeom>
          <a:noFill/>
        </p:spPr>
        <p:txBody>
          <a:bodyPr wrap="none" rtlCol="0">
            <a:spAutoFit/>
          </a:bodyPr>
          <a:lstStyle/>
          <a:p>
            <a:r>
              <a:rPr lang="en-US" sz="2000">
                <a:solidFill>
                  <a:schemeClr val="tx2"/>
                </a:solidFill>
                <a:latin typeface="Cambria Math" panose="02040503050406030204" pitchFamily="18" charset="0"/>
                <a:ea typeface="Cambria Math" panose="02040503050406030204" pitchFamily="18" charset="0"/>
              </a:rPr>
              <a:t>A</a:t>
            </a:r>
          </a:p>
        </p:txBody>
      </p:sp>
      <p:sp>
        <p:nvSpPr>
          <p:cNvPr id="147" name="TextBox 146">
            <a:extLst>
              <a:ext uri="{FF2B5EF4-FFF2-40B4-BE49-F238E27FC236}">
                <a16:creationId xmlns:a16="http://schemas.microsoft.com/office/drawing/2014/main" id="{F0AC9B27-1721-4367-81B9-07D993119130}"/>
              </a:ext>
            </a:extLst>
          </p:cNvPr>
          <p:cNvSpPr txBox="1"/>
          <p:nvPr/>
        </p:nvSpPr>
        <p:spPr>
          <a:xfrm>
            <a:off x="3179389" y="3960671"/>
            <a:ext cx="341760" cy="400110"/>
          </a:xfrm>
          <a:prstGeom prst="rect">
            <a:avLst/>
          </a:prstGeom>
          <a:noFill/>
        </p:spPr>
        <p:txBody>
          <a:bodyPr wrap="none" rtlCol="0">
            <a:spAutoFit/>
          </a:bodyPr>
          <a:lstStyle/>
          <a:p>
            <a:r>
              <a:rPr lang="en-US" sz="2000">
                <a:solidFill>
                  <a:schemeClr val="tx2"/>
                </a:solidFill>
                <a:latin typeface="Cambria Math" panose="02040503050406030204" pitchFamily="18" charset="0"/>
                <a:ea typeface="Cambria Math" panose="02040503050406030204" pitchFamily="18" charset="0"/>
              </a:rPr>
              <a:t>B</a:t>
            </a:r>
          </a:p>
        </p:txBody>
      </p:sp>
    </p:spTree>
    <p:extLst>
      <p:ext uri="{BB962C8B-B14F-4D97-AF65-F5344CB8AC3E}">
        <p14:creationId xmlns:p14="http://schemas.microsoft.com/office/powerpoint/2010/main" val="2259463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dur="5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dur="5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dur="50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dur="5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10" presetClass="entr" presetSubtype="0" dur="50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dur="50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dur="50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dur="50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dur="50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10" presetClass="entr" presetSubtype="0" dur="50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10" presetClass="entr" presetSubtype="0" dur="50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dur="50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10" presetClass="entr" presetSubtype="0" dur="50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10" presetClass="entr" presetSubtype="0" dur="50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0" presetClass="entr" presetSubtype="0" dur="50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dur="50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dur="50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dur="50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childTnLst>
                    </p:cTn>
                  </p:par>
                  <p:par>
                    <p:cTn id="82" fill="hold" nodeType="clickPar">
                      <p:stCondLst>
                        <p:cond delay="indefinite"/>
                      </p:stCondLst>
                      <p:childTnLst>
                        <p:par>
                          <p:cTn id="83" fill="hold">
                            <p:stCondLst>
                              <p:cond delay="0"/>
                            </p:stCondLst>
                            <p:childTnLst>
                              <p:par>
                                <p:cTn id="84" presetID="10" presetClass="entr" presetSubtype="0" dur="50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dur="50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dur="500" fill="hold" grpId="0"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childTnLst>
                          </p:cTn>
                        </p:par>
                      </p:childTnLst>
                    </p:cTn>
                  </p:par>
                  <p:par>
                    <p:cTn id="93" fill="hold" nodeType="clickPar">
                      <p:stCondLst>
                        <p:cond delay="indefinite"/>
                      </p:stCondLst>
                      <p:childTnLst>
                        <p:par>
                          <p:cTn id="94" fill="hold">
                            <p:stCondLst>
                              <p:cond delay="0"/>
                            </p:stCondLst>
                            <p:childTnLst>
                              <p:par>
                                <p:cTn id="95" presetID="10" presetClass="entr" presetSubtype="0" dur="500"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500"/>
                                        <p:tgtEl>
                                          <p:spTgt spid="13"/>
                                        </p:tgtEl>
                                      </p:cBhvr>
                                    </p:animEffect>
                                  </p:childTnLst>
                                </p:cTn>
                              </p:par>
                              <p:par>
                                <p:cTn id="98" presetID="10" presetClass="entr" presetSubtype="0" dur="500"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500"/>
                                        <p:tgtEl>
                                          <p:spTgt spid="30"/>
                                        </p:tgtEl>
                                      </p:cBhvr>
                                    </p:animEffect>
                                  </p:childTnLst>
                                </p:cTn>
                              </p:par>
                              <p:par>
                                <p:cTn id="101" presetID="10" presetClass="entr" presetSubtype="0" dur="500" fill="hold" grpId="0"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childTnLst>
                          </p:cTn>
                        </p:par>
                      </p:childTnLst>
                    </p:cTn>
                  </p:par>
                  <p:par>
                    <p:cTn id="104" fill="hold" nodeType="clickPar">
                      <p:stCondLst>
                        <p:cond delay="indefinite"/>
                      </p:stCondLst>
                      <p:childTnLst>
                        <p:par>
                          <p:cTn id="105" fill="hold">
                            <p:stCondLst>
                              <p:cond delay="0"/>
                            </p:stCondLst>
                            <p:childTnLst>
                              <p:par>
                                <p:cTn id="106" presetID="10" presetClass="entr" presetSubtype="0" dur="500" fill="hold" grpId="0" nodeType="click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fade">
                                      <p:cBhvr>
                                        <p:cTn id="108" dur="500"/>
                                        <p:tgtEl>
                                          <p:spTgt spid="12"/>
                                        </p:tgtEl>
                                      </p:cBhvr>
                                    </p:animEffect>
                                  </p:childTnLst>
                                </p:cTn>
                              </p:par>
                              <p:par>
                                <p:cTn id="109" presetID="10" presetClass="entr" presetSubtype="0" dur="500" fill="hold" nodeType="with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500"/>
                                        <p:tgtEl>
                                          <p:spTgt spid="31"/>
                                        </p:tgtEl>
                                      </p:cBhvr>
                                    </p:animEffect>
                                  </p:childTnLst>
                                </p:cTn>
                              </p:par>
                              <p:par>
                                <p:cTn id="112" presetID="10" presetClass="entr" presetSubtype="0" dur="50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childTnLst>
                          </p:cTn>
                        </p:par>
                      </p:childTnLst>
                    </p:cTn>
                  </p:par>
                  <p:par>
                    <p:cTn id="115" fill="hold" nodeType="clickPar">
                      <p:stCondLst>
                        <p:cond delay="indefinite"/>
                      </p:stCondLst>
                      <p:childTnLst>
                        <p:par>
                          <p:cTn id="116" fill="hold">
                            <p:stCondLst>
                              <p:cond delay="0"/>
                            </p:stCondLst>
                            <p:childTnLst>
                              <p:par>
                                <p:cTn id="117" presetID="10" presetClass="entr" presetSubtype="0" dur="500" fill="hold" grpId="0" nodeType="clickEffect">
                                  <p:stCondLst>
                                    <p:cond delay="0"/>
                                  </p:stCondLst>
                                  <p:childTnLst>
                                    <p:set>
                                      <p:cBhvr>
                                        <p:cTn id="118" dur="1" fill="hold">
                                          <p:stCondLst>
                                            <p:cond delay="0"/>
                                          </p:stCondLst>
                                        </p:cTn>
                                        <p:tgtEl>
                                          <p:spTgt spid="92"/>
                                        </p:tgtEl>
                                        <p:attrNameLst>
                                          <p:attrName>style.visibility</p:attrName>
                                        </p:attrNameLst>
                                      </p:cBhvr>
                                      <p:to>
                                        <p:strVal val="visible"/>
                                      </p:to>
                                    </p:set>
                                    <p:animEffect transition="in" filter="fade">
                                      <p:cBhvr>
                                        <p:cTn id="119" dur="500"/>
                                        <p:tgtEl>
                                          <p:spTgt spid="92"/>
                                        </p:tgtEl>
                                      </p:cBhvr>
                                    </p:animEffect>
                                  </p:childTnLst>
                                </p:cTn>
                              </p:par>
                              <p:par>
                                <p:cTn id="120" presetID="10" presetClass="entr" presetSubtype="0" dur="500" fill="hold" grpId="0" nodeType="withEffect">
                                  <p:stCondLst>
                                    <p:cond delay="0"/>
                                  </p:stCondLst>
                                  <p:childTnLst>
                                    <p:set>
                                      <p:cBhvr>
                                        <p:cTn id="121" dur="1" fill="hold">
                                          <p:stCondLst>
                                            <p:cond delay="0"/>
                                          </p:stCondLst>
                                        </p:cTn>
                                        <p:tgtEl>
                                          <p:spTgt spid="91"/>
                                        </p:tgtEl>
                                        <p:attrNameLst>
                                          <p:attrName>style.visibility</p:attrName>
                                        </p:attrNameLst>
                                      </p:cBhvr>
                                      <p:to>
                                        <p:strVal val="visible"/>
                                      </p:to>
                                    </p:set>
                                    <p:animEffect transition="in" filter="fade">
                                      <p:cBhvr>
                                        <p:cTn id="122" dur="500"/>
                                        <p:tgtEl>
                                          <p:spTgt spid="91"/>
                                        </p:tgtEl>
                                      </p:cBhvr>
                                    </p:animEffect>
                                  </p:childTnLst>
                                </p:cTn>
                              </p:par>
                              <p:par>
                                <p:cTn id="123" presetID="10" presetClass="entr" presetSubtype="0" dur="500" fill="hold" grpId="0" nodeType="withEffect">
                                  <p:stCondLst>
                                    <p:cond delay="0"/>
                                  </p:stCondLst>
                                  <p:childTnLst>
                                    <p:set>
                                      <p:cBhvr>
                                        <p:cTn id="124" dur="1" fill="hold">
                                          <p:stCondLst>
                                            <p:cond delay="0"/>
                                          </p:stCondLst>
                                        </p:cTn>
                                        <p:tgtEl>
                                          <p:spTgt spid="90"/>
                                        </p:tgtEl>
                                        <p:attrNameLst>
                                          <p:attrName>style.visibility</p:attrName>
                                        </p:attrNameLst>
                                      </p:cBhvr>
                                      <p:to>
                                        <p:strVal val="visible"/>
                                      </p:to>
                                    </p:set>
                                    <p:animEffect transition="in" filter="fade">
                                      <p:cBhvr>
                                        <p:cTn id="125" dur="500"/>
                                        <p:tgtEl>
                                          <p:spTgt spid="90"/>
                                        </p:tgtEl>
                                      </p:cBhvr>
                                    </p:animEffect>
                                  </p:childTnLst>
                                </p:cTn>
                              </p:par>
                              <p:par>
                                <p:cTn id="126" presetID="10" presetClass="entr" presetSubtype="0" dur="500" fill="hold" grpId="0" nodeType="withEffect">
                                  <p:stCondLst>
                                    <p:cond delay="0"/>
                                  </p:stCondLst>
                                  <p:childTnLst>
                                    <p:set>
                                      <p:cBhvr>
                                        <p:cTn id="127" dur="1" fill="hold">
                                          <p:stCondLst>
                                            <p:cond delay="0"/>
                                          </p:stCondLst>
                                        </p:cTn>
                                        <p:tgtEl>
                                          <p:spTgt spid="89"/>
                                        </p:tgtEl>
                                        <p:attrNameLst>
                                          <p:attrName>style.visibility</p:attrName>
                                        </p:attrNameLst>
                                      </p:cBhvr>
                                      <p:to>
                                        <p:strVal val="visible"/>
                                      </p:to>
                                    </p:set>
                                    <p:animEffect transition="in" filter="fade">
                                      <p:cBhvr>
                                        <p:cTn id="128" dur="500"/>
                                        <p:tgtEl>
                                          <p:spTgt spid="89"/>
                                        </p:tgtEl>
                                      </p:cBhvr>
                                    </p:animEffect>
                                  </p:childTnLst>
                                </p:cTn>
                              </p:par>
                            </p:childTnLst>
                          </p:cTn>
                        </p:par>
                      </p:childTnLst>
                    </p:cTn>
                  </p:par>
                  <p:par>
                    <p:cTn id="129" fill="hold" nodeType="clickPar">
                      <p:stCondLst>
                        <p:cond delay="indefinite"/>
                      </p:stCondLst>
                      <p:childTnLst>
                        <p:par>
                          <p:cTn id="130" fill="hold">
                            <p:stCondLst>
                              <p:cond delay="0"/>
                            </p:stCondLst>
                            <p:childTnLst>
                              <p:par>
                                <p:cTn id="131" presetID="10" presetClass="entr" presetSubtype="0" dur="500" fill="hold" grpId="0" nodeType="clickEffect">
                                  <p:stCondLst>
                                    <p:cond delay="0"/>
                                  </p:stCondLst>
                                  <p:childTnLst>
                                    <p:set>
                                      <p:cBhvr>
                                        <p:cTn id="132" dur="1" fill="hold">
                                          <p:stCondLst>
                                            <p:cond delay="0"/>
                                          </p:stCondLst>
                                        </p:cTn>
                                        <p:tgtEl>
                                          <p:spTgt spid="146"/>
                                        </p:tgtEl>
                                        <p:attrNameLst>
                                          <p:attrName>style.visibility</p:attrName>
                                        </p:attrNameLst>
                                      </p:cBhvr>
                                      <p:to>
                                        <p:strVal val="visible"/>
                                      </p:to>
                                    </p:set>
                                    <p:animEffect transition="in" filter="fade">
                                      <p:cBhvr>
                                        <p:cTn id="133" dur="500"/>
                                        <p:tgtEl>
                                          <p:spTgt spid="146"/>
                                        </p:tgtEl>
                                      </p:cBhvr>
                                    </p:animEffect>
                                  </p:childTnLst>
                                </p:cTn>
                              </p:par>
                            </p:childTnLst>
                          </p:cTn>
                        </p:par>
                      </p:childTnLst>
                    </p:cTn>
                  </p:par>
                  <p:par>
                    <p:cTn id="134" fill="hold" nodeType="clickPar">
                      <p:stCondLst>
                        <p:cond delay="indefinite"/>
                      </p:stCondLst>
                      <p:childTnLst>
                        <p:par>
                          <p:cTn id="135" fill="hold">
                            <p:stCondLst>
                              <p:cond delay="0"/>
                            </p:stCondLst>
                            <p:childTnLst>
                              <p:par>
                                <p:cTn id="136" presetID="10" presetClass="entr" presetSubtype="0" dur="500" fill="hold" grpId="0" nodeType="clickEffect">
                                  <p:stCondLst>
                                    <p:cond delay="0"/>
                                  </p:stCondLst>
                                  <p:childTnLst>
                                    <p:set>
                                      <p:cBhvr>
                                        <p:cTn id="137" dur="1" fill="hold">
                                          <p:stCondLst>
                                            <p:cond delay="0"/>
                                          </p:stCondLst>
                                        </p:cTn>
                                        <p:tgtEl>
                                          <p:spTgt spid="147"/>
                                        </p:tgtEl>
                                        <p:attrNameLst>
                                          <p:attrName>style.visibility</p:attrName>
                                        </p:attrNameLst>
                                      </p:cBhvr>
                                      <p:to>
                                        <p:strVal val="visible"/>
                                      </p:to>
                                    </p:set>
                                    <p:animEffect transition="in" filter="fade">
                                      <p:cBhvr>
                                        <p:cTn id="138" dur="500"/>
                                        <p:tgtEl>
                                          <p:spTgt spid="147"/>
                                        </p:tgtEl>
                                      </p:cBhvr>
                                    </p:animEffect>
                                  </p:childTnLst>
                                </p:cTn>
                              </p:par>
                            </p:childTnLst>
                          </p:cTn>
                        </p:par>
                      </p:childTnLst>
                    </p:cTn>
                  </p:par>
                  <p:par>
                    <p:cTn id="139" fill="hold" nodeType="clickPar">
                      <p:stCondLst>
                        <p:cond delay="indefinite"/>
                      </p:stCondLst>
                      <p:childTnLst>
                        <p:par>
                          <p:cTn id="140" fill="hold">
                            <p:stCondLst>
                              <p:cond delay="0"/>
                            </p:stCondLst>
                            <p:childTnLst>
                              <p:par>
                                <p:cTn id="141" presetID="10" presetClass="entr" presetSubtype="0" dur="500" fill="hold" grpId="0" nodeType="clickEffect">
                                  <p:stCondLst>
                                    <p:cond delay="0"/>
                                  </p:stCondLst>
                                  <p:childTnLst>
                                    <p:set>
                                      <p:cBhvr>
                                        <p:cTn id="142" dur="1" fill="hold">
                                          <p:stCondLst>
                                            <p:cond delay="0"/>
                                          </p:stCondLst>
                                        </p:cTn>
                                        <p:tgtEl>
                                          <p:spTgt spid="112"/>
                                        </p:tgtEl>
                                        <p:attrNameLst>
                                          <p:attrName>style.visibility</p:attrName>
                                        </p:attrNameLst>
                                      </p:cBhvr>
                                      <p:to>
                                        <p:strVal val="visible"/>
                                      </p:to>
                                    </p:set>
                                    <p:animEffect transition="in" filter="fade">
                                      <p:cBhvr>
                                        <p:cTn id="143" dur="500"/>
                                        <p:tgtEl>
                                          <p:spTgt spid="112"/>
                                        </p:tgtEl>
                                      </p:cBhvr>
                                    </p:animEffect>
                                  </p:childTnLst>
                                </p:cTn>
                              </p:par>
                              <p:par>
                                <p:cTn id="144" presetID="10" presetClass="entr" presetSubtype="0" dur="500" fill="hold" nodeType="withEffect">
                                  <p:stCondLst>
                                    <p:cond delay="0"/>
                                  </p:stCondLst>
                                  <p:childTnLst>
                                    <p:set>
                                      <p:cBhvr>
                                        <p:cTn id="145" dur="1" fill="hold">
                                          <p:stCondLst>
                                            <p:cond delay="0"/>
                                          </p:stCondLst>
                                        </p:cTn>
                                        <p:tgtEl>
                                          <p:spTgt spid="97"/>
                                        </p:tgtEl>
                                        <p:attrNameLst>
                                          <p:attrName>style.visibility</p:attrName>
                                        </p:attrNameLst>
                                      </p:cBhvr>
                                      <p:to>
                                        <p:strVal val="visible"/>
                                      </p:to>
                                    </p:set>
                                    <p:animEffect transition="in" filter="fade">
                                      <p:cBhvr>
                                        <p:cTn id="146" dur="500"/>
                                        <p:tgtEl>
                                          <p:spTgt spid="97"/>
                                        </p:tgtEl>
                                      </p:cBhvr>
                                    </p:animEffect>
                                  </p:childTnLst>
                                </p:cTn>
                              </p:par>
                            </p:childTnLst>
                          </p:cTn>
                        </p:par>
                      </p:childTnLst>
                    </p:cTn>
                  </p:par>
                  <p:par>
                    <p:cTn id="147" fill="hold" nodeType="clickPar">
                      <p:stCondLst>
                        <p:cond delay="indefinite"/>
                      </p:stCondLst>
                      <p:childTnLst>
                        <p:par>
                          <p:cTn id="148" fill="hold">
                            <p:stCondLst>
                              <p:cond delay="0"/>
                            </p:stCondLst>
                            <p:childTnLst>
                              <p:par>
                                <p:cTn id="149" presetID="10" presetClass="entr" presetSubtype="0" dur="500" fill="hold" grpId="0" nodeType="clickEffect">
                                  <p:stCondLst>
                                    <p:cond delay="0"/>
                                  </p:stCondLst>
                                  <p:childTnLst>
                                    <p:set>
                                      <p:cBhvr>
                                        <p:cTn id="150" dur="1" fill="hold">
                                          <p:stCondLst>
                                            <p:cond delay="0"/>
                                          </p:stCondLst>
                                        </p:cTn>
                                        <p:tgtEl>
                                          <p:spTgt spid="113"/>
                                        </p:tgtEl>
                                        <p:attrNameLst>
                                          <p:attrName>style.visibility</p:attrName>
                                        </p:attrNameLst>
                                      </p:cBhvr>
                                      <p:to>
                                        <p:strVal val="visible"/>
                                      </p:to>
                                    </p:set>
                                    <p:animEffect transition="in" filter="fade">
                                      <p:cBhvr>
                                        <p:cTn id="151" dur="500"/>
                                        <p:tgtEl>
                                          <p:spTgt spid="113"/>
                                        </p:tgtEl>
                                      </p:cBhvr>
                                    </p:animEffect>
                                  </p:childTnLst>
                                </p:cTn>
                              </p:par>
                              <p:par>
                                <p:cTn id="152" presetID="10" presetClass="entr" presetSubtype="0" dur="500" fill="hold" nodeType="withEffect">
                                  <p:stCondLst>
                                    <p:cond delay="0"/>
                                  </p:stCondLst>
                                  <p:childTnLst>
                                    <p:set>
                                      <p:cBhvr>
                                        <p:cTn id="153" dur="1" fill="hold">
                                          <p:stCondLst>
                                            <p:cond delay="0"/>
                                          </p:stCondLst>
                                        </p:cTn>
                                        <p:tgtEl>
                                          <p:spTgt spid="98"/>
                                        </p:tgtEl>
                                        <p:attrNameLst>
                                          <p:attrName>style.visibility</p:attrName>
                                        </p:attrNameLst>
                                      </p:cBhvr>
                                      <p:to>
                                        <p:strVal val="visible"/>
                                      </p:to>
                                    </p:set>
                                    <p:animEffect transition="in" filter="fade">
                                      <p:cBhvr>
                                        <p:cTn id="154" dur="500"/>
                                        <p:tgtEl>
                                          <p:spTgt spid="98"/>
                                        </p:tgtEl>
                                      </p:cBhvr>
                                    </p:animEffect>
                                  </p:childTnLst>
                                </p:cTn>
                              </p:par>
                            </p:childTnLst>
                          </p:cTn>
                        </p:par>
                      </p:childTnLst>
                    </p:cTn>
                  </p:par>
                  <p:par>
                    <p:cTn id="155" fill="hold" nodeType="clickPar">
                      <p:stCondLst>
                        <p:cond delay="indefinite"/>
                      </p:stCondLst>
                      <p:childTnLst>
                        <p:par>
                          <p:cTn id="156" fill="hold">
                            <p:stCondLst>
                              <p:cond delay="0"/>
                            </p:stCondLst>
                            <p:childTnLst>
                              <p:par>
                                <p:cTn id="157" presetID="10" presetClass="entr" presetSubtype="0" dur="500" fill="hold" nodeType="clickEffect">
                                  <p:stCondLst>
                                    <p:cond delay="0"/>
                                  </p:stCondLst>
                                  <p:childTnLst>
                                    <p:set>
                                      <p:cBhvr>
                                        <p:cTn id="158" dur="1" fill="hold">
                                          <p:stCondLst>
                                            <p:cond delay="0"/>
                                          </p:stCondLst>
                                        </p:cTn>
                                        <p:tgtEl>
                                          <p:spTgt spid="96"/>
                                        </p:tgtEl>
                                        <p:attrNameLst>
                                          <p:attrName>style.visibility</p:attrName>
                                        </p:attrNameLst>
                                      </p:cBhvr>
                                      <p:to>
                                        <p:strVal val="visible"/>
                                      </p:to>
                                    </p:set>
                                    <p:animEffect transition="in" filter="fade">
                                      <p:cBhvr>
                                        <p:cTn id="159" dur="500"/>
                                        <p:tgtEl>
                                          <p:spTgt spid="96"/>
                                        </p:tgtEl>
                                      </p:cBhvr>
                                    </p:animEffect>
                                  </p:childTnLst>
                                </p:cTn>
                              </p:par>
                              <p:par>
                                <p:cTn id="160" presetID="10" presetClass="entr" presetSubtype="0" dur="500" fill="hold" grpId="0" nodeType="withEffect">
                                  <p:stCondLst>
                                    <p:cond delay="0"/>
                                  </p:stCondLst>
                                  <p:childTnLst>
                                    <p:set>
                                      <p:cBhvr>
                                        <p:cTn id="161" dur="1" fill="hold">
                                          <p:stCondLst>
                                            <p:cond delay="0"/>
                                          </p:stCondLst>
                                        </p:cTn>
                                        <p:tgtEl>
                                          <p:spTgt spid="120"/>
                                        </p:tgtEl>
                                        <p:attrNameLst>
                                          <p:attrName>style.visibility</p:attrName>
                                        </p:attrNameLst>
                                      </p:cBhvr>
                                      <p:to>
                                        <p:strVal val="visible"/>
                                      </p:to>
                                    </p:set>
                                    <p:animEffect transition="in" filter="fade">
                                      <p:cBhvr>
                                        <p:cTn id="162" dur="500"/>
                                        <p:tgtEl>
                                          <p:spTgt spid="120"/>
                                        </p:tgtEl>
                                      </p:cBhvr>
                                    </p:animEffect>
                                  </p:childTnLst>
                                </p:cTn>
                              </p:par>
                            </p:childTnLst>
                          </p:cTn>
                        </p:par>
                      </p:childTnLst>
                    </p:cTn>
                  </p:par>
                  <p:par>
                    <p:cTn id="163" fill="hold" nodeType="clickPar">
                      <p:stCondLst>
                        <p:cond delay="indefinite"/>
                      </p:stCondLst>
                      <p:childTnLst>
                        <p:par>
                          <p:cTn id="164" fill="hold">
                            <p:stCondLst>
                              <p:cond delay="0"/>
                            </p:stCondLst>
                            <p:childTnLst>
                              <p:par>
                                <p:cTn id="165" presetID="10" presetClass="entr" presetSubtype="0" dur="500" fill="hold" nodeType="clickEffect">
                                  <p:stCondLst>
                                    <p:cond delay="0"/>
                                  </p:stCondLst>
                                  <p:childTnLst>
                                    <p:set>
                                      <p:cBhvr>
                                        <p:cTn id="166" dur="1" fill="hold">
                                          <p:stCondLst>
                                            <p:cond delay="0"/>
                                          </p:stCondLst>
                                        </p:cTn>
                                        <p:tgtEl>
                                          <p:spTgt spid="105"/>
                                        </p:tgtEl>
                                        <p:attrNameLst>
                                          <p:attrName>style.visibility</p:attrName>
                                        </p:attrNameLst>
                                      </p:cBhvr>
                                      <p:to>
                                        <p:strVal val="visible"/>
                                      </p:to>
                                    </p:set>
                                    <p:animEffect transition="in" filter="fade">
                                      <p:cBhvr>
                                        <p:cTn id="167" dur="500"/>
                                        <p:tgtEl>
                                          <p:spTgt spid="105"/>
                                        </p:tgtEl>
                                      </p:cBhvr>
                                    </p:animEffect>
                                  </p:childTnLst>
                                </p:cTn>
                              </p:par>
                              <p:par>
                                <p:cTn id="168" presetID="10" presetClass="entr" presetSubtype="0" dur="500" fill="hold" grpId="0" nodeType="withEffect">
                                  <p:stCondLst>
                                    <p:cond delay="0"/>
                                  </p:stCondLst>
                                  <p:childTnLst>
                                    <p:set>
                                      <p:cBhvr>
                                        <p:cTn id="169" dur="1" fill="hold">
                                          <p:stCondLst>
                                            <p:cond delay="0"/>
                                          </p:stCondLst>
                                        </p:cTn>
                                        <p:tgtEl>
                                          <p:spTgt spid="121"/>
                                        </p:tgtEl>
                                        <p:attrNameLst>
                                          <p:attrName>style.visibility</p:attrName>
                                        </p:attrNameLst>
                                      </p:cBhvr>
                                      <p:to>
                                        <p:strVal val="visible"/>
                                      </p:to>
                                    </p:set>
                                    <p:animEffect transition="in" filter="fade">
                                      <p:cBhvr>
                                        <p:cTn id="170" dur="500"/>
                                        <p:tgtEl>
                                          <p:spTgt spid="121"/>
                                        </p:tgtEl>
                                      </p:cBhvr>
                                    </p:animEffect>
                                  </p:childTnLst>
                                </p:cTn>
                              </p:par>
                            </p:childTnLst>
                          </p:cTn>
                        </p:par>
                      </p:childTnLst>
                    </p:cTn>
                  </p:par>
                  <p:par>
                    <p:cTn id="171" fill="hold" nodeType="clickPar">
                      <p:stCondLst>
                        <p:cond delay="indefinite"/>
                      </p:stCondLst>
                      <p:childTnLst>
                        <p:par>
                          <p:cTn id="172" fill="hold">
                            <p:stCondLst>
                              <p:cond delay="0"/>
                            </p:stCondLst>
                            <p:childTnLst>
                              <p:par>
                                <p:cTn id="173" presetID="10" presetClass="entr" presetSubtype="0" dur="500" fill="hold" grpId="0" nodeType="clickEffect">
                                  <p:stCondLst>
                                    <p:cond delay="0"/>
                                  </p:stCondLst>
                                  <p:childTnLst>
                                    <p:set>
                                      <p:cBhvr>
                                        <p:cTn id="174" dur="1" fill="hold">
                                          <p:stCondLst>
                                            <p:cond delay="0"/>
                                          </p:stCondLst>
                                        </p:cTn>
                                        <p:tgtEl>
                                          <p:spTgt spid="125"/>
                                        </p:tgtEl>
                                        <p:attrNameLst>
                                          <p:attrName>style.visibility</p:attrName>
                                        </p:attrNameLst>
                                      </p:cBhvr>
                                      <p:to>
                                        <p:strVal val="visible"/>
                                      </p:to>
                                    </p:set>
                                    <p:animEffect transition="in" filter="fade">
                                      <p:cBhvr>
                                        <p:cTn id="175" dur="500"/>
                                        <p:tgtEl>
                                          <p:spTgt spid="125"/>
                                        </p:tgtEl>
                                      </p:cBhvr>
                                    </p:animEffect>
                                  </p:childTnLst>
                                </p:cTn>
                              </p:par>
                              <p:par>
                                <p:cTn id="176" presetID="10" presetClass="entr" presetSubtype="0" dur="500" fill="hold" nodeType="withEffect">
                                  <p:stCondLst>
                                    <p:cond delay="0"/>
                                  </p:stCondLst>
                                  <p:childTnLst>
                                    <p:set>
                                      <p:cBhvr>
                                        <p:cTn id="177" dur="1" fill="hold">
                                          <p:stCondLst>
                                            <p:cond delay="0"/>
                                          </p:stCondLst>
                                        </p:cTn>
                                        <p:tgtEl>
                                          <p:spTgt spid="93"/>
                                        </p:tgtEl>
                                        <p:attrNameLst>
                                          <p:attrName>style.visibility</p:attrName>
                                        </p:attrNameLst>
                                      </p:cBhvr>
                                      <p:to>
                                        <p:strVal val="visible"/>
                                      </p:to>
                                    </p:set>
                                    <p:animEffect transition="in" filter="fade">
                                      <p:cBhvr>
                                        <p:cTn id="178" dur="500"/>
                                        <p:tgtEl>
                                          <p:spTgt spid="93"/>
                                        </p:tgtEl>
                                      </p:cBhvr>
                                    </p:animEffect>
                                  </p:childTnLst>
                                </p:cTn>
                              </p:par>
                            </p:childTnLst>
                          </p:cTn>
                        </p:par>
                      </p:childTnLst>
                    </p:cTn>
                  </p:par>
                  <p:par>
                    <p:cTn id="179" fill="hold" nodeType="clickPar">
                      <p:stCondLst>
                        <p:cond delay="indefinite"/>
                      </p:stCondLst>
                      <p:childTnLst>
                        <p:par>
                          <p:cTn id="180" fill="hold">
                            <p:stCondLst>
                              <p:cond delay="0"/>
                            </p:stCondLst>
                            <p:childTnLst>
                              <p:par>
                                <p:cTn id="181" presetID="10" presetClass="entr" presetSubtype="0" dur="500" fill="hold" nodeType="clickEffect">
                                  <p:stCondLst>
                                    <p:cond delay="0"/>
                                  </p:stCondLst>
                                  <p:childTnLst>
                                    <p:set>
                                      <p:cBhvr>
                                        <p:cTn id="182" dur="1" fill="hold">
                                          <p:stCondLst>
                                            <p:cond delay="0"/>
                                          </p:stCondLst>
                                        </p:cTn>
                                        <p:tgtEl>
                                          <p:spTgt spid="99"/>
                                        </p:tgtEl>
                                        <p:attrNameLst>
                                          <p:attrName>style.visibility</p:attrName>
                                        </p:attrNameLst>
                                      </p:cBhvr>
                                      <p:to>
                                        <p:strVal val="visible"/>
                                      </p:to>
                                    </p:set>
                                    <p:animEffect transition="in" filter="fade">
                                      <p:cBhvr>
                                        <p:cTn id="183" dur="500"/>
                                        <p:tgtEl>
                                          <p:spTgt spid="99"/>
                                        </p:tgtEl>
                                      </p:cBhvr>
                                    </p:animEffect>
                                  </p:childTnLst>
                                </p:cTn>
                              </p:par>
                              <p:par>
                                <p:cTn id="184" presetID="10" presetClass="entr" presetSubtype="0" dur="500" fill="hold" grpId="0" nodeType="withEffect">
                                  <p:stCondLst>
                                    <p:cond delay="0"/>
                                  </p:stCondLst>
                                  <p:childTnLst>
                                    <p:set>
                                      <p:cBhvr>
                                        <p:cTn id="185" dur="1" fill="hold">
                                          <p:stCondLst>
                                            <p:cond delay="0"/>
                                          </p:stCondLst>
                                        </p:cTn>
                                        <p:tgtEl>
                                          <p:spTgt spid="114"/>
                                        </p:tgtEl>
                                        <p:attrNameLst>
                                          <p:attrName>style.visibility</p:attrName>
                                        </p:attrNameLst>
                                      </p:cBhvr>
                                      <p:to>
                                        <p:strVal val="visible"/>
                                      </p:to>
                                    </p:set>
                                    <p:animEffect transition="in" filter="fade">
                                      <p:cBhvr>
                                        <p:cTn id="186" dur="500"/>
                                        <p:tgtEl>
                                          <p:spTgt spid="114"/>
                                        </p:tgtEl>
                                      </p:cBhvr>
                                    </p:animEffect>
                                  </p:childTnLst>
                                </p:cTn>
                              </p:par>
                              <p:par>
                                <p:cTn id="187" presetID="10" presetClass="entr" presetSubtype="0" dur="500" fill="hold" grpId="0" nodeType="withEffect">
                                  <p:stCondLst>
                                    <p:cond delay="0"/>
                                  </p:stCondLst>
                                  <p:childTnLst>
                                    <p:set>
                                      <p:cBhvr>
                                        <p:cTn id="188" dur="1" fill="hold">
                                          <p:stCondLst>
                                            <p:cond delay="0"/>
                                          </p:stCondLst>
                                        </p:cTn>
                                        <p:tgtEl>
                                          <p:spTgt spid="115"/>
                                        </p:tgtEl>
                                        <p:attrNameLst>
                                          <p:attrName>style.visibility</p:attrName>
                                        </p:attrNameLst>
                                      </p:cBhvr>
                                      <p:to>
                                        <p:strVal val="visible"/>
                                      </p:to>
                                    </p:set>
                                    <p:animEffect transition="in" filter="fade">
                                      <p:cBhvr>
                                        <p:cTn id="189" dur="500"/>
                                        <p:tgtEl>
                                          <p:spTgt spid="115"/>
                                        </p:tgtEl>
                                      </p:cBhvr>
                                    </p:animEffect>
                                  </p:childTnLst>
                                </p:cTn>
                              </p:par>
                              <p:par>
                                <p:cTn id="190" presetID="10" presetClass="entr" presetSubtype="0" dur="500" fill="hold" nodeType="withEffect">
                                  <p:stCondLst>
                                    <p:cond delay="0"/>
                                  </p:stCondLst>
                                  <p:childTnLst>
                                    <p:set>
                                      <p:cBhvr>
                                        <p:cTn id="191" dur="1" fill="hold">
                                          <p:stCondLst>
                                            <p:cond delay="0"/>
                                          </p:stCondLst>
                                        </p:cTn>
                                        <p:tgtEl>
                                          <p:spTgt spid="100"/>
                                        </p:tgtEl>
                                        <p:attrNameLst>
                                          <p:attrName>style.visibility</p:attrName>
                                        </p:attrNameLst>
                                      </p:cBhvr>
                                      <p:to>
                                        <p:strVal val="visible"/>
                                      </p:to>
                                    </p:set>
                                    <p:animEffect transition="in" filter="fade">
                                      <p:cBhvr>
                                        <p:cTn id="192" dur="500"/>
                                        <p:tgtEl>
                                          <p:spTgt spid="100"/>
                                        </p:tgtEl>
                                      </p:cBhvr>
                                    </p:animEffect>
                                  </p:childTnLst>
                                </p:cTn>
                              </p:par>
                            </p:childTnLst>
                          </p:cTn>
                        </p:par>
                      </p:childTnLst>
                    </p:cTn>
                  </p:par>
                  <p:par>
                    <p:cTn id="193" fill="hold" nodeType="clickPar">
                      <p:stCondLst>
                        <p:cond delay="indefinite"/>
                      </p:stCondLst>
                      <p:childTnLst>
                        <p:par>
                          <p:cTn id="194" fill="hold">
                            <p:stCondLst>
                              <p:cond delay="0"/>
                            </p:stCondLst>
                            <p:childTnLst>
                              <p:par>
                                <p:cTn id="195" presetID="10" presetClass="entr" presetSubtype="0" dur="500" fill="hold" nodeType="clickEffect">
                                  <p:stCondLst>
                                    <p:cond delay="0"/>
                                  </p:stCondLst>
                                  <p:childTnLst>
                                    <p:set>
                                      <p:cBhvr>
                                        <p:cTn id="196" dur="1" fill="hold">
                                          <p:stCondLst>
                                            <p:cond delay="0"/>
                                          </p:stCondLst>
                                        </p:cTn>
                                        <p:tgtEl>
                                          <p:spTgt spid="106"/>
                                        </p:tgtEl>
                                        <p:attrNameLst>
                                          <p:attrName>style.visibility</p:attrName>
                                        </p:attrNameLst>
                                      </p:cBhvr>
                                      <p:to>
                                        <p:strVal val="visible"/>
                                      </p:to>
                                    </p:set>
                                    <p:animEffect transition="in" filter="fade">
                                      <p:cBhvr>
                                        <p:cTn id="197" dur="500"/>
                                        <p:tgtEl>
                                          <p:spTgt spid="106"/>
                                        </p:tgtEl>
                                      </p:cBhvr>
                                    </p:animEffect>
                                  </p:childTnLst>
                                </p:cTn>
                              </p:par>
                              <p:par>
                                <p:cTn id="198" presetID="10" presetClass="entr" presetSubtype="0" dur="500" fill="hold" grpId="0" nodeType="withEffect">
                                  <p:stCondLst>
                                    <p:cond delay="0"/>
                                  </p:stCondLst>
                                  <p:childTnLst>
                                    <p:set>
                                      <p:cBhvr>
                                        <p:cTn id="199" dur="1" fill="hold">
                                          <p:stCondLst>
                                            <p:cond delay="0"/>
                                          </p:stCondLst>
                                        </p:cTn>
                                        <p:tgtEl>
                                          <p:spTgt spid="122"/>
                                        </p:tgtEl>
                                        <p:attrNameLst>
                                          <p:attrName>style.visibility</p:attrName>
                                        </p:attrNameLst>
                                      </p:cBhvr>
                                      <p:to>
                                        <p:strVal val="visible"/>
                                      </p:to>
                                    </p:set>
                                    <p:animEffect transition="in" filter="fade">
                                      <p:cBhvr>
                                        <p:cTn id="200" dur="500"/>
                                        <p:tgtEl>
                                          <p:spTgt spid="122"/>
                                        </p:tgtEl>
                                      </p:cBhvr>
                                    </p:animEffect>
                                  </p:childTnLst>
                                </p:cTn>
                              </p:par>
                              <p:par>
                                <p:cTn id="201" presetID="10" presetClass="entr" presetSubtype="0" dur="500" fill="hold" grpId="0" nodeType="withEffect">
                                  <p:stCondLst>
                                    <p:cond delay="0"/>
                                  </p:stCondLst>
                                  <p:childTnLst>
                                    <p:set>
                                      <p:cBhvr>
                                        <p:cTn id="202" dur="1" fill="hold">
                                          <p:stCondLst>
                                            <p:cond delay="0"/>
                                          </p:stCondLst>
                                        </p:cTn>
                                        <p:tgtEl>
                                          <p:spTgt spid="126"/>
                                        </p:tgtEl>
                                        <p:attrNameLst>
                                          <p:attrName>style.visibility</p:attrName>
                                        </p:attrNameLst>
                                      </p:cBhvr>
                                      <p:to>
                                        <p:strVal val="visible"/>
                                      </p:to>
                                    </p:set>
                                    <p:animEffect transition="in" filter="fade">
                                      <p:cBhvr>
                                        <p:cTn id="203" dur="500"/>
                                        <p:tgtEl>
                                          <p:spTgt spid="126"/>
                                        </p:tgtEl>
                                      </p:cBhvr>
                                    </p:animEffect>
                                  </p:childTnLst>
                                </p:cTn>
                              </p:par>
                              <p:par>
                                <p:cTn id="204" presetID="10" presetClass="entr" presetSubtype="0" dur="500" fill="hold" nodeType="withEffect">
                                  <p:stCondLst>
                                    <p:cond delay="0"/>
                                  </p:stCondLst>
                                  <p:childTnLst>
                                    <p:set>
                                      <p:cBhvr>
                                        <p:cTn id="205" dur="1" fill="hold">
                                          <p:stCondLst>
                                            <p:cond delay="0"/>
                                          </p:stCondLst>
                                        </p:cTn>
                                        <p:tgtEl>
                                          <p:spTgt spid="94"/>
                                        </p:tgtEl>
                                        <p:attrNameLst>
                                          <p:attrName>style.visibility</p:attrName>
                                        </p:attrNameLst>
                                      </p:cBhvr>
                                      <p:to>
                                        <p:strVal val="visible"/>
                                      </p:to>
                                    </p:set>
                                    <p:animEffect transition="in" filter="fade">
                                      <p:cBhvr>
                                        <p:cTn id="206" dur="500"/>
                                        <p:tgtEl>
                                          <p:spTgt spid="94"/>
                                        </p:tgtEl>
                                      </p:cBhvr>
                                    </p:animEffect>
                                  </p:childTnLst>
                                </p:cTn>
                              </p:par>
                            </p:childTnLst>
                          </p:cTn>
                        </p:par>
                      </p:childTnLst>
                    </p:cTn>
                  </p:par>
                  <p:par>
                    <p:cTn id="207" fill="hold" nodeType="clickPar">
                      <p:stCondLst>
                        <p:cond delay="indefinite"/>
                      </p:stCondLst>
                      <p:childTnLst>
                        <p:par>
                          <p:cTn id="208" fill="hold">
                            <p:stCondLst>
                              <p:cond delay="0"/>
                            </p:stCondLst>
                            <p:childTnLst>
                              <p:par>
                                <p:cTn id="209" presetID="10" presetClass="entr" presetSubtype="0" dur="500" fill="hold" nodeType="clickEffect">
                                  <p:stCondLst>
                                    <p:cond delay="0"/>
                                  </p:stCondLst>
                                  <p:childTnLst>
                                    <p:set>
                                      <p:cBhvr>
                                        <p:cTn id="210" dur="1" fill="hold">
                                          <p:stCondLst>
                                            <p:cond delay="0"/>
                                          </p:stCondLst>
                                        </p:cTn>
                                        <p:tgtEl>
                                          <p:spTgt spid="102"/>
                                        </p:tgtEl>
                                        <p:attrNameLst>
                                          <p:attrName>style.visibility</p:attrName>
                                        </p:attrNameLst>
                                      </p:cBhvr>
                                      <p:to>
                                        <p:strVal val="visible"/>
                                      </p:to>
                                    </p:set>
                                    <p:animEffect transition="in" filter="fade">
                                      <p:cBhvr>
                                        <p:cTn id="211" dur="500"/>
                                        <p:tgtEl>
                                          <p:spTgt spid="102"/>
                                        </p:tgtEl>
                                      </p:cBhvr>
                                    </p:animEffect>
                                  </p:childTnLst>
                                </p:cTn>
                              </p:par>
                              <p:par>
                                <p:cTn id="212" presetID="10" presetClass="entr" presetSubtype="0" dur="500" fill="hold" grpId="0" nodeType="withEffect">
                                  <p:stCondLst>
                                    <p:cond delay="0"/>
                                  </p:stCondLst>
                                  <p:childTnLst>
                                    <p:set>
                                      <p:cBhvr>
                                        <p:cTn id="213" dur="1" fill="hold">
                                          <p:stCondLst>
                                            <p:cond delay="0"/>
                                          </p:stCondLst>
                                        </p:cTn>
                                        <p:tgtEl>
                                          <p:spTgt spid="117"/>
                                        </p:tgtEl>
                                        <p:attrNameLst>
                                          <p:attrName>style.visibility</p:attrName>
                                        </p:attrNameLst>
                                      </p:cBhvr>
                                      <p:to>
                                        <p:strVal val="visible"/>
                                      </p:to>
                                    </p:set>
                                    <p:animEffect transition="in" filter="fade">
                                      <p:cBhvr>
                                        <p:cTn id="214" dur="500"/>
                                        <p:tgtEl>
                                          <p:spTgt spid="117"/>
                                        </p:tgtEl>
                                      </p:cBhvr>
                                    </p:animEffect>
                                  </p:childTnLst>
                                </p:cTn>
                              </p:par>
                              <p:par>
                                <p:cTn id="215" presetID="10" presetClass="entr" presetSubtype="0" dur="500" fill="hold" grpId="0" nodeType="withEffect">
                                  <p:stCondLst>
                                    <p:cond delay="0"/>
                                  </p:stCondLst>
                                  <p:childTnLst>
                                    <p:set>
                                      <p:cBhvr>
                                        <p:cTn id="216" dur="1" fill="hold">
                                          <p:stCondLst>
                                            <p:cond delay="0"/>
                                          </p:stCondLst>
                                        </p:cTn>
                                        <p:tgtEl>
                                          <p:spTgt spid="116"/>
                                        </p:tgtEl>
                                        <p:attrNameLst>
                                          <p:attrName>style.visibility</p:attrName>
                                        </p:attrNameLst>
                                      </p:cBhvr>
                                      <p:to>
                                        <p:strVal val="visible"/>
                                      </p:to>
                                    </p:set>
                                    <p:animEffect transition="in" filter="fade">
                                      <p:cBhvr>
                                        <p:cTn id="217" dur="500"/>
                                        <p:tgtEl>
                                          <p:spTgt spid="116"/>
                                        </p:tgtEl>
                                      </p:cBhvr>
                                    </p:animEffect>
                                  </p:childTnLst>
                                </p:cTn>
                              </p:par>
                              <p:par>
                                <p:cTn id="218" presetID="10" presetClass="entr" presetSubtype="0" dur="500" fill="hold" nodeType="withEffect">
                                  <p:stCondLst>
                                    <p:cond delay="0"/>
                                  </p:stCondLst>
                                  <p:childTnLst>
                                    <p:set>
                                      <p:cBhvr>
                                        <p:cTn id="219" dur="1" fill="hold">
                                          <p:stCondLst>
                                            <p:cond delay="0"/>
                                          </p:stCondLst>
                                        </p:cTn>
                                        <p:tgtEl>
                                          <p:spTgt spid="101"/>
                                        </p:tgtEl>
                                        <p:attrNameLst>
                                          <p:attrName>style.visibility</p:attrName>
                                        </p:attrNameLst>
                                      </p:cBhvr>
                                      <p:to>
                                        <p:strVal val="visible"/>
                                      </p:to>
                                    </p:set>
                                    <p:animEffect transition="in" filter="fade">
                                      <p:cBhvr>
                                        <p:cTn id="220" dur="500"/>
                                        <p:tgtEl>
                                          <p:spTgt spid="101"/>
                                        </p:tgtEl>
                                      </p:cBhvr>
                                    </p:animEffect>
                                  </p:childTnLst>
                                </p:cTn>
                              </p:par>
                            </p:childTnLst>
                          </p:cTn>
                        </p:par>
                      </p:childTnLst>
                    </p:cTn>
                  </p:par>
                  <p:par>
                    <p:cTn id="221" fill="hold" nodeType="clickPar">
                      <p:stCondLst>
                        <p:cond delay="indefinite"/>
                      </p:stCondLst>
                      <p:childTnLst>
                        <p:par>
                          <p:cTn id="222" fill="hold">
                            <p:stCondLst>
                              <p:cond delay="0"/>
                            </p:stCondLst>
                            <p:childTnLst>
                              <p:par>
                                <p:cTn id="223" presetID="10" presetClass="entr" presetSubtype="0" dur="500" fill="hold" nodeType="clickEffect">
                                  <p:stCondLst>
                                    <p:cond delay="0"/>
                                  </p:stCondLst>
                                  <p:childTnLst>
                                    <p:set>
                                      <p:cBhvr>
                                        <p:cTn id="224" dur="1" fill="hold">
                                          <p:stCondLst>
                                            <p:cond delay="0"/>
                                          </p:stCondLst>
                                        </p:cTn>
                                        <p:tgtEl>
                                          <p:spTgt spid="107"/>
                                        </p:tgtEl>
                                        <p:attrNameLst>
                                          <p:attrName>style.visibility</p:attrName>
                                        </p:attrNameLst>
                                      </p:cBhvr>
                                      <p:to>
                                        <p:strVal val="visible"/>
                                      </p:to>
                                    </p:set>
                                    <p:animEffect transition="in" filter="fade">
                                      <p:cBhvr>
                                        <p:cTn id="225" dur="500"/>
                                        <p:tgtEl>
                                          <p:spTgt spid="107"/>
                                        </p:tgtEl>
                                      </p:cBhvr>
                                    </p:animEffect>
                                  </p:childTnLst>
                                </p:cTn>
                              </p:par>
                              <p:par>
                                <p:cTn id="226" presetID="10" presetClass="entr" presetSubtype="0" dur="500" fill="hold" grpId="0" nodeType="withEffect">
                                  <p:stCondLst>
                                    <p:cond delay="0"/>
                                  </p:stCondLst>
                                  <p:childTnLst>
                                    <p:set>
                                      <p:cBhvr>
                                        <p:cTn id="227" dur="1" fill="hold">
                                          <p:stCondLst>
                                            <p:cond delay="0"/>
                                          </p:stCondLst>
                                        </p:cTn>
                                        <p:tgtEl>
                                          <p:spTgt spid="123"/>
                                        </p:tgtEl>
                                        <p:attrNameLst>
                                          <p:attrName>style.visibility</p:attrName>
                                        </p:attrNameLst>
                                      </p:cBhvr>
                                      <p:to>
                                        <p:strVal val="visible"/>
                                      </p:to>
                                    </p:set>
                                    <p:animEffect transition="in" filter="fade">
                                      <p:cBhvr>
                                        <p:cTn id="228" dur="500"/>
                                        <p:tgtEl>
                                          <p:spTgt spid="123"/>
                                        </p:tgtEl>
                                      </p:cBhvr>
                                    </p:animEffect>
                                  </p:childTnLst>
                                </p:cTn>
                              </p:par>
                              <p:par>
                                <p:cTn id="229" presetID="10" presetClass="entr" presetSubtype="0" dur="500" fill="hold" grpId="0" nodeType="withEffect">
                                  <p:stCondLst>
                                    <p:cond delay="0"/>
                                  </p:stCondLst>
                                  <p:childTnLst>
                                    <p:set>
                                      <p:cBhvr>
                                        <p:cTn id="230" dur="1" fill="hold">
                                          <p:stCondLst>
                                            <p:cond delay="0"/>
                                          </p:stCondLst>
                                        </p:cTn>
                                        <p:tgtEl>
                                          <p:spTgt spid="127"/>
                                        </p:tgtEl>
                                        <p:attrNameLst>
                                          <p:attrName>style.visibility</p:attrName>
                                        </p:attrNameLst>
                                      </p:cBhvr>
                                      <p:to>
                                        <p:strVal val="visible"/>
                                      </p:to>
                                    </p:set>
                                    <p:animEffect transition="in" filter="fade">
                                      <p:cBhvr>
                                        <p:cTn id="231" dur="500"/>
                                        <p:tgtEl>
                                          <p:spTgt spid="127"/>
                                        </p:tgtEl>
                                      </p:cBhvr>
                                    </p:animEffect>
                                  </p:childTnLst>
                                </p:cTn>
                              </p:par>
                              <p:par>
                                <p:cTn id="232" presetID="10" presetClass="entr" presetSubtype="0" dur="500" fill="hold" nodeType="withEffect">
                                  <p:stCondLst>
                                    <p:cond delay="0"/>
                                  </p:stCondLst>
                                  <p:childTnLst>
                                    <p:set>
                                      <p:cBhvr>
                                        <p:cTn id="233" dur="1" fill="hold">
                                          <p:stCondLst>
                                            <p:cond delay="0"/>
                                          </p:stCondLst>
                                        </p:cTn>
                                        <p:tgtEl>
                                          <p:spTgt spid="95"/>
                                        </p:tgtEl>
                                        <p:attrNameLst>
                                          <p:attrName>style.visibility</p:attrName>
                                        </p:attrNameLst>
                                      </p:cBhvr>
                                      <p:to>
                                        <p:strVal val="visible"/>
                                      </p:to>
                                    </p:set>
                                    <p:animEffect transition="in" filter="fade">
                                      <p:cBhvr>
                                        <p:cTn id="234" dur="500"/>
                                        <p:tgtEl>
                                          <p:spTgt spid="95"/>
                                        </p:tgtEl>
                                      </p:cBhvr>
                                    </p:animEffect>
                                  </p:childTnLst>
                                </p:cTn>
                              </p:par>
                            </p:childTnLst>
                          </p:cTn>
                        </p:par>
                      </p:childTnLst>
                    </p:cTn>
                  </p:par>
                  <p:par>
                    <p:cTn id="235" fill="hold" nodeType="clickPar">
                      <p:stCondLst>
                        <p:cond delay="indefinite"/>
                      </p:stCondLst>
                      <p:childTnLst>
                        <p:par>
                          <p:cTn id="236" fill="hold">
                            <p:stCondLst>
                              <p:cond delay="0"/>
                            </p:stCondLst>
                            <p:childTnLst>
                              <p:par>
                                <p:cTn id="237" presetID="10" presetClass="entr" presetSubtype="0" dur="500" fill="hold" nodeType="clickEffect">
                                  <p:stCondLst>
                                    <p:cond delay="0"/>
                                  </p:stCondLst>
                                  <p:childTnLst>
                                    <p:set>
                                      <p:cBhvr>
                                        <p:cTn id="238" dur="1" fill="hold">
                                          <p:stCondLst>
                                            <p:cond delay="0"/>
                                          </p:stCondLst>
                                        </p:cTn>
                                        <p:tgtEl>
                                          <p:spTgt spid="103"/>
                                        </p:tgtEl>
                                        <p:attrNameLst>
                                          <p:attrName>style.visibility</p:attrName>
                                        </p:attrNameLst>
                                      </p:cBhvr>
                                      <p:to>
                                        <p:strVal val="visible"/>
                                      </p:to>
                                    </p:set>
                                    <p:animEffect transition="in" filter="fade">
                                      <p:cBhvr>
                                        <p:cTn id="239" dur="500"/>
                                        <p:tgtEl>
                                          <p:spTgt spid="103"/>
                                        </p:tgtEl>
                                      </p:cBhvr>
                                    </p:animEffect>
                                  </p:childTnLst>
                                </p:cTn>
                              </p:par>
                              <p:par>
                                <p:cTn id="240" presetID="10" presetClass="entr" presetSubtype="0" dur="500" fill="hold" grpId="0" nodeType="withEffect">
                                  <p:stCondLst>
                                    <p:cond delay="0"/>
                                  </p:stCondLst>
                                  <p:childTnLst>
                                    <p:set>
                                      <p:cBhvr>
                                        <p:cTn id="241" dur="1" fill="hold">
                                          <p:stCondLst>
                                            <p:cond delay="0"/>
                                          </p:stCondLst>
                                        </p:cTn>
                                        <p:tgtEl>
                                          <p:spTgt spid="118"/>
                                        </p:tgtEl>
                                        <p:attrNameLst>
                                          <p:attrName>style.visibility</p:attrName>
                                        </p:attrNameLst>
                                      </p:cBhvr>
                                      <p:to>
                                        <p:strVal val="visible"/>
                                      </p:to>
                                    </p:set>
                                    <p:animEffect transition="in" filter="fade">
                                      <p:cBhvr>
                                        <p:cTn id="242" dur="500"/>
                                        <p:tgtEl>
                                          <p:spTgt spid="118"/>
                                        </p:tgtEl>
                                      </p:cBhvr>
                                    </p:animEffect>
                                  </p:childTnLst>
                                </p:cTn>
                              </p:par>
                              <p:par>
                                <p:cTn id="243" presetID="10" presetClass="entr" presetSubtype="0" dur="500" fill="hold" grpId="0" nodeType="withEffect">
                                  <p:stCondLst>
                                    <p:cond delay="0"/>
                                  </p:stCondLst>
                                  <p:childTnLst>
                                    <p:set>
                                      <p:cBhvr>
                                        <p:cTn id="244" dur="1" fill="hold">
                                          <p:stCondLst>
                                            <p:cond delay="0"/>
                                          </p:stCondLst>
                                        </p:cTn>
                                        <p:tgtEl>
                                          <p:spTgt spid="119"/>
                                        </p:tgtEl>
                                        <p:attrNameLst>
                                          <p:attrName>style.visibility</p:attrName>
                                        </p:attrNameLst>
                                      </p:cBhvr>
                                      <p:to>
                                        <p:strVal val="visible"/>
                                      </p:to>
                                    </p:set>
                                    <p:animEffect transition="in" filter="fade">
                                      <p:cBhvr>
                                        <p:cTn id="245" dur="500"/>
                                        <p:tgtEl>
                                          <p:spTgt spid="119"/>
                                        </p:tgtEl>
                                      </p:cBhvr>
                                    </p:animEffect>
                                  </p:childTnLst>
                                </p:cTn>
                              </p:par>
                              <p:par>
                                <p:cTn id="246" presetID="10" presetClass="entr" presetSubtype="0" dur="500" fill="hold" nodeType="withEffect">
                                  <p:stCondLst>
                                    <p:cond delay="0"/>
                                  </p:stCondLst>
                                  <p:childTnLst>
                                    <p:set>
                                      <p:cBhvr>
                                        <p:cTn id="247" dur="1" fill="hold">
                                          <p:stCondLst>
                                            <p:cond delay="0"/>
                                          </p:stCondLst>
                                        </p:cTn>
                                        <p:tgtEl>
                                          <p:spTgt spid="104"/>
                                        </p:tgtEl>
                                        <p:attrNameLst>
                                          <p:attrName>style.visibility</p:attrName>
                                        </p:attrNameLst>
                                      </p:cBhvr>
                                      <p:to>
                                        <p:strVal val="visible"/>
                                      </p:to>
                                    </p:set>
                                    <p:animEffect transition="in" filter="fade">
                                      <p:cBhvr>
                                        <p:cTn id="248" dur="500"/>
                                        <p:tgtEl>
                                          <p:spTgt spid="104"/>
                                        </p:tgtEl>
                                      </p:cBhvr>
                                    </p:animEffect>
                                  </p:childTnLst>
                                </p:cTn>
                              </p:par>
                            </p:childTnLst>
                          </p:cTn>
                        </p:par>
                      </p:childTnLst>
                    </p:cTn>
                  </p:par>
                  <p:par>
                    <p:cTn id="249" fill="hold" nodeType="clickPar">
                      <p:stCondLst>
                        <p:cond delay="indefinite"/>
                      </p:stCondLst>
                      <p:childTnLst>
                        <p:par>
                          <p:cTn id="250" fill="hold">
                            <p:stCondLst>
                              <p:cond delay="0"/>
                            </p:stCondLst>
                            <p:childTnLst>
                              <p:par>
                                <p:cTn id="251" presetID="10" presetClass="entr" presetSubtype="0" dur="500" fill="hold" nodeType="clickEffect">
                                  <p:stCondLst>
                                    <p:cond delay="0"/>
                                  </p:stCondLst>
                                  <p:childTnLst>
                                    <p:set>
                                      <p:cBhvr>
                                        <p:cTn id="252" dur="1" fill="hold">
                                          <p:stCondLst>
                                            <p:cond delay="0"/>
                                          </p:stCondLst>
                                        </p:cTn>
                                        <p:tgtEl>
                                          <p:spTgt spid="108"/>
                                        </p:tgtEl>
                                        <p:attrNameLst>
                                          <p:attrName>style.visibility</p:attrName>
                                        </p:attrNameLst>
                                      </p:cBhvr>
                                      <p:to>
                                        <p:strVal val="visible"/>
                                      </p:to>
                                    </p:set>
                                    <p:animEffect transition="in" filter="fade">
                                      <p:cBhvr>
                                        <p:cTn id="253" dur="500"/>
                                        <p:tgtEl>
                                          <p:spTgt spid="108"/>
                                        </p:tgtEl>
                                      </p:cBhvr>
                                    </p:animEffect>
                                  </p:childTnLst>
                                </p:cTn>
                              </p:par>
                              <p:par>
                                <p:cTn id="254" presetID="10" presetClass="entr" presetSubtype="0" dur="500" fill="hold" grpId="0" nodeType="withEffect">
                                  <p:stCondLst>
                                    <p:cond delay="0"/>
                                  </p:stCondLst>
                                  <p:childTnLst>
                                    <p:set>
                                      <p:cBhvr>
                                        <p:cTn id="255" dur="1" fill="hold">
                                          <p:stCondLst>
                                            <p:cond delay="0"/>
                                          </p:stCondLst>
                                        </p:cTn>
                                        <p:tgtEl>
                                          <p:spTgt spid="124"/>
                                        </p:tgtEl>
                                        <p:attrNameLst>
                                          <p:attrName>style.visibility</p:attrName>
                                        </p:attrNameLst>
                                      </p:cBhvr>
                                      <p:to>
                                        <p:strVal val="visible"/>
                                      </p:to>
                                    </p:set>
                                    <p:animEffect transition="in" filter="fade">
                                      <p:cBhvr>
                                        <p:cTn id="256" dur="500"/>
                                        <p:tgtEl>
                                          <p:spTgt spid="124"/>
                                        </p:tgtEl>
                                      </p:cBhvr>
                                    </p:animEffect>
                                  </p:childTnLst>
                                </p:cTn>
                              </p:par>
                              <p:par>
                                <p:cTn id="257" presetID="10" presetClass="entr" presetSubtype="0" dur="500" fill="hold" nodeType="withEffect">
                                  <p:stCondLst>
                                    <p:cond delay="0"/>
                                  </p:stCondLst>
                                  <p:childTnLst>
                                    <p:set>
                                      <p:cBhvr>
                                        <p:cTn id="258" dur="1" fill="hold">
                                          <p:stCondLst>
                                            <p:cond delay="0"/>
                                          </p:stCondLst>
                                        </p:cTn>
                                        <p:tgtEl>
                                          <p:spTgt spid="109"/>
                                        </p:tgtEl>
                                        <p:attrNameLst>
                                          <p:attrName>style.visibility</p:attrName>
                                        </p:attrNameLst>
                                      </p:cBhvr>
                                      <p:to>
                                        <p:strVal val="visible"/>
                                      </p:to>
                                    </p:set>
                                    <p:animEffect transition="in" filter="fade">
                                      <p:cBhvr>
                                        <p:cTn id="259" dur="500"/>
                                        <p:tgtEl>
                                          <p:spTgt spid="109"/>
                                        </p:tgtEl>
                                      </p:cBhvr>
                                    </p:animEffect>
                                  </p:childTnLst>
                                </p:cTn>
                              </p:par>
                              <p:par>
                                <p:cTn id="260" presetID="10" presetClass="entr" presetSubtype="0" dur="500" fill="hold" grpId="0" nodeType="withEffect">
                                  <p:stCondLst>
                                    <p:cond delay="0"/>
                                  </p:stCondLst>
                                  <p:childTnLst>
                                    <p:set>
                                      <p:cBhvr>
                                        <p:cTn id="261" dur="1" fill="hold">
                                          <p:stCondLst>
                                            <p:cond delay="0"/>
                                          </p:stCondLst>
                                        </p:cTn>
                                        <p:tgtEl>
                                          <p:spTgt spid="128"/>
                                        </p:tgtEl>
                                        <p:attrNameLst>
                                          <p:attrName>style.visibility</p:attrName>
                                        </p:attrNameLst>
                                      </p:cBhvr>
                                      <p:to>
                                        <p:strVal val="visible"/>
                                      </p:to>
                                    </p:set>
                                    <p:animEffect transition="in" filter="fade">
                                      <p:cBhvr>
                                        <p:cTn id="262" dur="500"/>
                                        <p:tgtEl>
                                          <p:spTgt spid="128"/>
                                        </p:tgtEl>
                                      </p:cBhvr>
                                    </p:animEffect>
                                  </p:childTnLst>
                                </p:cTn>
                              </p:par>
                            </p:childTnLst>
                          </p:cTn>
                        </p:par>
                      </p:childTnLst>
                    </p:cTn>
                  </p:par>
                  <p:par>
                    <p:cTn id="263" fill="hold" nodeType="clickPar">
                      <p:stCondLst>
                        <p:cond delay="indefinite"/>
                      </p:stCondLst>
                      <p:childTnLst>
                        <p:par>
                          <p:cTn id="264" fill="hold">
                            <p:stCondLst>
                              <p:cond delay="0"/>
                            </p:stCondLst>
                            <p:childTnLst>
                              <p:par>
                                <p:cTn id="265" presetID="10" presetClass="entr" presetSubtype="0" dur="500" fill="hold" grpId="0" nodeType="clickEffect">
                                  <p:stCondLst>
                                    <p:cond delay="0"/>
                                  </p:stCondLst>
                                  <p:childTnLst>
                                    <p:set>
                                      <p:cBhvr>
                                        <p:cTn id="266" dur="1" fill="hold">
                                          <p:stCondLst>
                                            <p:cond delay="0"/>
                                          </p:stCondLst>
                                        </p:cTn>
                                        <p:tgtEl>
                                          <p:spTgt spid="129"/>
                                        </p:tgtEl>
                                        <p:attrNameLst>
                                          <p:attrName>style.visibility</p:attrName>
                                        </p:attrNameLst>
                                      </p:cBhvr>
                                      <p:to>
                                        <p:strVal val="visible"/>
                                      </p:to>
                                    </p:set>
                                    <p:animEffect transition="in" filter="fade">
                                      <p:cBhvr>
                                        <p:cTn id="267" dur="500"/>
                                        <p:tgtEl>
                                          <p:spTgt spid="129"/>
                                        </p:tgtEl>
                                      </p:cBhvr>
                                    </p:animEffect>
                                  </p:childTnLst>
                                </p:cTn>
                              </p:par>
                              <p:par>
                                <p:cTn id="268" presetID="10" presetClass="entr" presetSubtype="0" dur="500" fill="hold" grpId="0" nodeType="withEffect">
                                  <p:stCondLst>
                                    <p:cond delay="0"/>
                                  </p:stCondLst>
                                  <p:childTnLst>
                                    <p:set>
                                      <p:cBhvr>
                                        <p:cTn id="269" dur="1" fill="hold">
                                          <p:stCondLst>
                                            <p:cond delay="0"/>
                                          </p:stCondLst>
                                        </p:cTn>
                                        <p:tgtEl>
                                          <p:spTgt spid="130"/>
                                        </p:tgtEl>
                                        <p:attrNameLst>
                                          <p:attrName>style.visibility</p:attrName>
                                        </p:attrNameLst>
                                      </p:cBhvr>
                                      <p:to>
                                        <p:strVal val="visible"/>
                                      </p:to>
                                    </p:set>
                                    <p:animEffect transition="in" filter="fade">
                                      <p:cBhvr>
                                        <p:cTn id="270" dur="500"/>
                                        <p:tgtEl>
                                          <p:spTgt spid="130"/>
                                        </p:tgtEl>
                                      </p:cBhvr>
                                    </p:animEffect>
                                  </p:childTnLst>
                                </p:cTn>
                              </p:par>
                              <p:par>
                                <p:cTn id="271" presetID="10" presetClass="entr" presetSubtype="0" dur="500" fill="hold" grpId="0" nodeType="withEffect">
                                  <p:stCondLst>
                                    <p:cond delay="0"/>
                                  </p:stCondLst>
                                  <p:childTnLst>
                                    <p:set>
                                      <p:cBhvr>
                                        <p:cTn id="272" dur="1" fill="hold">
                                          <p:stCondLst>
                                            <p:cond delay="0"/>
                                          </p:stCondLst>
                                        </p:cTn>
                                        <p:tgtEl>
                                          <p:spTgt spid="137"/>
                                        </p:tgtEl>
                                        <p:attrNameLst>
                                          <p:attrName>style.visibility</p:attrName>
                                        </p:attrNameLst>
                                      </p:cBhvr>
                                      <p:to>
                                        <p:strVal val="visible"/>
                                      </p:to>
                                    </p:set>
                                    <p:animEffect transition="in" filter="fade">
                                      <p:cBhvr>
                                        <p:cTn id="273" dur="500"/>
                                        <p:tgtEl>
                                          <p:spTgt spid="137"/>
                                        </p:tgtEl>
                                      </p:cBhvr>
                                    </p:animEffect>
                                  </p:childTnLst>
                                </p:cTn>
                              </p:par>
                            </p:childTnLst>
                          </p:cTn>
                        </p:par>
                      </p:childTnLst>
                    </p:cTn>
                  </p:par>
                  <p:par>
                    <p:cTn id="274" fill="hold" nodeType="clickPar">
                      <p:stCondLst>
                        <p:cond delay="indefinite"/>
                      </p:stCondLst>
                      <p:childTnLst>
                        <p:par>
                          <p:cTn id="275" fill="hold">
                            <p:stCondLst>
                              <p:cond delay="0"/>
                            </p:stCondLst>
                            <p:childTnLst>
                              <p:par>
                                <p:cTn id="276" presetID="10" presetClass="entr" presetSubtype="0" dur="500" fill="hold" grpId="0" nodeType="clickEffect">
                                  <p:stCondLst>
                                    <p:cond delay="0"/>
                                  </p:stCondLst>
                                  <p:childTnLst>
                                    <p:set>
                                      <p:cBhvr>
                                        <p:cTn id="277" dur="1" fill="hold">
                                          <p:stCondLst>
                                            <p:cond delay="0"/>
                                          </p:stCondLst>
                                        </p:cTn>
                                        <p:tgtEl>
                                          <p:spTgt spid="138"/>
                                        </p:tgtEl>
                                        <p:attrNameLst>
                                          <p:attrName>style.visibility</p:attrName>
                                        </p:attrNameLst>
                                      </p:cBhvr>
                                      <p:to>
                                        <p:strVal val="visible"/>
                                      </p:to>
                                    </p:set>
                                    <p:animEffect transition="in" filter="fade">
                                      <p:cBhvr>
                                        <p:cTn id="278" dur="500"/>
                                        <p:tgtEl>
                                          <p:spTgt spid="138"/>
                                        </p:tgtEl>
                                      </p:cBhvr>
                                    </p:animEffect>
                                  </p:childTnLst>
                                </p:cTn>
                              </p:par>
                              <p:par>
                                <p:cTn id="279" presetID="10" presetClass="entr" presetSubtype="0" dur="500" fill="hold" grpId="0" nodeType="withEffect">
                                  <p:stCondLst>
                                    <p:cond delay="0"/>
                                  </p:stCondLst>
                                  <p:childTnLst>
                                    <p:set>
                                      <p:cBhvr>
                                        <p:cTn id="280" dur="1" fill="hold">
                                          <p:stCondLst>
                                            <p:cond delay="0"/>
                                          </p:stCondLst>
                                        </p:cTn>
                                        <p:tgtEl>
                                          <p:spTgt spid="142"/>
                                        </p:tgtEl>
                                        <p:attrNameLst>
                                          <p:attrName>style.visibility</p:attrName>
                                        </p:attrNameLst>
                                      </p:cBhvr>
                                      <p:to>
                                        <p:strVal val="visible"/>
                                      </p:to>
                                    </p:set>
                                    <p:animEffect transition="in" filter="fade">
                                      <p:cBhvr>
                                        <p:cTn id="281" dur="500"/>
                                        <p:tgtEl>
                                          <p:spTgt spid="142"/>
                                        </p:tgtEl>
                                      </p:cBhvr>
                                    </p:animEffect>
                                  </p:childTnLst>
                                </p:cTn>
                              </p:par>
                            </p:childTnLst>
                          </p:cTn>
                        </p:par>
                      </p:childTnLst>
                    </p:cTn>
                  </p:par>
                  <p:par>
                    <p:cTn id="282" fill="hold" nodeType="clickPar">
                      <p:stCondLst>
                        <p:cond delay="indefinite"/>
                      </p:stCondLst>
                      <p:childTnLst>
                        <p:par>
                          <p:cTn id="283" fill="hold">
                            <p:stCondLst>
                              <p:cond delay="0"/>
                            </p:stCondLst>
                            <p:childTnLst>
                              <p:par>
                                <p:cTn id="284" presetID="10" presetClass="entr" presetSubtype="0" dur="500" fill="hold" grpId="0" nodeType="clickEffect">
                                  <p:stCondLst>
                                    <p:cond delay="0"/>
                                  </p:stCondLst>
                                  <p:childTnLst>
                                    <p:set>
                                      <p:cBhvr>
                                        <p:cTn id="285" dur="1" fill="hold">
                                          <p:stCondLst>
                                            <p:cond delay="0"/>
                                          </p:stCondLst>
                                        </p:cTn>
                                        <p:tgtEl>
                                          <p:spTgt spid="131"/>
                                        </p:tgtEl>
                                        <p:attrNameLst>
                                          <p:attrName>style.visibility</p:attrName>
                                        </p:attrNameLst>
                                      </p:cBhvr>
                                      <p:to>
                                        <p:strVal val="visible"/>
                                      </p:to>
                                    </p:set>
                                    <p:animEffect transition="in" filter="fade">
                                      <p:cBhvr>
                                        <p:cTn id="286" dur="500"/>
                                        <p:tgtEl>
                                          <p:spTgt spid="131"/>
                                        </p:tgtEl>
                                      </p:cBhvr>
                                    </p:animEffect>
                                  </p:childTnLst>
                                </p:cTn>
                              </p:par>
                              <p:par>
                                <p:cTn id="287" presetID="10" presetClass="entr" presetSubtype="0" dur="500" fill="hold" grpId="0" nodeType="withEffect">
                                  <p:stCondLst>
                                    <p:cond delay="0"/>
                                  </p:stCondLst>
                                  <p:childTnLst>
                                    <p:set>
                                      <p:cBhvr>
                                        <p:cTn id="288" dur="1" fill="hold">
                                          <p:stCondLst>
                                            <p:cond delay="0"/>
                                          </p:stCondLst>
                                        </p:cTn>
                                        <p:tgtEl>
                                          <p:spTgt spid="132"/>
                                        </p:tgtEl>
                                        <p:attrNameLst>
                                          <p:attrName>style.visibility</p:attrName>
                                        </p:attrNameLst>
                                      </p:cBhvr>
                                      <p:to>
                                        <p:strVal val="visible"/>
                                      </p:to>
                                    </p:set>
                                    <p:animEffect transition="in" filter="fade">
                                      <p:cBhvr>
                                        <p:cTn id="289" dur="500"/>
                                        <p:tgtEl>
                                          <p:spTgt spid="132"/>
                                        </p:tgtEl>
                                      </p:cBhvr>
                                    </p:animEffect>
                                  </p:childTnLst>
                                </p:cTn>
                              </p:par>
                            </p:childTnLst>
                          </p:cTn>
                        </p:par>
                      </p:childTnLst>
                    </p:cTn>
                  </p:par>
                  <p:par>
                    <p:cTn id="290" fill="hold" nodeType="clickPar">
                      <p:stCondLst>
                        <p:cond delay="indefinite"/>
                      </p:stCondLst>
                      <p:childTnLst>
                        <p:par>
                          <p:cTn id="291" fill="hold">
                            <p:stCondLst>
                              <p:cond delay="0"/>
                            </p:stCondLst>
                            <p:childTnLst>
                              <p:par>
                                <p:cTn id="292" presetID="10" presetClass="entr" presetSubtype="0" dur="500" fill="hold" grpId="0" nodeType="clickEffect">
                                  <p:stCondLst>
                                    <p:cond delay="0"/>
                                  </p:stCondLst>
                                  <p:childTnLst>
                                    <p:set>
                                      <p:cBhvr>
                                        <p:cTn id="293" dur="1" fill="hold">
                                          <p:stCondLst>
                                            <p:cond delay="0"/>
                                          </p:stCondLst>
                                        </p:cTn>
                                        <p:tgtEl>
                                          <p:spTgt spid="139"/>
                                        </p:tgtEl>
                                        <p:attrNameLst>
                                          <p:attrName>style.visibility</p:attrName>
                                        </p:attrNameLst>
                                      </p:cBhvr>
                                      <p:to>
                                        <p:strVal val="visible"/>
                                      </p:to>
                                    </p:set>
                                    <p:animEffect transition="in" filter="fade">
                                      <p:cBhvr>
                                        <p:cTn id="294" dur="500"/>
                                        <p:tgtEl>
                                          <p:spTgt spid="139"/>
                                        </p:tgtEl>
                                      </p:cBhvr>
                                    </p:animEffect>
                                  </p:childTnLst>
                                </p:cTn>
                              </p:par>
                              <p:par>
                                <p:cTn id="295" presetID="10" presetClass="entr" presetSubtype="0" dur="500" fill="hold" grpId="0" nodeType="withEffect">
                                  <p:stCondLst>
                                    <p:cond delay="0"/>
                                  </p:stCondLst>
                                  <p:childTnLst>
                                    <p:set>
                                      <p:cBhvr>
                                        <p:cTn id="296" dur="1" fill="hold">
                                          <p:stCondLst>
                                            <p:cond delay="0"/>
                                          </p:stCondLst>
                                        </p:cTn>
                                        <p:tgtEl>
                                          <p:spTgt spid="143"/>
                                        </p:tgtEl>
                                        <p:attrNameLst>
                                          <p:attrName>style.visibility</p:attrName>
                                        </p:attrNameLst>
                                      </p:cBhvr>
                                      <p:to>
                                        <p:strVal val="visible"/>
                                      </p:to>
                                    </p:set>
                                    <p:animEffect transition="in" filter="fade">
                                      <p:cBhvr>
                                        <p:cTn id="297" dur="500"/>
                                        <p:tgtEl>
                                          <p:spTgt spid="143"/>
                                        </p:tgtEl>
                                      </p:cBhvr>
                                    </p:animEffect>
                                  </p:childTnLst>
                                </p:cTn>
                              </p:par>
                            </p:childTnLst>
                          </p:cTn>
                        </p:par>
                      </p:childTnLst>
                    </p:cTn>
                  </p:par>
                  <p:par>
                    <p:cTn id="298" fill="hold" nodeType="clickPar">
                      <p:stCondLst>
                        <p:cond delay="indefinite"/>
                      </p:stCondLst>
                      <p:childTnLst>
                        <p:par>
                          <p:cTn id="299" fill="hold">
                            <p:stCondLst>
                              <p:cond delay="0"/>
                            </p:stCondLst>
                            <p:childTnLst>
                              <p:par>
                                <p:cTn id="300" presetID="10" presetClass="entr" presetSubtype="0" dur="500" fill="hold" grpId="0" nodeType="clickEffect">
                                  <p:stCondLst>
                                    <p:cond delay="0"/>
                                  </p:stCondLst>
                                  <p:childTnLst>
                                    <p:set>
                                      <p:cBhvr>
                                        <p:cTn id="301" dur="1" fill="hold">
                                          <p:stCondLst>
                                            <p:cond delay="0"/>
                                          </p:stCondLst>
                                        </p:cTn>
                                        <p:tgtEl>
                                          <p:spTgt spid="133"/>
                                        </p:tgtEl>
                                        <p:attrNameLst>
                                          <p:attrName>style.visibility</p:attrName>
                                        </p:attrNameLst>
                                      </p:cBhvr>
                                      <p:to>
                                        <p:strVal val="visible"/>
                                      </p:to>
                                    </p:set>
                                    <p:animEffect transition="in" filter="fade">
                                      <p:cBhvr>
                                        <p:cTn id="302" dur="500"/>
                                        <p:tgtEl>
                                          <p:spTgt spid="133"/>
                                        </p:tgtEl>
                                      </p:cBhvr>
                                    </p:animEffect>
                                  </p:childTnLst>
                                </p:cTn>
                              </p:par>
                              <p:par>
                                <p:cTn id="303" presetID="10" presetClass="entr" presetSubtype="0" dur="500" fill="hold" grpId="0" nodeType="withEffect">
                                  <p:stCondLst>
                                    <p:cond delay="0"/>
                                  </p:stCondLst>
                                  <p:childTnLst>
                                    <p:set>
                                      <p:cBhvr>
                                        <p:cTn id="304" dur="1" fill="hold">
                                          <p:stCondLst>
                                            <p:cond delay="0"/>
                                          </p:stCondLst>
                                        </p:cTn>
                                        <p:tgtEl>
                                          <p:spTgt spid="134"/>
                                        </p:tgtEl>
                                        <p:attrNameLst>
                                          <p:attrName>style.visibility</p:attrName>
                                        </p:attrNameLst>
                                      </p:cBhvr>
                                      <p:to>
                                        <p:strVal val="visible"/>
                                      </p:to>
                                    </p:set>
                                    <p:animEffect transition="in" filter="fade">
                                      <p:cBhvr>
                                        <p:cTn id="305" dur="500"/>
                                        <p:tgtEl>
                                          <p:spTgt spid="134"/>
                                        </p:tgtEl>
                                      </p:cBhvr>
                                    </p:animEffect>
                                  </p:childTnLst>
                                </p:cTn>
                              </p:par>
                            </p:childTnLst>
                          </p:cTn>
                        </p:par>
                      </p:childTnLst>
                    </p:cTn>
                  </p:par>
                  <p:par>
                    <p:cTn id="306" fill="hold" nodeType="clickPar">
                      <p:stCondLst>
                        <p:cond delay="indefinite"/>
                      </p:stCondLst>
                      <p:childTnLst>
                        <p:par>
                          <p:cTn id="307" fill="hold">
                            <p:stCondLst>
                              <p:cond delay="0"/>
                            </p:stCondLst>
                            <p:childTnLst>
                              <p:par>
                                <p:cTn id="308" presetID="10" presetClass="entr" presetSubtype="0" dur="500" fill="hold" grpId="0" nodeType="clickEffect">
                                  <p:stCondLst>
                                    <p:cond delay="0"/>
                                  </p:stCondLst>
                                  <p:childTnLst>
                                    <p:set>
                                      <p:cBhvr>
                                        <p:cTn id="309" dur="1" fill="hold">
                                          <p:stCondLst>
                                            <p:cond delay="0"/>
                                          </p:stCondLst>
                                        </p:cTn>
                                        <p:tgtEl>
                                          <p:spTgt spid="140"/>
                                        </p:tgtEl>
                                        <p:attrNameLst>
                                          <p:attrName>style.visibility</p:attrName>
                                        </p:attrNameLst>
                                      </p:cBhvr>
                                      <p:to>
                                        <p:strVal val="visible"/>
                                      </p:to>
                                    </p:set>
                                    <p:animEffect transition="in" filter="fade">
                                      <p:cBhvr>
                                        <p:cTn id="310" dur="500"/>
                                        <p:tgtEl>
                                          <p:spTgt spid="140"/>
                                        </p:tgtEl>
                                      </p:cBhvr>
                                    </p:animEffect>
                                  </p:childTnLst>
                                </p:cTn>
                              </p:par>
                              <p:par>
                                <p:cTn id="311" presetID="10" presetClass="entr" presetSubtype="0" dur="500" fill="hold" grpId="0" nodeType="withEffect">
                                  <p:stCondLst>
                                    <p:cond delay="0"/>
                                  </p:stCondLst>
                                  <p:childTnLst>
                                    <p:set>
                                      <p:cBhvr>
                                        <p:cTn id="312" dur="1" fill="hold">
                                          <p:stCondLst>
                                            <p:cond delay="0"/>
                                          </p:stCondLst>
                                        </p:cTn>
                                        <p:tgtEl>
                                          <p:spTgt spid="144"/>
                                        </p:tgtEl>
                                        <p:attrNameLst>
                                          <p:attrName>style.visibility</p:attrName>
                                        </p:attrNameLst>
                                      </p:cBhvr>
                                      <p:to>
                                        <p:strVal val="visible"/>
                                      </p:to>
                                    </p:set>
                                    <p:animEffect transition="in" filter="fade">
                                      <p:cBhvr>
                                        <p:cTn id="313" dur="500"/>
                                        <p:tgtEl>
                                          <p:spTgt spid="144"/>
                                        </p:tgtEl>
                                      </p:cBhvr>
                                    </p:animEffect>
                                  </p:childTnLst>
                                </p:cTn>
                              </p:par>
                            </p:childTnLst>
                          </p:cTn>
                        </p:par>
                      </p:childTnLst>
                    </p:cTn>
                  </p:par>
                  <p:par>
                    <p:cTn id="314" fill="hold" nodeType="clickPar">
                      <p:stCondLst>
                        <p:cond delay="indefinite"/>
                      </p:stCondLst>
                      <p:childTnLst>
                        <p:par>
                          <p:cTn id="315" fill="hold">
                            <p:stCondLst>
                              <p:cond delay="0"/>
                            </p:stCondLst>
                            <p:childTnLst>
                              <p:par>
                                <p:cTn id="316" presetID="10" presetClass="entr" presetSubtype="0" dur="500" fill="hold" grpId="0" nodeType="clickEffect">
                                  <p:stCondLst>
                                    <p:cond delay="0"/>
                                  </p:stCondLst>
                                  <p:childTnLst>
                                    <p:set>
                                      <p:cBhvr>
                                        <p:cTn id="317" dur="1" fill="hold">
                                          <p:stCondLst>
                                            <p:cond delay="0"/>
                                          </p:stCondLst>
                                        </p:cTn>
                                        <p:tgtEl>
                                          <p:spTgt spid="135"/>
                                        </p:tgtEl>
                                        <p:attrNameLst>
                                          <p:attrName>style.visibility</p:attrName>
                                        </p:attrNameLst>
                                      </p:cBhvr>
                                      <p:to>
                                        <p:strVal val="visible"/>
                                      </p:to>
                                    </p:set>
                                    <p:animEffect transition="in" filter="fade">
                                      <p:cBhvr>
                                        <p:cTn id="318" dur="500"/>
                                        <p:tgtEl>
                                          <p:spTgt spid="135"/>
                                        </p:tgtEl>
                                      </p:cBhvr>
                                    </p:animEffect>
                                  </p:childTnLst>
                                </p:cTn>
                              </p:par>
                              <p:par>
                                <p:cTn id="319" presetID="10" presetClass="entr" presetSubtype="0" dur="500" fill="hold" grpId="0" nodeType="withEffect">
                                  <p:stCondLst>
                                    <p:cond delay="0"/>
                                  </p:stCondLst>
                                  <p:childTnLst>
                                    <p:set>
                                      <p:cBhvr>
                                        <p:cTn id="320" dur="1" fill="hold">
                                          <p:stCondLst>
                                            <p:cond delay="0"/>
                                          </p:stCondLst>
                                        </p:cTn>
                                        <p:tgtEl>
                                          <p:spTgt spid="136"/>
                                        </p:tgtEl>
                                        <p:attrNameLst>
                                          <p:attrName>style.visibility</p:attrName>
                                        </p:attrNameLst>
                                      </p:cBhvr>
                                      <p:to>
                                        <p:strVal val="visible"/>
                                      </p:to>
                                    </p:set>
                                    <p:animEffect transition="in" filter="fade">
                                      <p:cBhvr>
                                        <p:cTn id="321" dur="500"/>
                                        <p:tgtEl>
                                          <p:spTgt spid="136"/>
                                        </p:tgtEl>
                                      </p:cBhvr>
                                    </p:animEffect>
                                  </p:childTnLst>
                                </p:cTn>
                              </p:par>
                            </p:childTnLst>
                          </p:cTn>
                        </p:par>
                      </p:childTnLst>
                    </p:cTn>
                  </p:par>
                  <p:par>
                    <p:cTn id="322" fill="hold" nodeType="clickPar">
                      <p:stCondLst>
                        <p:cond delay="indefinite"/>
                      </p:stCondLst>
                      <p:childTnLst>
                        <p:par>
                          <p:cTn id="323" fill="hold">
                            <p:stCondLst>
                              <p:cond delay="0"/>
                            </p:stCondLst>
                            <p:childTnLst>
                              <p:par>
                                <p:cTn id="324" presetID="10" presetClass="entr" presetSubtype="0" dur="500" fill="hold" grpId="0" nodeType="clickEffect">
                                  <p:stCondLst>
                                    <p:cond delay="0"/>
                                  </p:stCondLst>
                                  <p:childTnLst>
                                    <p:set>
                                      <p:cBhvr>
                                        <p:cTn id="325" dur="1" fill="hold">
                                          <p:stCondLst>
                                            <p:cond delay="0"/>
                                          </p:stCondLst>
                                        </p:cTn>
                                        <p:tgtEl>
                                          <p:spTgt spid="141"/>
                                        </p:tgtEl>
                                        <p:attrNameLst>
                                          <p:attrName>style.visibility</p:attrName>
                                        </p:attrNameLst>
                                      </p:cBhvr>
                                      <p:to>
                                        <p:strVal val="visible"/>
                                      </p:to>
                                    </p:set>
                                    <p:animEffect transition="in" filter="fade">
                                      <p:cBhvr>
                                        <p:cTn id="326" dur="500"/>
                                        <p:tgtEl>
                                          <p:spTgt spid="141"/>
                                        </p:tgtEl>
                                      </p:cBhvr>
                                    </p:animEffect>
                                  </p:childTnLst>
                                </p:cTn>
                              </p:par>
                              <p:par>
                                <p:cTn id="327" presetID="10" presetClass="entr" presetSubtype="0" dur="500" fill="hold" grpId="0" nodeType="withEffect">
                                  <p:stCondLst>
                                    <p:cond delay="0"/>
                                  </p:stCondLst>
                                  <p:childTnLst>
                                    <p:set>
                                      <p:cBhvr>
                                        <p:cTn id="328" dur="1" fill="hold">
                                          <p:stCondLst>
                                            <p:cond delay="0"/>
                                          </p:stCondLst>
                                        </p:cTn>
                                        <p:tgtEl>
                                          <p:spTgt spid="145"/>
                                        </p:tgtEl>
                                        <p:attrNameLst>
                                          <p:attrName>style.visibility</p:attrName>
                                        </p:attrNameLst>
                                      </p:cBhvr>
                                      <p:to>
                                        <p:strVal val="visible"/>
                                      </p:to>
                                    </p:set>
                                    <p:animEffect transition="in" filter="fade">
                                      <p:cBhvr>
                                        <p:cTn id="32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4" grpId="0"/>
      <p:bldP spid="25" grpId="0"/>
      <p:bldP spid="26" grpId="0"/>
      <p:bldP spid="27" grpId="0"/>
      <p:bldP spid="28" grpId="0" animBg="1"/>
      <p:bldP spid="29" grpId="0" animBg="1"/>
      <p:bldP spid="30" grpId="0" animBg="1"/>
      <p:bldP spid="89" grpId="0" animBg="1"/>
      <p:bldP spid="90" grpId="0" animBg="1"/>
      <p:bldP spid="91" grpId="0" animBg="1"/>
      <p:bldP spid="92" grpId="0" animBg="1"/>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E1CE-9BD4-2C76-20C9-DA7E7345EC85}"/>
              </a:ext>
            </a:extLst>
          </p:cNvPr>
          <p:cNvSpPr>
            <a:spLocks noGrp="1"/>
          </p:cNvSpPr>
          <p:nvPr>
            <p:ph type="title"/>
          </p:nvPr>
        </p:nvSpPr>
        <p:spPr/>
        <p:txBody>
          <a:bodyPr/>
          <a:lstStyle/>
          <a:p>
            <a:r>
              <a:rPr lang="en-IN" dirty="0"/>
              <a:t>4-bit binary adder</a:t>
            </a:r>
          </a:p>
        </p:txBody>
      </p:sp>
      <p:sp>
        <p:nvSpPr>
          <p:cNvPr id="3" name="Content Placeholder 2">
            <a:extLst>
              <a:ext uri="{FF2B5EF4-FFF2-40B4-BE49-F238E27FC236}">
                <a16:creationId xmlns:a16="http://schemas.microsoft.com/office/drawing/2014/main" id="{2DE8012E-2219-47CF-8266-7B170C0A2409}"/>
              </a:ext>
            </a:extLst>
          </p:cNvPr>
          <p:cNvSpPr>
            <a:spLocks noGrp="1"/>
          </p:cNvSpPr>
          <p:nvPr>
            <p:ph idx="1"/>
          </p:nvPr>
        </p:nvSpPr>
        <p:spPr/>
        <p:txBody>
          <a:bodyPr vert="horz" lIns="91440" tIns="45720" rIns="91440" bIns="45720" rtlCol="0">
            <a:noAutofit/>
          </a:bodyPr>
          <a:lstStyle/>
          <a:p>
            <a:pPr marL="265113" indent="-265113" algn="just">
              <a:buClr>
                <a:schemeClr val="accent6"/>
              </a:buClr>
              <a:buFont typeface="Wingdings 3" panose="05040102010807070707" pitchFamily="18" charset="2"/>
              <a:buChar char=""/>
            </a:pPr>
            <a:r>
              <a:rPr lang="en-US" sz="2400" dirty="0"/>
              <a:t>The binary adder is constructed with full-adder circuits connected in cascade, with the output carry from one full-adder connected to the input carry of the next full-adder.</a:t>
            </a:r>
          </a:p>
          <a:p>
            <a:pPr marL="265113" indent="-265113" algn="just">
              <a:buClr>
                <a:schemeClr val="accent6"/>
              </a:buClr>
              <a:buFont typeface="Wingdings 3" panose="05040102010807070707" pitchFamily="18" charset="2"/>
              <a:buChar char=""/>
            </a:pPr>
            <a:r>
              <a:rPr lang="en-US" sz="2400" dirty="0"/>
              <a:t>The figure shows the interconnections of four full-adders (FA) to provide a 4-bit binary adder.</a:t>
            </a:r>
          </a:p>
          <a:p>
            <a:pPr marL="265113" indent="-265113" algn="just">
              <a:buClr>
                <a:schemeClr val="accent6"/>
              </a:buClr>
              <a:buFont typeface="Wingdings 3" panose="05040102010807070707" pitchFamily="18" charset="2"/>
              <a:buChar char=""/>
            </a:pPr>
            <a:r>
              <a:rPr lang="en-US" sz="2400" dirty="0"/>
              <a:t>The augends bits of A and the addend bits of B are designated by subscript numbers from right to left, with subscript 0 denoting the low-order bit. </a:t>
            </a:r>
          </a:p>
          <a:p>
            <a:pPr marL="265113" indent="-265113" algn="just">
              <a:buClr>
                <a:schemeClr val="accent6"/>
              </a:buClr>
              <a:buFont typeface="Wingdings 3" panose="05040102010807070707" pitchFamily="18" charset="2"/>
              <a:buChar char=""/>
            </a:pPr>
            <a:r>
              <a:rPr lang="en-US" sz="2400" dirty="0"/>
              <a:t>The carries are connected in a chain through the full-adders. </a:t>
            </a:r>
          </a:p>
          <a:p>
            <a:pPr marL="265113" indent="-265113" algn="just">
              <a:buClr>
                <a:schemeClr val="accent6"/>
              </a:buClr>
              <a:buFont typeface="Wingdings 3" panose="05040102010807070707" pitchFamily="18" charset="2"/>
              <a:buChar char=""/>
            </a:pPr>
            <a:r>
              <a:rPr lang="en-US" sz="2400" dirty="0"/>
              <a:t>The input carry to the binary adder is C0 and the output carry is C4. </a:t>
            </a:r>
          </a:p>
          <a:p>
            <a:pPr marL="265113" indent="-265113" algn="just">
              <a:buClr>
                <a:schemeClr val="accent6"/>
              </a:buClr>
              <a:buFont typeface="Wingdings 3" panose="05040102010807070707" pitchFamily="18" charset="2"/>
              <a:buChar char=""/>
            </a:pPr>
            <a:r>
              <a:rPr lang="en-US" sz="2400" dirty="0"/>
              <a:t>The S outputs of the full-adders generate the required sum bits.</a:t>
            </a:r>
          </a:p>
          <a:p>
            <a:pPr marL="265113" indent="-265113" algn="just">
              <a:buClr>
                <a:schemeClr val="accent6"/>
              </a:buClr>
              <a:buFont typeface="Wingdings 3" panose="05040102010807070707" pitchFamily="18" charset="2"/>
              <a:buChar char=""/>
            </a:pPr>
            <a:r>
              <a:rPr lang="en-US" sz="2400" dirty="0"/>
              <a:t>An n-bit binary adder requires n full-adders. </a:t>
            </a:r>
          </a:p>
          <a:p>
            <a:pPr marL="265113" indent="-265113" algn="just">
              <a:buClr>
                <a:schemeClr val="accent6"/>
              </a:buClr>
              <a:buFont typeface="Wingdings 3" panose="05040102010807070707" pitchFamily="18" charset="2"/>
              <a:buChar char=""/>
            </a:pPr>
            <a:r>
              <a:rPr lang="en-US" sz="2400" dirty="0"/>
              <a:t>The output carry from each full-adder is connected to the input carry of the next-high-order full-adder.</a:t>
            </a:r>
          </a:p>
          <a:p>
            <a:pPr marL="265113" indent="-265113" algn="just">
              <a:buClr>
                <a:schemeClr val="accent6"/>
              </a:buClr>
              <a:buFont typeface="Wingdings 3" panose="05040102010807070707" pitchFamily="18" charset="2"/>
              <a:buChar char=""/>
            </a:pPr>
            <a:r>
              <a:rPr lang="en-US" sz="2400" dirty="0"/>
              <a:t>The n data bits for the A inputs come from one register (such as R1), and the n data bits for the B inputs come from another register (such as R2). The sum can be transferred to a third register or to one of the source registers (R1 or R2), replacing its previous content.</a:t>
            </a:r>
          </a:p>
          <a:p>
            <a:pPr marL="0" indent="0" algn="just">
              <a:buClr>
                <a:schemeClr val="accent6"/>
              </a:buClr>
              <a:buNone/>
            </a:pPr>
            <a:endParaRPr lang="en-IN" sz="2400" dirty="0"/>
          </a:p>
        </p:txBody>
      </p:sp>
    </p:spTree>
    <p:extLst>
      <p:ext uri="{BB962C8B-B14F-4D97-AF65-F5344CB8AC3E}">
        <p14:creationId xmlns:p14="http://schemas.microsoft.com/office/powerpoint/2010/main" val="19066159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30A664-E0AA-76A3-EDE0-C41E952B90DD}"/>
              </a:ext>
            </a:extLst>
          </p:cNvPr>
          <p:cNvSpPr>
            <a:spLocks noGrp="1"/>
          </p:cNvSpPr>
          <p:nvPr>
            <p:ph type="title"/>
          </p:nvPr>
        </p:nvSpPr>
        <p:spPr/>
        <p:txBody>
          <a:bodyPr/>
          <a:lstStyle/>
          <a:p>
            <a:r>
              <a:rPr lang="en-IN" dirty="0"/>
              <a:t>r’s complement</a:t>
            </a:r>
          </a:p>
        </p:txBody>
      </p:sp>
      <p:sp>
        <p:nvSpPr>
          <p:cNvPr id="7" name="Content Placeholder 6">
            <a:extLst>
              <a:ext uri="{FF2B5EF4-FFF2-40B4-BE49-F238E27FC236}">
                <a16:creationId xmlns:a16="http://schemas.microsoft.com/office/drawing/2014/main" id="{FFD85CD4-CF55-B6B3-D711-94BCBE19A260}"/>
              </a:ext>
            </a:extLst>
          </p:cNvPr>
          <p:cNvSpPr>
            <a:spLocks noGrp="1"/>
          </p:cNvSpPr>
          <p:nvPr>
            <p:ph idx="1"/>
          </p:nvPr>
        </p:nvSpPr>
        <p:spPr/>
        <p:txBody>
          <a:bodyPr/>
          <a:lstStyle/>
          <a:p>
            <a:r>
              <a:rPr lang="en-IN" b="0" i="0" dirty="0">
                <a:solidFill>
                  <a:srgbClr val="000000"/>
                </a:solidFill>
                <a:effectLst/>
              </a:rPr>
              <a:t>Generally, there are two types of complement of Binary number: 1’s complement and 2’s complement. </a:t>
            </a:r>
            <a:endParaRPr lang="en-IN" dirty="0">
              <a:solidFill>
                <a:srgbClr val="000000"/>
              </a:solidFill>
            </a:endParaRPr>
          </a:p>
          <a:p>
            <a:r>
              <a:rPr lang="en-IN" b="0" i="0" dirty="0">
                <a:solidFill>
                  <a:srgbClr val="000000"/>
                </a:solidFill>
                <a:effectLst/>
              </a:rPr>
              <a:t>To get 1’s complement of a binary number, </a:t>
            </a:r>
            <a:r>
              <a:rPr lang="en-IN" b="1" i="0" dirty="0">
                <a:solidFill>
                  <a:srgbClr val="000000"/>
                </a:solidFill>
                <a:effectLst/>
              </a:rPr>
              <a:t>simply invert the given number. For example, 1’s complement of binary number 110010 is 001101. </a:t>
            </a:r>
          </a:p>
          <a:p>
            <a:r>
              <a:rPr lang="en-IN" b="0" i="0" dirty="0">
                <a:solidFill>
                  <a:srgbClr val="000000"/>
                </a:solidFill>
                <a:effectLst/>
              </a:rPr>
              <a:t>To get 2’s complement of </a:t>
            </a:r>
            <a:r>
              <a:rPr lang="en-IN" b="1" i="0" dirty="0">
                <a:solidFill>
                  <a:srgbClr val="000000"/>
                </a:solidFill>
                <a:effectLst/>
              </a:rPr>
              <a:t>binary number is 1’s complement of given number plus 1 to the least significant bit (LSB). For example 2’s complement of binary number 10010 is (01101) + 1 = 01110.</a:t>
            </a:r>
          </a:p>
          <a:p>
            <a:pPr algn="just"/>
            <a:r>
              <a:rPr lang="en-IN" b="1" i="0" dirty="0">
                <a:solidFill>
                  <a:srgbClr val="000000"/>
                </a:solidFill>
                <a:effectLst/>
              </a:rPr>
              <a:t>Uses of 1’s Complement Binary Numbers:</a:t>
            </a:r>
            <a:endParaRPr lang="en-IN" b="0" i="0" dirty="0">
              <a:solidFill>
                <a:srgbClr val="000000"/>
              </a:solidFill>
              <a:effectLst/>
            </a:endParaRPr>
          </a:p>
          <a:p>
            <a:pPr algn="just"/>
            <a:r>
              <a:rPr lang="en-IN" b="0" i="0" dirty="0">
                <a:solidFill>
                  <a:srgbClr val="000000"/>
                </a:solidFill>
                <a:effectLst/>
              </a:rPr>
              <a:t>There are various uses of 1’s complement of Binary numbers</a:t>
            </a:r>
          </a:p>
          <a:p>
            <a:pPr algn="just"/>
            <a:r>
              <a:rPr lang="en-IN" b="0" i="0" dirty="0">
                <a:solidFill>
                  <a:srgbClr val="000000"/>
                </a:solidFill>
                <a:effectLst/>
              </a:rPr>
              <a:t>mainly in signed Binary number representation and various arithmetic operations for Binary numbers, e.g., additions, subtractions, etc.</a:t>
            </a:r>
          </a:p>
          <a:p>
            <a:endParaRPr lang="en-IN" dirty="0"/>
          </a:p>
        </p:txBody>
      </p:sp>
    </p:spTree>
    <p:extLst>
      <p:ext uri="{BB962C8B-B14F-4D97-AF65-F5344CB8AC3E}">
        <p14:creationId xmlns:p14="http://schemas.microsoft.com/office/powerpoint/2010/main" val="29722890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7562-5812-9192-EC9F-6E2F37113E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940010-FD24-5EE1-AE28-CC99ACCE4821}"/>
              </a:ext>
            </a:extLst>
          </p:cNvPr>
          <p:cNvSpPr>
            <a:spLocks noGrp="1"/>
          </p:cNvSpPr>
          <p:nvPr>
            <p:ph idx="1"/>
          </p:nvPr>
        </p:nvSpPr>
        <p:spPr/>
        <p:txBody>
          <a:bodyPr/>
          <a:lstStyle/>
          <a:p>
            <a:r>
              <a:rPr lang="en-IN" dirty="0"/>
              <a:t>he signed bit representation is a way to indicate the sign of a binary number using a single bit. This single bit, often called the "sign bit," is positioned at the leftmost side of the binary number. It determines whether the number is positive or negative.</a:t>
            </a:r>
          </a:p>
          <a:p>
            <a:r>
              <a:rPr lang="en-IN" dirty="0"/>
              <a:t>In this representation:</a:t>
            </a:r>
          </a:p>
          <a:p>
            <a:r>
              <a:rPr lang="en-IN" b="1" dirty="0"/>
              <a:t>The sign bit of 0 indicates a positive number.</a:t>
            </a:r>
          </a:p>
          <a:p>
            <a:r>
              <a:rPr lang="en-IN" b="1" dirty="0"/>
              <a:t>The sign bit of 1 indicates a negative number.</a:t>
            </a:r>
          </a:p>
          <a:p>
            <a:r>
              <a:rPr lang="en-IN" dirty="0"/>
              <a:t>Let's illustrate this with an example using a 4-bit signed bit representation:</a:t>
            </a:r>
          </a:p>
          <a:p>
            <a:r>
              <a:rPr lang="en-IN" dirty="0"/>
              <a:t>Positive Number (5): To represent the positive number 5, we set the sign bit to 0 and then write the binary representation of the number itself: 0101.</a:t>
            </a:r>
          </a:p>
          <a:p>
            <a:r>
              <a:rPr lang="en-IN" dirty="0"/>
              <a:t>Negative Number (-3): To represent the negative number -3, we set the sign bit to 1 and then write the binary representation of the positive version of the number (in this case, the positive version of 3): 1100</a:t>
            </a:r>
          </a:p>
          <a:p>
            <a:endParaRPr lang="en-IN" b="1" dirty="0"/>
          </a:p>
          <a:p>
            <a:endParaRPr lang="en-IN" b="1" dirty="0"/>
          </a:p>
        </p:txBody>
      </p:sp>
      <p:sp>
        <p:nvSpPr>
          <p:cNvPr id="5" name="Rectangle 2">
            <a:extLst>
              <a:ext uri="{FF2B5EF4-FFF2-40B4-BE49-F238E27FC236}">
                <a16:creationId xmlns:a16="http://schemas.microsoft.com/office/drawing/2014/main" id="{FF09B012-A0E4-378A-AA9E-0A607F75B1E8}"/>
              </a:ext>
            </a:extLst>
          </p:cNvPr>
          <p:cNvSpPr>
            <a:spLocks noChangeArrowheads="1"/>
          </p:cNvSpPr>
          <p:nvPr/>
        </p:nvSpPr>
        <p:spPr bwMode="auto">
          <a:xfrm>
            <a:off x="0" y="-202544"/>
            <a:ext cx="38472" cy="862289"/>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7415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66421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C33C-10EA-740C-FE04-5A7CB3FEE660}"/>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EFF12571-8E4B-9C35-059C-1715A9546571}"/>
              </a:ext>
            </a:extLst>
          </p:cNvPr>
          <p:cNvSpPr>
            <a:spLocks noGrp="1"/>
          </p:cNvSpPr>
          <p:nvPr>
            <p:ph idx="1"/>
          </p:nvPr>
        </p:nvSpPr>
        <p:spPr/>
        <p:txBody>
          <a:bodyPr/>
          <a:lstStyle/>
          <a:p>
            <a:r>
              <a:rPr lang="en-IN" dirty="0"/>
              <a:t>Here's the breakdown:</a:t>
            </a:r>
          </a:p>
          <a:p>
            <a:r>
              <a:rPr lang="en-IN" dirty="0"/>
              <a:t>Positive 5: 0101</a:t>
            </a:r>
          </a:p>
          <a:p>
            <a:pPr lvl="1"/>
            <a:r>
              <a:rPr lang="en-IN" dirty="0"/>
              <a:t>Sign bit: 0 (positive)</a:t>
            </a:r>
          </a:p>
          <a:p>
            <a:pPr lvl="1"/>
            <a:r>
              <a:rPr lang="en-IN" dirty="0"/>
              <a:t>Magnitude: 0101 (binary for 5)</a:t>
            </a:r>
          </a:p>
          <a:p>
            <a:r>
              <a:rPr lang="en-IN" dirty="0"/>
              <a:t>Negative -3: 1100</a:t>
            </a:r>
          </a:p>
          <a:p>
            <a:pPr lvl="1"/>
            <a:r>
              <a:rPr lang="en-IN" dirty="0"/>
              <a:t>Sign bit: 1 (negative)</a:t>
            </a:r>
          </a:p>
          <a:p>
            <a:pPr lvl="1"/>
            <a:r>
              <a:rPr lang="en-IN" dirty="0"/>
              <a:t>Magnitude: 100 (binary for positive 3)</a:t>
            </a:r>
          </a:p>
        </p:txBody>
      </p:sp>
    </p:spTree>
    <p:extLst>
      <p:ext uri="{BB962C8B-B14F-4D97-AF65-F5344CB8AC3E}">
        <p14:creationId xmlns:p14="http://schemas.microsoft.com/office/powerpoint/2010/main" val="252053261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7E93-4023-D487-5943-94D7DC2FCB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D13606-EEBE-5CB7-63C0-9A7EC9A49A92}"/>
              </a:ext>
            </a:extLst>
          </p:cNvPr>
          <p:cNvSpPr>
            <a:spLocks noGrp="1"/>
          </p:cNvSpPr>
          <p:nvPr>
            <p:ph idx="1"/>
          </p:nvPr>
        </p:nvSpPr>
        <p:spPr/>
        <p:txBody>
          <a:bodyPr/>
          <a:lstStyle/>
          <a:p>
            <a:r>
              <a:rPr lang="en-IN" b="1" i="0" dirty="0">
                <a:solidFill>
                  <a:srgbClr val="000000"/>
                </a:solidFill>
                <a:effectLst/>
              </a:rPr>
              <a:t>1’s Complementation in Signed Binary number Representation:</a:t>
            </a:r>
            <a:endParaRPr lang="en-IN" b="0" i="0" dirty="0">
              <a:solidFill>
                <a:srgbClr val="000000"/>
              </a:solidFill>
              <a:effectLst/>
            </a:endParaRPr>
          </a:p>
          <a:p>
            <a:r>
              <a:rPr lang="en-IN" b="0" i="0" dirty="0">
                <a:solidFill>
                  <a:srgbClr val="000000"/>
                </a:solidFill>
                <a:effectLst/>
              </a:rPr>
              <a:t>1’s complement binary numbers are very useful in Signed number representation. Positive numbers are simply represented as Binary number . </a:t>
            </a:r>
          </a:p>
          <a:p>
            <a:r>
              <a:rPr lang="en-IN" b="0" i="0" dirty="0">
                <a:solidFill>
                  <a:srgbClr val="000000"/>
                </a:solidFill>
                <a:effectLst/>
              </a:rPr>
              <a:t>There is nothing to do for positive binary number.  </a:t>
            </a:r>
          </a:p>
          <a:p>
            <a:r>
              <a:rPr lang="en-IN" b="0" i="0" dirty="0">
                <a:solidFill>
                  <a:srgbClr val="000000"/>
                </a:solidFill>
                <a:effectLst/>
              </a:rPr>
              <a:t>But in case of negative binary number representation, we represent in 1’s complement. If the number is negative then it is represented using 1’s complement. First represent the number with positive sign and then take 1’s complement of that number.</a:t>
            </a:r>
          </a:p>
          <a:p>
            <a:endParaRPr lang="en-IN" dirty="0"/>
          </a:p>
        </p:txBody>
      </p:sp>
      <p:pic>
        <p:nvPicPr>
          <p:cNvPr id="1026" name="Picture 2">
            <a:extLst>
              <a:ext uri="{FF2B5EF4-FFF2-40B4-BE49-F238E27FC236}">
                <a16:creationId xmlns:a16="http://schemas.microsoft.com/office/drawing/2014/main" id="{22F38B08-1C62-EC58-D9CE-71EF282A4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256" y="4192035"/>
            <a:ext cx="7854629" cy="207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82559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2E70-0C36-73A5-4685-172B7EC72CB2}"/>
              </a:ext>
            </a:extLst>
          </p:cNvPr>
          <p:cNvSpPr>
            <a:spLocks noGrp="1"/>
          </p:cNvSpPr>
          <p:nvPr>
            <p:ph type="title"/>
          </p:nvPr>
        </p:nvSpPr>
        <p:spPr/>
        <p:txBody>
          <a:bodyPr/>
          <a:lstStyle/>
          <a:p>
            <a:r>
              <a:rPr lang="en-IN" dirty="0"/>
              <a:t>Negative number in binary</a:t>
            </a:r>
          </a:p>
        </p:txBody>
      </p:sp>
      <p:sp>
        <p:nvSpPr>
          <p:cNvPr id="3" name="Content Placeholder 2">
            <a:extLst>
              <a:ext uri="{FF2B5EF4-FFF2-40B4-BE49-F238E27FC236}">
                <a16:creationId xmlns:a16="http://schemas.microsoft.com/office/drawing/2014/main" id="{BC2D5721-C73B-0F11-304C-7FC001BF8047}"/>
              </a:ext>
            </a:extLst>
          </p:cNvPr>
          <p:cNvSpPr>
            <a:spLocks noGrp="1"/>
          </p:cNvSpPr>
          <p:nvPr>
            <p:ph idx="1"/>
          </p:nvPr>
        </p:nvSpPr>
        <p:spPr/>
        <p:txBody>
          <a:bodyPr/>
          <a:lstStyle/>
          <a:p>
            <a:r>
              <a:rPr lang="en-IN" b="0" i="0" dirty="0">
                <a:solidFill>
                  <a:srgbClr val="3D3D4E"/>
                </a:solidFill>
                <a:effectLst/>
              </a:rPr>
              <a:t>a simple approach that adds an extra bit (i.e., </a:t>
            </a:r>
            <a:r>
              <a:rPr lang="en-IN" b="0" i="1" dirty="0">
                <a:solidFill>
                  <a:srgbClr val="3D3D4E"/>
                </a:solidFill>
                <a:effectLst/>
              </a:rPr>
              <a:t>sign-bit</a:t>
            </a:r>
            <a:r>
              <a:rPr lang="en-IN" b="0" i="0" dirty="0">
                <a:solidFill>
                  <a:srgbClr val="3D3D4E"/>
                </a:solidFill>
                <a:effectLst/>
              </a:rPr>
              <a:t>) to detect the sign of a number. 11 indicates a </a:t>
            </a:r>
            <a:r>
              <a:rPr lang="en-IN" b="0" i="1" dirty="0">
                <a:solidFill>
                  <a:srgbClr val="3D3D4E"/>
                </a:solidFill>
                <a:effectLst/>
              </a:rPr>
              <a:t>-ve</a:t>
            </a:r>
            <a:r>
              <a:rPr lang="en-IN" b="0" i="0" dirty="0">
                <a:solidFill>
                  <a:srgbClr val="3D3D4E"/>
                </a:solidFill>
                <a:effectLst/>
              </a:rPr>
              <a:t> number, ​and 00 indicates a </a:t>
            </a:r>
            <a:r>
              <a:rPr lang="en-IN" b="0" i="1" dirty="0">
                <a:solidFill>
                  <a:srgbClr val="3D3D4E"/>
                </a:solidFill>
                <a:effectLst/>
              </a:rPr>
              <a:t>+ve</a:t>
            </a:r>
            <a:r>
              <a:rPr lang="en-IN" b="0" i="0" dirty="0">
                <a:solidFill>
                  <a:srgbClr val="3D3D4E"/>
                </a:solidFill>
                <a:effectLst/>
              </a:rPr>
              <a:t> number or vice versa (depending on the architecture of the computer).</a:t>
            </a:r>
          </a:p>
          <a:p>
            <a:r>
              <a:rPr lang="en-IN" b="0" i="0" dirty="0">
                <a:solidFill>
                  <a:srgbClr val="3D3D4E"/>
                </a:solidFill>
                <a:effectLst/>
              </a:rPr>
              <a:t>For example, if 7 = (0111)7=(0111)</a:t>
            </a:r>
            <a:r>
              <a:rPr lang="en-IN" b="0" i="0" baseline="-25000" dirty="0">
                <a:solidFill>
                  <a:srgbClr val="3D3D4E"/>
                </a:solidFill>
                <a:effectLst/>
              </a:rPr>
              <a:t>2</a:t>
            </a:r>
            <a:r>
              <a:rPr lang="en-IN" b="0" i="0" dirty="0">
                <a:solidFill>
                  <a:srgbClr val="3D3D4E"/>
                </a:solidFill>
                <a:effectLst/>
              </a:rPr>
              <a:t> then -7 = (1111)−7=(1111)</a:t>
            </a:r>
            <a:r>
              <a:rPr lang="en-IN" b="0" i="0" baseline="-25000" dirty="0">
                <a:solidFill>
                  <a:srgbClr val="3D3D4E"/>
                </a:solidFill>
                <a:effectLst/>
              </a:rPr>
              <a:t>2</a:t>
            </a:r>
            <a:r>
              <a:rPr lang="en-IN" b="0" i="0" dirty="0">
                <a:solidFill>
                  <a:srgbClr val="3D3D4E"/>
                </a:solidFill>
                <a:effectLst/>
              </a:rPr>
              <a:t>.</a:t>
            </a:r>
          </a:p>
          <a:p>
            <a:r>
              <a:rPr lang="en-IN" b="0" i="0" dirty="0">
                <a:solidFill>
                  <a:srgbClr val="3D3D4E"/>
                </a:solidFill>
                <a:effectLst/>
              </a:rPr>
              <a:t>A drawback is that the adders, in the underlying hardware of the computer, need to determine the </a:t>
            </a:r>
            <a:r>
              <a:rPr lang="en-IN" b="0" i="1" dirty="0">
                <a:solidFill>
                  <a:srgbClr val="3D3D4E"/>
                </a:solidFill>
                <a:effectLst/>
              </a:rPr>
              <a:t>sign-bit</a:t>
            </a:r>
            <a:r>
              <a:rPr lang="en-IN" b="0" i="0" dirty="0">
                <a:solidFill>
                  <a:srgbClr val="3D3D4E"/>
                </a:solidFill>
                <a:effectLst/>
              </a:rPr>
              <a:t> of an operation’s result. Due to this, and other disadvantages, the sign-bit representation of negative numbers is now obsolete.</a:t>
            </a:r>
          </a:p>
          <a:p>
            <a:endParaRPr lang="en-IN" dirty="0"/>
          </a:p>
        </p:txBody>
      </p:sp>
    </p:spTree>
    <p:extLst>
      <p:ext uri="{BB962C8B-B14F-4D97-AF65-F5344CB8AC3E}">
        <p14:creationId xmlns:p14="http://schemas.microsoft.com/office/powerpoint/2010/main" val="107517643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A3F3-3E71-9226-2E7F-FCBBDDEE86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14DF0C-B7F2-5332-7FEF-A8B8B475E937}"/>
              </a:ext>
            </a:extLst>
          </p:cNvPr>
          <p:cNvSpPr>
            <a:spLocks noGrp="1"/>
          </p:cNvSpPr>
          <p:nvPr>
            <p:ph idx="1"/>
          </p:nvPr>
        </p:nvSpPr>
        <p:spPr/>
        <p:txBody>
          <a:bodyPr/>
          <a:lstStyle/>
          <a:p>
            <a:r>
              <a:rPr lang="en-IN" b="0" i="0" dirty="0">
                <a:solidFill>
                  <a:srgbClr val="3D3D4E"/>
                </a:solidFill>
                <a:effectLst/>
                <a:latin typeface="Droid Serif"/>
              </a:rPr>
              <a:t>In this representation, the left-most bit is considered to be the </a:t>
            </a:r>
            <a:r>
              <a:rPr lang="en-IN" b="0" i="1" dirty="0">
                <a:solidFill>
                  <a:srgbClr val="3D3D4E"/>
                </a:solidFill>
                <a:effectLst/>
                <a:latin typeface="Droid Serif"/>
              </a:rPr>
              <a:t>sign-bit</a:t>
            </a:r>
            <a:r>
              <a:rPr lang="en-IN" b="0" i="0" dirty="0">
                <a:solidFill>
                  <a:srgbClr val="3D3D4E"/>
                </a:solidFill>
                <a:effectLst/>
                <a:latin typeface="Droid Serif"/>
              </a:rPr>
              <a:t> (without adding an extra bit), where </a:t>
            </a:r>
            <a:r>
              <a:rPr lang="en-IN" b="0" i="0" dirty="0">
                <a:solidFill>
                  <a:srgbClr val="3D3D4E"/>
                </a:solidFill>
                <a:effectLst/>
                <a:latin typeface="KaTeX_Main"/>
              </a:rPr>
              <a:t>11</a:t>
            </a:r>
            <a:r>
              <a:rPr lang="en-IN" b="0" i="0" dirty="0">
                <a:solidFill>
                  <a:srgbClr val="3D3D4E"/>
                </a:solidFill>
                <a:effectLst/>
                <a:latin typeface="Droid Serif"/>
              </a:rPr>
              <a:t> is a -ve and </a:t>
            </a:r>
            <a:r>
              <a:rPr lang="en-IN" b="0" i="0" dirty="0">
                <a:solidFill>
                  <a:srgbClr val="3D3D4E"/>
                </a:solidFill>
                <a:effectLst/>
                <a:latin typeface="KaTeX_Main"/>
              </a:rPr>
              <a:t>00</a:t>
            </a:r>
            <a:r>
              <a:rPr lang="en-IN" b="0" i="0" dirty="0">
                <a:solidFill>
                  <a:srgbClr val="3D3D4E"/>
                </a:solidFill>
                <a:effectLst/>
                <a:latin typeface="Droid Serif"/>
              </a:rPr>
              <a:t> is a +ve. This reduces the range of positive numbers that can be represented (using </a:t>
            </a:r>
            <a:r>
              <a:rPr lang="en-IN" b="0" i="0" dirty="0">
                <a:solidFill>
                  <a:srgbClr val="3D3D4E"/>
                </a:solidFill>
                <a:effectLst/>
                <a:latin typeface="KaTeX_Main"/>
              </a:rPr>
              <a:t>n</a:t>
            </a:r>
            <a:r>
              <a:rPr lang="en-IN" b="0" i="0" dirty="0">
                <a:solidFill>
                  <a:srgbClr val="3D3D4E"/>
                </a:solidFill>
                <a:effectLst/>
                <a:latin typeface="Droid Serif"/>
              </a:rPr>
              <a:t> bits) from </a:t>
            </a:r>
            <a:r>
              <a:rPr lang="en-IN" b="0" i="0" dirty="0">
                <a:solidFill>
                  <a:srgbClr val="3D3D4E"/>
                </a:solidFill>
                <a:effectLst/>
                <a:latin typeface="KaTeX_Main"/>
              </a:rPr>
              <a:t>2</a:t>
            </a:r>
            <a:r>
              <a:rPr lang="en-IN" b="0" i="0" baseline="30000" dirty="0">
                <a:solidFill>
                  <a:srgbClr val="3D3D4E"/>
                </a:solidFill>
                <a:effectLst/>
                <a:latin typeface="KaTeX_Main"/>
              </a:rPr>
              <a:t>n</a:t>
            </a:r>
            <a:r>
              <a:rPr lang="en-IN" b="0" i="0" dirty="0">
                <a:solidFill>
                  <a:srgbClr val="3D3D4E"/>
                </a:solidFill>
                <a:effectLst/>
                <a:latin typeface="KaTeX_Main"/>
              </a:rPr>
              <a:t> – 1 to 2</a:t>
            </a:r>
            <a:r>
              <a:rPr lang="en-IN" b="0" i="1" baseline="30000" dirty="0">
                <a:solidFill>
                  <a:srgbClr val="3D3D4E"/>
                </a:solidFill>
                <a:effectLst/>
                <a:latin typeface="KaTeX_Math"/>
              </a:rPr>
              <a:t>n</a:t>
            </a:r>
            <a:r>
              <a:rPr lang="en-IN" b="0" i="0" baseline="30000" dirty="0">
                <a:solidFill>
                  <a:srgbClr val="3D3D4E"/>
                </a:solidFill>
                <a:effectLst/>
                <a:latin typeface="KaTeX_Main"/>
              </a:rPr>
              <a:t>−1</a:t>
            </a:r>
            <a:r>
              <a:rPr lang="en-IN" b="0" i="0" dirty="0">
                <a:solidFill>
                  <a:srgbClr val="3D3D4E"/>
                </a:solidFill>
                <a:effectLst/>
                <a:latin typeface="Droid Serif"/>
              </a:rPr>
              <a:t> -1  Despite this drawback, it is now the standard way of representing negative binary numbers.</a:t>
            </a:r>
          </a:p>
          <a:p>
            <a:r>
              <a:rPr lang="en-IN" b="0" i="0" dirty="0">
                <a:solidFill>
                  <a:srgbClr val="3D3D4E"/>
                </a:solidFill>
                <a:effectLst/>
                <a:latin typeface="Droid Serif"/>
              </a:rPr>
              <a:t>To convert a positive number into a negative number, using the two’s complement representation, invert all of the bits of the number and ​add </a:t>
            </a:r>
            <a:r>
              <a:rPr lang="en-IN" b="0" i="0" dirty="0">
                <a:solidFill>
                  <a:srgbClr val="3D3D4E"/>
                </a:solidFill>
                <a:effectLst/>
                <a:latin typeface="KaTeX_Main"/>
              </a:rPr>
              <a:t>1</a:t>
            </a:r>
            <a:r>
              <a:rPr lang="en-IN" b="0" i="0" dirty="0">
                <a:solidFill>
                  <a:srgbClr val="3D3D4E"/>
                </a:solidFill>
                <a:effectLst/>
                <a:latin typeface="Droid Serif"/>
              </a:rPr>
              <a:t>.</a:t>
            </a:r>
          </a:p>
          <a:p>
            <a:r>
              <a:rPr lang="en-IN" b="0" i="0" dirty="0">
                <a:solidFill>
                  <a:srgbClr val="3D3D4E"/>
                </a:solidFill>
                <a:effectLst/>
                <a:latin typeface="Droid Serif"/>
              </a:rPr>
              <a:t>For example:-</a:t>
            </a:r>
            <a:endParaRPr lang="en-IN" dirty="0">
              <a:solidFill>
                <a:srgbClr val="3D3D4E"/>
              </a:solidFill>
              <a:latin typeface="Droid Serif"/>
            </a:endParaRPr>
          </a:p>
          <a:p>
            <a:r>
              <a:rPr lang="en-IN" b="0" i="0" dirty="0">
                <a:solidFill>
                  <a:srgbClr val="3D3D4E"/>
                </a:solidFill>
                <a:effectLst/>
                <a:latin typeface="Droid Serif"/>
              </a:rPr>
              <a:t>13:- 0000 1101 		1111 0010 		1111 0011</a:t>
            </a:r>
          </a:p>
          <a:p>
            <a:endParaRPr lang="en-IN" b="0" i="0" dirty="0">
              <a:solidFill>
                <a:srgbClr val="3D3D4E"/>
              </a:solidFill>
              <a:effectLst/>
              <a:latin typeface="Droid Serif"/>
            </a:endParaRPr>
          </a:p>
          <a:p>
            <a:endParaRPr lang="en-IN" dirty="0"/>
          </a:p>
        </p:txBody>
      </p:sp>
      <p:sp>
        <p:nvSpPr>
          <p:cNvPr id="6" name="Arrow: Right 5">
            <a:extLst>
              <a:ext uri="{FF2B5EF4-FFF2-40B4-BE49-F238E27FC236}">
                <a16:creationId xmlns:a16="http://schemas.microsoft.com/office/drawing/2014/main" id="{0C160865-903F-0653-3E0A-1B0E5C103918}"/>
              </a:ext>
            </a:extLst>
          </p:cNvPr>
          <p:cNvSpPr/>
          <p:nvPr/>
        </p:nvSpPr>
        <p:spPr>
          <a:xfrm>
            <a:off x="2543503" y="3720662"/>
            <a:ext cx="1135118" cy="126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1A6C7E54-55FB-1EA9-56CE-BE29596BAF21}"/>
              </a:ext>
            </a:extLst>
          </p:cNvPr>
          <p:cNvSpPr/>
          <p:nvPr/>
        </p:nvSpPr>
        <p:spPr>
          <a:xfrm>
            <a:off x="5213131" y="3720662"/>
            <a:ext cx="1271752" cy="126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2643082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7C00-CDDF-E466-D811-4A683CBE20B3}"/>
              </a:ext>
            </a:extLst>
          </p:cNvPr>
          <p:cNvSpPr>
            <a:spLocks noGrp="1"/>
          </p:cNvSpPr>
          <p:nvPr>
            <p:ph type="title"/>
          </p:nvPr>
        </p:nvSpPr>
        <p:spPr/>
        <p:txBody>
          <a:bodyPr>
            <a:normAutofit fontScale="90000"/>
          </a:bodyPr>
          <a:lstStyle/>
          <a:p>
            <a:r>
              <a:rPr lang="en-IN" i="0" dirty="0">
                <a:solidFill>
                  <a:schemeClr val="tx1"/>
                </a:solidFill>
                <a:effectLst/>
                <a:latin typeface="erdana"/>
              </a:rPr>
              <a:t>Subtraction using 2's complement</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10312DA6-A745-BA83-F447-6F25F3DAA010}"/>
              </a:ext>
            </a:extLst>
          </p:cNvPr>
          <p:cNvSpPr>
            <a:spLocks noGrp="1"/>
          </p:cNvSpPr>
          <p:nvPr>
            <p:ph idx="1"/>
          </p:nvPr>
        </p:nvSpPr>
        <p:spPr/>
        <p:txBody>
          <a:bodyPr/>
          <a:lstStyle/>
          <a:p>
            <a:pPr>
              <a:buFont typeface="Arial" panose="020B0604020202020204" pitchFamily="34" charset="0"/>
              <a:buChar char="•"/>
            </a:pPr>
            <a:r>
              <a:rPr lang="en-IN" b="0" i="0" dirty="0">
                <a:solidFill>
                  <a:srgbClr val="000000"/>
                </a:solidFill>
                <a:effectLst/>
                <a:latin typeface="inter-regular"/>
              </a:rPr>
              <a:t>In the first step, find the 2's complement of the subtrahend.</a:t>
            </a:r>
          </a:p>
          <a:p>
            <a:pPr>
              <a:buFont typeface="Arial" panose="020B0604020202020204" pitchFamily="34" charset="0"/>
              <a:buChar char="•"/>
            </a:pPr>
            <a:r>
              <a:rPr lang="en-IN" b="0" i="0" dirty="0">
                <a:solidFill>
                  <a:srgbClr val="000000"/>
                </a:solidFill>
                <a:effectLst/>
                <a:latin typeface="inter-regular"/>
              </a:rPr>
              <a:t>Add the complement number with the minuend.</a:t>
            </a:r>
          </a:p>
          <a:p>
            <a:pPr>
              <a:buFont typeface="Arial" panose="020B0604020202020204" pitchFamily="34" charset="0"/>
              <a:buChar char="•"/>
            </a:pPr>
            <a:r>
              <a:rPr lang="en-IN" b="0" i="0" dirty="0">
                <a:solidFill>
                  <a:srgbClr val="000000"/>
                </a:solidFill>
                <a:effectLst/>
                <a:latin typeface="inter-regular"/>
              </a:rPr>
              <a:t>If we get the carry by adding both the numbers, then we discard this carry and the result is positive else take 2's complement of the result which will be negative.</a:t>
            </a:r>
          </a:p>
          <a:p>
            <a:r>
              <a:rPr lang="en-IN" b="1" i="0" dirty="0">
                <a:solidFill>
                  <a:srgbClr val="333333"/>
                </a:solidFill>
                <a:effectLst/>
                <a:latin typeface="inter-bold"/>
              </a:rPr>
              <a:t>Example 1: </a:t>
            </a:r>
            <a:r>
              <a:rPr lang="en-IN" b="0" i="0" dirty="0">
                <a:solidFill>
                  <a:srgbClr val="333333"/>
                </a:solidFill>
                <a:effectLst/>
                <a:latin typeface="inter-regular"/>
              </a:rPr>
              <a:t>10101 - 00111</a:t>
            </a:r>
          </a:p>
          <a:p>
            <a:r>
              <a:rPr lang="en-IN" b="0" i="0" dirty="0">
                <a:solidFill>
                  <a:srgbClr val="333333"/>
                </a:solidFill>
                <a:effectLst/>
                <a:latin typeface="inter-regular"/>
              </a:rPr>
              <a:t>We take 2's complement of subtrahend 00111, which is 11001. Now, sum them. So,</a:t>
            </a:r>
          </a:p>
          <a:p>
            <a:r>
              <a:rPr lang="en-IN" b="0" i="0" dirty="0">
                <a:solidFill>
                  <a:srgbClr val="333333"/>
                </a:solidFill>
                <a:effectLst/>
                <a:latin typeface="inter-regular"/>
              </a:rPr>
              <a:t>10101+11001 =1 01110.</a:t>
            </a:r>
          </a:p>
          <a:p>
            <a:r>
              <a:rPr lang="en-IN" b="0" i="0" dirty="0">
                <a:solidFill>
                  <a:srgbClr val="333333"/>
                </a:solidFill>
                <a:effectLst/>
                <a:latin typeface="inter-regular"/>
              </a:rPr>
              <a:t>In the above result, we get the carry bit 1. So we discard this carry bit and remaining is the final result and a positive number.</a:t>
            </a:r>
          </a:p>
          <a:p>
            <a:endParaRPr lang="en-IN" dirty="0"/>
          </a:p>
        </p:txBody>
      </p:sp>
    </p:spTree>
    <p:extLst>
      <p:ext uri="{BB962C8B-B14F-4D97-AF65-F5344CB8AC3E}">
        <p14:creationId xmlns:p14="http://schemas.microsoft.com/office/powerpoint/2010/main" val="257417200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96EE4-B7B9-A4E9-8D14-C1B3F3C63F5C}"/>
              </a:ext>
            </a:extLst>
          </p:cNvPr>
          <p:cNvSpPr>
            <a:spLocks noGrp="1"/>
          </p:cNvSpPr>
          <p:nvPr>
            <p:ph type="title"/>
          </p:nvPr>
        </p:nvSpPr>
        <p:spPr/>
        <p:txBody>
          <a:bodyPr/>
          <a:lstStyle/>
          <a:p>
            <a:r>
              <a:rPr lang="en-IN" dirty="0"/>
              <a:t>FUNCTIONAL UNITS OF COMPUTER SYSTEM</a:t>
            </a:r>
          </a:p>
        </p:txBody>
      </p:sp>
      <p:pic>
        <p:nvPicPr>
          <p:cNvPr id="2050" name="Picture 2" descr="Functional Components of a Computer System">
            <a:extLst>
              <a:ext uri="{FF2B5EF4-FFF2-40B4-BE49-F238E27FC236}">
                <a16:creationId xmlns:a16="http://schemas.microsoft.com/office/drawing/2014/main" id="{59565E78-4EDB-F87F-A9E4-B0F0A02571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1910" y="1517712"/>
            <a:ext cx="5886161" cy="3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16715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2A78-3724-4DD5-B0E2-3EDBD669F5E7}"/>
              </a:ext>
            </a:extLst>
          </p:cNvPr>
          <p:cNvSpPr>
            <a:spLocks noGrp="1"/>
          </p:cNvSpPr>
          <p:nvPr>
            <p:ph type="title"/>
          </p:nvPr>
        </p:nvSpPr>
        <p:spPr/>
        <p:txBody>
          <a:bodyPr/>
          <a:lstStyle/>
          <a:p>
            <a:r>
              <a:rPr lang="en-IN"/>
              <a:t>4-bit Binary Adder-Subtractor</a:t>
            </a:r>
          </a:p>
        </p:txBody>
      </p:sp>
      <p:sp>
        <p:nvSpPr>
          <p:cNvPr id="148" name="Rectangle 147">
            <a:extLst>
              <a:ext uri="{FF2B5EF4-FFF2-40B4-BE49-F238E27FC236}">
                <a16:creationId xmlns:a16="http://schemas.microsoft.com/office/drawing/2014/main" id="{132C1309-5F9E-4ABA-AE72-93F3EA35175F}"/>
              </a:ext>
            </a:extLst>
          </p:cNvPr>
          <p:cNvSpPr/>
          <p:nvPr/>
        </p:nvSpPr>
        <p:spPr>
          <a:xfrm>
            <a:off x="2188211" y="4381001"/>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mbria" panose="02040503050406030204" pitchFamily="18" charset="0"/>
              </a:rPr>
              <a:t>FA</a:t>
            </a:r>
          </a:p>
        </p:txBody>
      </p:sp>
      <p:sp>
        <p:nvSpPr>
          <p:cNvPr id="149" name="Rectangle 148">
            <a:extLst>
              <a:ext uri="{FF2B5EF4-FFF2-40B4-BE49-F238E27FC236}">
                <a16:creationId xmlns:a16="http://schemas.microsoft.com/office/drawing/2014/main" id="{7720EC3B-ABB3-4D0E-8C9D-EF107F8000A5}"/>
              </a:ext>
            </a:extLst>
          </p:cNvPr>
          <p:cNvSpPr/>
          <p:nvPr/>
        </p:nvSpPr>
        <p:spPr>
          <a:xfrm>
            <a:off x="4169411" y="4381001"/>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mbria" panose="02040503050406030204" pitchFamily="18" charset="0"/>
              </a:rPr>
              <a:t>FA</a:t>
            </a:r>
          </a:p>
        </p:txBody>
      </p:sp>
      <p:sp>
        <p:nvSpPr>
          <p:cNvPr id="150" name="Rectangle 149">
            <a:extLst>
              <a:ext uri="{FF2B5EF4-FFF2-40B4-BE49-F238E27FC236}">
                <a16:creationId xmlns:a16="http://schemas.microsoft.com/office/drawing/2014/main" id="{A7FE253E-8BF9-47A7-926A-A26EA3979C60}"/>
              </a:ext>
            </a:extLst>
          </p:cNvPr>
          <p:cNvSpPr/>
          <p:nvPr/>
        </p:nvSpPr>
        <p:spPr>
          <a:xfrm>
            <a:off x="6150611" y="4381001"/>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mbria" panose="02040503050406030204" pitchFamily="18" charset="0"/>
              </a:rPr>
              <a:t>FA</a:t>
            </a:r>
          </a:p>
        </p:txBody>
      </p:sp>
      <p:sp>
        <p:nvSpPr>
          <p:cNvPr id="151" name="Rectangle 150">
            <a:extLst>
              <a:ext uri="{FF2B5EF4-FFF2-40B4-BE49-F238E27FC236}">
                <a16:creationId xmlns:a16="http://schemas.microsoft.com/office/drawing/2014/main" id="{1D87EE4D-57B0-4377-A487-E8D8E2E600B1}"/>
              </a:ext>
            </a:extLst>
          </p:cNvPr>
          <p:cNvSpPr/>
          <p:nvPr/>
        </p:nvSpPr>
        <p:spPr>
          <a:xfrm>
            <a:off x="8131811" y="4381001"/>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mbria" panose="02040503050406030204" pitchFamily="18" charset="0"/>
              </a:rPr>
              <a:t>FA</a:t>
            </a:r>
          </a:p>
        </p:txBody>
      </p:sp>
      <p:cxnSp>
        <p:nvCxnSpPr>
          <p:cNvPr id="152" name="Straight Arrow Connector 151">
            <a:extLst>
              <a:ext uri="{FF2B5EF4-FFF2-40B4-BE49-F238E27FC236}">
                <a16:creationId xmlns:a16="http://schemas.microsoft.com/office/drawing/2014/main" id="{F0B8F95F-87EB-448F-9DC9-E1463F0BC625}"/>
              </a:ext>
            </a:extLst>
          </p:cNvPr>
          <p:cNvCxnSpPr>
            <a:stCxn id="151" idx="1"/>
            <a:endCxn id="150" idx="3"/>
          </p:cNvCxnSpPr>
          <p:nvPr/>
        </p:nvCxnSpPr>
        <p:spPr>
          <a:xfrm flipH="1">
            <a:off x="7522211" y="4723901"/>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CA10C9D-3885-48CA-9145-573E4DD3324F}"/>
              </a:ext>
            </a:extLst>
          </p:cNvPr>
          <p:cNvCxnSpPr>
            <a:stCxn id="150" idx="1"/>
            <a:endCxn id="149" idx="3"/>
          </p:cNvCxnSpPr>
          <p:nvPr/>
        </p:nvCxnSpPr>
        <p:spPr>
          <a:xfrm flipH="1">
            <a:off x="5541011" y="4723901"/>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2689ED-3B29-475D-BE07-E23D998C70AC}"/>
              </a:ext>
            </a:extLst>
          </p:cNvPr>
          <p:cNvCxnSpPr>
            <a:stCxn id="149" idx="1"/>
            <a:endCxn id="148" idx="3"/>
          </p:cNvCxnSpPr>
          <p:nvPr/>
        </p:nvCxnSpPr>
        <p:spPr>
          <a:xfrm flipH="1">
            <a:off x="3559811" y="4723901"/>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A3CFC37-F65A-4441-A55B-BCE11BD4C9E3}"/>
              </a:ext>
            </a:extLst>
          </p:cNvPr>
          <p:cNvCxnSpPr>
            <a:endCxn id="151" idx="3"/>
          </p:cNvCxnSpPr>
          <p:nvPr/>
        </p:nvCxnSpPr>
        <p:spPr>
          <a:xfrm flipH="1" flipV="1">
            <a:off x="9503411" y="4723901"/>
            <a:ext cx="609600" cy="952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75D9C6A-5628-4078-BD28-22A15640E221}"/>
              </a:ext>
            </a:extLst>
          </p:cNvPr>
          <p:cNvCxnSpPr>
            <a:stCxn id="167" idx="2"/>
          </p:cNvCxnSpPr>
          <p:nvPr/>
        </p:nvCxnSpPr>
        <p:spPr>
          <a:xfrm flipH="1">
            <a:off x="9198611" y="2061784"/>
            <a:ext cx="0" cy="231921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F79BAF63-A72F-4115-8A78-DDEC4542E0C1}"/>
              </a:ext>
            </a:extLst>
          </p:cNvPr>
          <p:cNvCxnSpPr>
            <a:stCxn id="169" idx="2"/>
          </p:cNvCxnSpPr>
          <p:nvPr/>
        </p:nvCxnSpPr>
        <p:spPr>
          <a:xfrm flipH="1">
            <a:off x="7217411" y="2061784"/>
            <a:ext cx="0" cy="231921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04B02A7-72C5-4740-8CAD-3248527108FB}"/>
              </a:ext>
            </a:extLst>
          </p:cNvPr>
          <p:cNvCxnSpPr>
            <a:stCxn id="171" idx="2"/>
          </p:cNvCxnSpPr>
          <p:nvPr/>
        </p:nvCxnSpPr>
        <p:spPr>
          <a:xfrm flipH="1">
            <a:off x="5236211" y="2061784"/>
            <a:ext cx="16042" cy="231921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286916-94F8-4285-AF76-A56E82A14F7C}"/>
              </a:ext>
            </a:extLst>
          </p:cNvPr>
          <p:cNvCxnSpPr>
            <a:stCxn id="173" idx="2"/>
          </p:cNvCxnSpPr>
          <p:nvPr/>
        </p:nvCxnSpPr>
        <p:spPr>
          <a:xfrm flipH="1">
            <a:off x="3255012" y="2042674"/>
            <a:ext cx="9710" cy="233832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B80C2FB-C62D-471B-A1A2-52F3E8B91251}"/>
              </a:ext>
            </a:extLst>
          </p:cNvPr>
          <p:cNvCxnSpPr>
            <a:stCxn id="151" idx="2"/>
          </p:cNvCxnSpPr>
          <p:nvPr/>
        </p:nvCxnSpPr>
        <p:spPr>
          <a:xfrm flipH="1">
            <a:off x="8817611" y="5066801"/>
            <a:ext cx="0" cy="6858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B189DEF-7A29-406A-9778-C721E8CC6F8E}"/>
              </a:ext>
            </a:extLst>
          </p:cNvPr>
          <p:cNvCxnSpPr>
            <a:stCxn id="150" idx="2"/>
          </p:cNvCxnSpPr>
          <p:nvPr/>
        </p:nvCxnSpPr>
        <p:spPr>
          <a:xfrm flipH="1">
            <a:off x="6836411" y="5066801"/>
            <a:ext cx="0" cy="6858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D9011390-D804-4E7C-A9A8-C389E3D03777}"/>
              </a:ext>
            </a:extLst>
          </p:cNvPr>
          <p:cNvCxnSpPr>
            <a:stCxn id="149" idx="2"/>
          </p:cNvCxnSpPr>
          <p:nvPr/>
        </p:nvCxnSpPr>
        <p:spPr>
          <a:xfrm flipH="1">
            <a:off x="4855211" y="5066801"/>
            <a:ext cx="0" cy="6858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67CEDBF-D73B-49DA-BCE0-DA1134C20A65}"/>
              </a:ext>
            </a:extLst>
          </p:cNvPr>
          <p:cNvCxnSpPr>
            <a:stCxn id="148" idx="2"/>
          </p:cNvCxnSpPr>
          <p:nvPr/>
        </p:nvCxnSpPr>
        <p:spPr>
          <a:xfrm flipH="1">
            <a:off x="2874011" y="5066801"/>
            <a:ext cx="0" cy="6858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05C6FAF6-6184-46C9-AFFA-A0FE50009837}"/>
              </a:ext>
            </a:extLst>
          </p:cNvPr>
          <p:cNvGrpSpPr/>
          <p:nvPr/>
        </p:nvGrpSpPr>
        <p:grpSpPr>
          <a:xfrm>
            <a:off x="1894532" y="4723901"/>
            <a:ext cx="381000" cy="1019175"/>
            <a:chOff x="400222" y="4138552"/>
            <a:chExt cx="381000" cy="1019175"/>
          </a:xfrm>
        </p:grpSpPr>
        <p:cxnSp>
          <p:nvCxnSpPr>
            <p:cNvPr id="165" name="Straight Connector 164">
              <a:extLst>
                <a:ext uri="{FF2B5EF4-FFF2-40B4-BE49-F238E27FC236}">
                  <a16:creationId xmlns:a16="http://schemas.microsoft.com/office/drawing/2014/main" id="{2B31EA7C-0DA0-47FF-A655-A3FB35F0261D}"/>
                </a:ext>
              </a:extLst>
            </p:cNvPr>
            <p:cNvCxnSpPr/>
            <p:nvPr/>
          </p:nvCxnSpPr>
          <p:spPr>
            <a:xfrm flipH="1">
              <a:off x="400222" y="4138552"/>
              <a:ext cx="381000" cy="95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09C5C14-30CE-4942-8B6C-7E65AFE76CF8}"/>
                </a:ext>
              </a:extLst>
            </p:cNvPr>
            <p:cNvCxnSpPr/>
            <p:nvPr/>
          </p:nvCxnSpPr>
          <p:spPr>
            <a:xfrm flipH="1">
              <a:off x="412292" y="4138552"/>
              <a:ext cx="0" cy="101917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sp>
        <p:nvSpPr>
          <p:cNvPr id="167" name="TextBox 166">
            <a:extLst>
              <a:ext uri="{FF2B5EF4-FFF2-40B4-BE49-F238E27FC236}">
                <a16:creationId xmlns:a16="http://schemas.microsoft.com/office/drawing/2014/main" id="{FD9613B6-C20E-4BD4-9470-1A79A5AB6FA5}"/>
              </a:ext>
            </a:extLst>
          </p:cNvPr>
          <p:cNvSpPr txBox="1"/>
          <p:nvPr/>
        </p:nvSpPr>
        <p:spPr>
          <a:xfrm>
            <a:off x="8986053" y="1661674"/>
            <a:ext cx="425116" cy="400110"/>
          </a:xfrm>
          <a:prstGeom prst="rect">
            <a:avLst/>
          </a:prstGeom>
          <a:noFill/>
        </p:spPr>
        <p:txBody>
          <a:bodyPr wrap="none" rtlCol="0">
            <a:spAutoFit/>
          </a:bodyPr>
          <a:lstStyle/>
          <a:p>
            <a:r>
              <a:rPr lang="en-US" sz="2000" i="1">
                <a:latin typeface="Cambria" panose="02040503050406030204" pitchFamily="18" charset="0"/>
              </a:rPr>
              <a:t>A</a:t>
            </a:r>
            <a:r>
              <a:rPr lang="en-US" sz="2000" i="1" baseline="-25000">
                <a:latin typeface="Cambria" panose="02040503050406030204" pitchFamily="18" charset="0"/>
              </a:rPr>
              <a:t>0</a:t>
            </a:r>
            <a:endParaRPr lang="en-US" i="1" baseline="-25000">
              <a:latin typeface="Cambria" panose="02040503050406030204" pitchFamily="18" charset="0"/>
            </a:endParaRPr>
          </a:p>
        </p:txBody>
      </p:sp>
      <p:sp>
        <p:nvSpPr>
          <p:cNvPr id="168" name="TextBox 167">
            <a:extLst>
              <a:ext uri="{FF2B5EF4-FFF2-40B4-BE49-F238E27FC236}">
                <a16:creationId xmlns:a16="http://schemas.microsoft.com/office/drawing/2014/main" id="{4F17CDF6-0533-41E4-A7AF-314A334EE607}"/>
              </a:ext>
            </a:extLst>
          </p:cNvPr>
          <p:cNvSpPr txBox="1"/>
          <p:nvPr/>
        </p:nvSpPr>
        <p:spPr>
          <a:xfrm>
            <a:off x="8492336" y="1661674"/>
            <a:ext cx="425116" cy="400110"/>
          </a:xfrm>
          <a:prstGeom prst="rect">
            <a:avLst/>
          </a:prstGeom>
          <a:noFill/>
        </p:spPr>
        <p:txBody>
          <a:bodyPr wrap="none" rtlCol="0">
            <a:spAutoFit/>
          </a:bodyPr>
          <a:lstStyle/>
          <a:p>
            <a:r>
              <a:rPr lang="en-US" sz="2000" i="1">
                <a:latin typeface="Cambria" panose="02040503050406030204" pitchFamily="18" charset="0"/>
              </a:rPr>
              <a:t>B</a:t>
            </a:r>
            <a:r>
              <a:rPr lang="en-US" sz="2000" i="1" baseline="-25000">
                <a:latin typeface="Cambria" panose="02040503050406030204" pitchFamily="18" charset="0"/>
              </a:rPr>
              <a:t>0</a:t>
            </a:r>
            <a:endParaRPr lang="en-US" i="1" baseline="-25000">
              <a:latin typeface="Cambria" panose="02040503050406030204" pitchFamily="18" charset="0"/>
            </a:endParaRPr>
          </a:p>
        </p:txBody>
      </p:sp>
      <p:sp>
        <p:nvSpPr>
          <p:cNvPr id="169" name="TextBox 168">
            <a:extLst>
              <a:ext uri="{FF2B5EF4-FFF2-40B4-BE49-F238E27FC236}">
                <a16:creationId xmlns:a16="http://schemas.microsoft.com/office/drawing/2014/main" id="{6E560259-FD94-4001-B11B-7D6BB1D640C6}"/>
              </a:ext>
            </a:extLst>
          </p:cNvPr>
          <p:cNvSpPr txBox="1"/>
          <p:nvPr/>
        </p:nvSpPr>
        <p:spPr>
          <a:xfrm>
            <a:off x="7004853" y="1661674"/>
            <a:ext cx="425116" cy="400110"/>
          </a:xfrm>
          <a:prstGeom prst="rect">
            <a:avLst/>
          </a:prstGeom>
          <a:noFill/>
        </p:spPr>
        <p:txBody>
          <a:bodyPr wrap="none" rtlCol="0">
            <a:spAutoFit/>
          </a:bodyPr>
          <a:lstStyle/>
          <a:p>
            <a:r>
              <a:rPr lang="en-US" sz="2000" i="1">
                <a:latin typeface="Cambria" panose="02040503050406030204" pitchFamily="18" charset="0"/>
              </a:rPr>
              <a:t>A</a:t>
            </a:r>
            <a:r>
              <a:rPr lang="en-US" sz="2000" i="1" baseline="-25000">
                <a:latin typeface="Cambria" panose="02040503050406030204" pitchFamily="18" charset="0"/>
              </a:rPr>
              <a:t>1</a:t>
            </a:r>
            <a:endParaRPr lang="en-US" i="1" baseline="-25000">
              <a:latin typeface="Cambria" panose="02040503050406030204" pitchFamily="18" charset="0"/>
            </a:endParaRPr>
          </a:p>
        </p:txBody>
      </p:sp>
      <p:sp>
        <p:nvSpPr>
          <p:cNvPr id="170" name="TextBox 169">
            <a:extLst>
              <a:ext uri="{FF2B5EF4-FFF2-40B4-BE49-F238E27FC236}">
                <a16:creationId xmlns:a16="http://schemas.microsoft.com/office/drawing/2014/main" id="{8C45EED4-6D4C-41DE-9D8B-B288B1FFADC4}"/>
              </a:ext>
            </a:extLst>
          </p:cNvPr>
          <p:cNvSpPr txBox="1"/>
          <p:nvPr/>
        </p:nvSpPr>
        <p:spPr>
          <a:xfrm>
            <a:off x="6455411" y="1661674"/>
            <a:ext cx="425116" cy="400110"/>
          </a:xfrm>
          <a:prstGeom prst="rect">
            <a:avLst/>
          </a:prstGeom>
          <a:noFill/>
        </p:spPr>
        <p:txBody>
          <a:bodyPr wrap="none" rtlCol="0">
            <a:spAutoFit/>
          </a:bodyPr>
          <a:lstStyle/>
          <a:p>
            <a:r>
              <a:rPr lang="en-US" sz="2000" i="1">
                <a:latin typeface="Cambria" panose="02040503050406030204" pitchFamily="18" charset="0"/>
              </a:rPr>
              <a:t>B</a:t>
            </a:r>
            <a:r>
              <a:rPr lang="en-US" sz="2000" i="1" baseline="-25000">
                <a:latin typeface="Cambria" panose="02040503050406030204" pitchFamily="18" charset="0"/>
              </a:rPr>
              <a:t>1</a:t>
            </a:r>
            <a:endParaRPr lang="en-US" i="1" baseline="-25000">
              <a:latin typeface="Cambria" panose="02040503050406030204" pitchFamily="18" charset="0"/>
            </a:endParaRPr>
          </a:p>
        </p:txBody>
      </p:sp>
      <p:sp>
        <p:nvSpPr>
          <p:cNvPr id="171" name="TextBox 170">
            <a:extLst>
              <a:ext uri="{FF2B5EF4-FFF2-40B4-BE49-F238E27FC236}">
                <a16:creationId xmlns:a16="http://schemas.microsoft.com/office/drawing/2014/main" id="{D27E7BEA-624B-4665-96B8-F7B504CD62E5}"/>
              </a:ext>
            </a:extLst>
          </p:cNvPr>
          <p:cNvSpPr txBox="1"/>
          <p:nvPr/>
        </p:nvSpPr>
        <p:spPr>
          <a:xfrm>
            <a:off x="5039695" y="1661674"/>
            <a:ext cx="425116" cy="400110"/>
          </a:xfrm>
          <a:prstGeom prst="rect">
            <a:avLst/>
          </a:prstGeom>
          <a:noFill/>
        </p:spPr>
        <p:txBody>
          <a:bodyPr wrap="none" rtlCol="0">
            <a:spAutoFit/>
          </a:bodyPr>
          <a:lstStyle/>
          <a:p>
            <a:r>
              <a:rPr lang="en-US" sz="2000" i="1">
                <a:latin typeface="Cambria" panose="02040503050406030204" pitchFamily="18" charset="0"/>
              </a:rPr>
              <a:t>A</a:t>
            </a:r>
            <a:r>
              <a:rPr lang="en-US" sz="2000" i="1" baseline="-25000">
                <a:latin typeface="Cambria" panose="02040503050406030204" pitchFamily="18" charset="0"/>
              </a:rPr>
              <a:t>2</a:t>
            </a:r>
            <a:endParaRPr lang="en-US" i="1" baseline="-25000">
              <a:latin typeface="Cambria" panose="02040503050406030204" pitchFamily="18" charset="0"/>
            </a:endParaRPr>
          </a:p>
        </p:txBody>
      </p:sp>
      <p:sp>
        <p:nvSpPr>
          <p:cNvPr id="172" name="TextBox 171">
            <a:extLst>
              <a:ext uri="{FF2B5EF4-FFF2-40B4-BE49-F238E27FC236}">
                <a16:creationId xmlns:a16="http://schemas.microsoft.com/office/drawing/2014/main" id="{1F4A9877-296B-4305-96DA-9467B9A604C9}"/>
              </a:ext>
            </a:extLst>
          </p:cNvPr>
          <p:cNvSpPr txBox="1"/>
          <p:nvPr/>
        </p:nvSpPr>
        <p:spPr>
          <a:xfrm>
            <a:off x="4504691" y="1661674"/>
            <a:ext cx="426720" cy="400110"/>
          </a:xfrm>
          <a:prstGeom prst="rect">
            <a:avLst/>
          </a:prstGeom>
          <a:noFill/>
        </p:spPr>
        <p:txBody>
          <a:bodyPr wrap="none" rtlCol="0">
            <a:spAutoFit/>
          </a:bodyPr>
          <a:lstStyle/>
          <a:p>
            <a:r>
              <a:rPr lang="en-US" sz="2000" i="1">
                <a:latin typeface="Cambria" panose="02040503050406030204" pitchFamily="18" charset="0"/>
              </a:rPr>
              <a:t>B</a:t>
            </a:r>
            <a:r>
              <a:rPr lang="en-US" sz="2000" i="1" baseline="-25000">
                <a:latin typeface="Cambria" panose="02040503050406030204" pitchFamily="18" charset="0"/>
              </a:rPr>
              <a:t>2</a:t>
            </a:r>
            <a:endParaRPr lang="en-US" i="1" baseline="-25000">
              <a:latin typeface="Cambria" panose="02040503050406030204" pitchFamily="18" charset="0"/>
            </a:endParaRPr>
          </a:p>
        </p:txBody>
      </p:sp>
      <p:sp>
        <p:nvSpPr>
          <p:cNvPr id="173" name="TextBox 172">
            <a:extLst>
              <a:ext uri="{FF2B5EF4-FFF2-40B4-BE49-F238E27FC236}">
                <a16:creationId xmlns:a16="http://schemas.microsoft.com/office/drawing/2014/main" id="{80A58166-12C4-4998-B045-3EBEEEB10F85}"/>
              </a:ext>
            </a:extLst>
          </p:cNvPr>
          <p:cNvSpPr txBox="1"/>
          <p:nvPr/>
        </p:nvSpPr>
        <p:spPr>
          <a:xfrm>
            <a:off x="3045833" y="1642564"/>
            <a:ext cx="437778" cy="400110"/>
          </a:xfrm>
          <a:prstGeom prst="rect">
            <a:avLst/>
          </a:prstGeom>
          <a:noFill/>
        </p:spPr>
        <p:txBody>
          <a:bodyPr wrap="square" rtlCol="0">
            <a:spAutoFit/>
          </a:bodyPr>
          <a:lstStyle/>
          <a:p>
            <a:r>
              <a:rPr lang="en-US" sz="2000" i="1">
                <a:latin typeface="Cambria" panose="02040503050406030204" pitchFamily="18" charset="0"/>
              </a:rPr>
              <a:t>A</a:t>
            </a:r>
            <a:r>
              <a:rPr lang="en-US" sz="2000" i="1" baseline="-25000">
                <a:latin typeface="Cambria" panose="02040503050406030204" pitchFamily="18" charset="0"/>
              </a:rPr>
              <a:t>3</a:t>
            </a:r>
            <a:endParaRPr lang="en-US" i="1" baseline="-25000">
              <a:latin typeface="Cambria" panose="02040503050406030204" pitchFamily="18" charset="0"/>
            </a:endParaRPr>
          </a:p>
        </p:txBody>
      </p:sp>
      <p:sp>
        <p:nvSpPr>
          <p:cNvPr id="174" name="TextBox 173">
            <a:extLst>
              <a:ext uri="{FF2B5EF4-FFF2-40B4-BE49-F238E27FC236}">
                <a16:creationId xmlns:a16="http://schemas.microsoft.com/office/drawing/2014/main" id="{54B0BD2D-443C-4709-943A-94619089B159}"/>
              </a:ext>
            </a:extLst>
          </p:cNvPr>
          <p:cNvSpPr txBox="1"/>
          <p:nvPr/>
        </p:nvSpPr>
        <p:spPr>
          <a:xfrm>
            <a:off x="2493011" y="1661674"/>
            <a:ext cx="426720" cy="400110"/>
          </a:xfrm>
          <a:prstGeom prst="rect">
            <a:avLst/>
          </a:prstGeom>
          <a:noFill/>
        </p:spPr>
        <p:txBody>
          <a:bodyPr wrap="none" rtlCol="0">
            <a:spAutoFit/>
          </a:bodyPr>
          <a:lstStyle/>
          <a:p>
            <a:r>
              <a:rPr lang="en-US" sz="2000" i="1">
                <a:latin typeface="Cambria" panose="02040503050406030204" pitchFamily="18" charset="0"/>
              </a:rPr>
              <a:t>B</a:t>
            </a:r>
            <a:r>
              <a:rPr lang="en-US" sz="2000" i="1" baseline="-25000">
                <a:latin typeface="Cambria" panose="02040503050406030204" pitchFamily="18" charset="0"/>
              </a:rPr>
              <a:t>3</a:t>
            </a:r>
            <a:endParaRPr lang="en-US" i="1" baseline="-25000">
              <a:latin typeface="Cambria" panose="02040503050406030204" pitchFamily="18" charset="0"/>
            </a:endParaRPr>
          </a:p>
        </p:txBody>
      </p:sp>
      <p:sp>
        <p:nvSpPr>
          <p:cNvPr id="175" name="TextBox 174">
            <a:extLst>
              <a:ext uri="{FF2B5EF4-FFF2-40B4-BE49-F238E27FC236}">
                <a16:creationId xmlns:a16="http://schemas.microsoft.com/office/drawing/2014/main" id="{3DDEDB7A-9844-4D3E-A7A9-E4923770EB34}"/>
              </a:ext>
            </a:extLst>
          </p:cNvPr>
          <p:cNvSpPr txBox="1"/>
          <p:nvPr/>
        </p:nvSpPr>
        <p:spPr>
          <a:xfrm>
            <a:off x="9687895" y="4333316"/>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0</a:t>
            </a:r>
            <a:endParaRPr lang="en-US" i="1" baseline="-25000">
              <a:latin typeface="Cambria" panose="02040503050406030204" pitchFamily="18" charset="0"/>
            </a:endParaRPr>
          </a:p>
        </p:txBody>
      </p:sp>
      <p:sp>
        <p:nvSpPr>
          <p:cNvPr id="176" name="TextBox 175">
            <a:extLst>
              <a:ext uri="{FF2B5EF4-FFF2-40B4-BE49-F238E27FC236}">
                <a16:creationId xmlns:a16="http://schemas.microsoft.com/office/drawing/2014/main" id="{8B4985DD-A13E-4054-884E-55A5F4374D71}"/>
              </a:ext>
            </a:extLst>
          </p:cNvPr>
          <p:cNvSpPr txBox="1"/>
          <p:nvPr/>
        </p:nvSpPr>
        <p:spPr>
          <a:xfrm>
            <a:off x="8633127" y="5752601"/>
            <a:ext cx="397866" cy="400110"/>
          </a:xfrm>
          <a:prstGeom prst="rect">
            <a:avLst/>
          </a:prstGeom>
          <a:noFill/>
        </p:spPr>
        <p:txBody>
          <a:bodyPr wrap="none" rtlCol="0">
            <a:spAutoFit/>
          </a:bodyPr>
          <a:lstStyle/>
          <a:p>
            <a:r>
              <a:rPr lang="en-US" sz="2000" i="1">
                <a:latin typeface="Cambria" panose="02040503050406030204" pitchFamily="18" charset="0"/>
              </a:rPr>
              <a:t>S</a:t>
            </a:r>
            <a:r>
              <a:rPr lang="en-US" sz="2000" i="1" baseline="-25000">
                <a:latin typeface="Cambria" panose="02040503050406030204" pitchFamily="18" charset="0"/>
              </a:rPr>
              <a:t>0</a:t>
            </a:r>
            <a:endParaRPr lang="en-US" i="1" baseline="-25000">
              <a:latin typeface="Cambria" panose="02040503050406030204" pitchFamily="18" charset="0"/>
            </a:endParaRPr>
          </a:p>
        </p:txBody>
      </p:sp>
      <p:sp>
        <p:nvSpPr>
          <p:cNvPr id="177" name="TextBox 176">
            <a:extLst>
              <a:ext uri="{FF2B5EF4-FFF2-40B4-BE49-F238E27FC236}">
                <a16:creationId xmlns:a16="http://schemas.microsoft.com/office/drawing/2014/main" id="{119AC57F-23E8-44BF-AF83-303924EAE097}"/>
              </a:ext>
            </a:extLst>
          </p:cNvPr>
          <p:cNvSpPr txBox="1"/>
          <p:nvPr/>
        </p:nvSpPr>
        <p:spPr>
          <a:xfrm>
            <a:off x="6667145" y="5752601"/>
            <a:ext cx="397866" cy="400110"/>
          </a:xfrm>
          <a:prstGeom prst="rect">
            <a:avLst/>
          </a:prstGeom>
          <a:noFill/>
        </p:spPr>
        <p:txBody>
          <a:bodyPr wrap="none" rtlCol="0">
            <a:spAutoFit/>
          </a:bodyPr>
          <a:lstStyle/>
          <a:p>
            <a:r>
              <a:rPr lang="en-US" sz="2000" i="1">
                <a:latin typeface="Cambria" panose="02040503050406030204" pitchFamily="18" charset="0"/>
              </a:rPr>
              <a:t>S</a:t>
            </a:r>
            <a:r>
              <a:rPr lang="en-US" sz="2000" i="1" baseline="-25000">
                <a:latin typeface="Cambria" panose="02040503050406030204" pitchFamily="18" charset="0"/>
              </a:rPr>
              <a:t>1</a:t>
            </a:r>
            <a:endParaRPr lang="en-US" i="1" baseline="-25000">
              <a:latin typeface="Cambria" panose="02040503050406030204" pitchFamily="18" charset="0"/>
            </a:endParaRPr>
          </a:p>
        </p:txBody>
      </p:sp>
      <p:sp>
        <p:nvSpPr>
          <p:cNvPr id="178" name="TextBox 177">
            <a:extLst>
              <a:ext uri="{FF2B5EF4-FFF2-40B4-BE49-F238E27FC236}">
                <a16:creationId xmlns:a16="http://schemas.microsoft.com/office/drawing/2014/main" id="{1DF40684-9762-473B-AD10-2EDD198C737A}"/>
              </a:ext>
            </a:extLst>
          </p:cNvPr>
          <p:cNvSpPr txBox="1"/>
          <p:nvPr/>
        </p:nvSpPr>
        <p:spPr>
          <a:xfrm>
            <a:off x="4685945" y="5752601"/>
            <a:ext cx="397866" cy="400110"/>
          </a:xfrm>
          <a:prstGeom prst="rect">
            <a:avLst/>
          </a:prstGeom>
          <a:noFill/>
        </p:spPr>
        <p:txBody>
          <a:bodyPr wrap="none" rtlCol="0">
            <a:spAutoFit/>
          </a:bodyPr>
          <a:lstStyle/>
          <a:p>
            <a:r>
              <a:rPr lang="en-US" sz="2000" i="1">
                <a:latin typeface="Cambria" panose="02040503050406030204" pitchFamily="18" charset="0"/>
              </a:rPr>
              <a:t>S</a:t>
            </a:r>
            <a:r>
              <a:rPr lang="en-US" sz="2000" i="1" baseline="-25000">
                <a:latin typeface="Cambria" panose="02040503050406030204" pitchFamily="18" charset="0"/>
              </a:rPr>
              <a:t>2</a:t>
            </a:r>
            <a:endParaRPr lang="en-US" i="1" baseline="-25000">
              <a:latin typeface="Cambria" panose="02040503050406030204" pitchFamily="18" charset="0"/>
            </a:endParaRPr>
          </a:p>
        </p:txBody>
      </p:sp>
      <p:sp>
        <p:nvSpPr>
          <p:cNvPr id="179" name="TextBox 178">
            <a:extLst>
              <a:ext uri="{FF2B5EF4-FFF2-40B4-BE49-F238E27FC236}">
                <a16:creationId xmlns:a16="http://schemas.microsoft.com/office/drawing/2014/main" id="{0850EDB2-938E-4165-8BB3-0C640CF3A539}"/>
              </a:ext>
            </a:extLst>
          </p:cNvPr>
          <p:cNvSpPr txBox="1"/>
          <p:nvPr/>
        </p:nvSpPr>
        <p:spPr>
          <a:xfrm>
            <a:off x="2719963" y="5752601"/>
            <a:ext cx="397866" cy="400110"/>
          </a:xfrm>
          <a:prstGeom prst="rect">
            <a:avLst/>
          </a:prstGeom>
          <a:noFill/>
        </p:spPr>
        <p:txBody>
          <a:bodyPr wrap="none" rtlCol="0">
            <a:spAutoFit/>
          </a:bodyPr>
          <a:lstStyle/>
          <a:p>
            <a:r>
              <a:rPr lang="en-US" sz="2000" i="1">
                <a:latin typeface="Cambria" panose="02040503050406030204" pitchFamily="18" charset="0"/>
              </a:rPr>
              <a:t>S</a:t>
            </a:r>
            <a:r>
              <a:rPr lang="en-US" sz="2000" i="1" baseline="-25000">
                <a:latin typeface="Cambria" panose="02040503050406030204" pitchFamily="18" charset="0"/>
              </a:rPr>
              <a:t>3</a:t>
            </a:r>
            <a:endParaRPr lang="en-US" i="1" baseline="-25000">
              <a:latin typeface="Cambria" panose="02040503050406030204" pitchFamily="18" charset="0"/>
            </a:endParaRPr>
          </a:p>
        </p:txBody>
      </p:sp>
      <p:sp>
        <p:nvSpPr>
          <p:cNvPr id="180" name="TextBox 179">
            <a:extLst>
              <a:ext uri="{FF2B5EF4-FFF2-40B4-BE49-F238E27FC236}">
                <a16:creationId xmlns:a16="http://schemas.microsoft.com/office/drawing/2014/main" id="{86A05F50-9705-40DD-9491-16117D5855B0}"/>
              </a:ext>
            </a:extLst>
          </p:cNvPr>
          <p:cNvSpPr txBox="1"/>
          <p:nvPr/>
        </p:nvSpPr>
        <p:spPr>
          <a:xfrm>
            <a:off x="7598411" y="4333315"/>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1</a:t>
            </a:r>
            <a:endParaRPr lang="en-US" i="1" baseline="-25000">
              <a:latin typeface="Cambria" panose="02040503050406030204" pitchFamily="18" charset="0"/>
            </a:endParaRPr>
          </a:p>
        </p:txBody>
      </p:sp>
      <p:sp>
        <p:nvSpPr>
          <p:cNvPr id="181" name="TextBox 180">
            <a:extLst>
              <a:ext uri="{FF2B5EF4-FFF2-40B4-BE49-F238E27FC236}">
                <a16:creationId xmlns:a16="http://schemas.microsoft.com/office/drawing/2014/main" id="{D3B2D77A-9E17-4D8C-80B3-6AE2B9C9C553}"/>
              </a:ext>
            </a:extLst>
          </p:cNvPr>
          <p:cNvSpPr txBox="1"/>
          <p:nvPr/>
        </p:nvSpPr>
        <p:spPr>
          <a:xfrm>
            <a:off x="5617211" y="4333377"/>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2</a:t>
            </a:r>
            <a:endParaRPr lang="en-US" i="1" baseline="-25000">
              <a:latin typeface="Cambria" panose="02040503050406030204" pitchFamily="18" charset="0"/>
            </a:endParaRPr>
          </a:p>
        </p:txBody>
      </p:sp>
      <p:sp>
        <p:nvSpPr>
          <p:cNvPr id="182" name="TextBox 181">
            <a:extLst>
              <a:ext uri="{FF2B5EF4-FFF2-40B4-BE49-F238E27FC236}">
                <a16:creationId xmlns:a16="http://schemas.microsoft.com/office/drawing/2014/main" id="{37642CCA-95F7-4F1A-83FA-D3731DD0801F}"/>
              </a:ext>
            </a:extLst>
          </p:cNvPr>
          <p:cNvSpPr txBox="1"/>
          <p:nvPr/>
        </p:nvSpPr>
        <p:spPr>
          <a:xfrm>
            <a:off x="3636011" y="4333377"/>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3</a:t>
            </a:r>
            <a:endParaRPr lang="en-US" i="1" baseline="-25000">
              <a:latin typeface="Cambria" panose="02040503050406030204" pitchFamily="18" charset="0"/>
            </a:endParaRPr>
          </a:p>
        </p:txBody>
      </p:sp>
      <p:sp>
        <p:nvSpPr>
          <p:cNvPr id="183" name="TextBox 182">
            <a:extLst>
              <a:ext uri="{FF2B5EF4-FFF2-40B4-BE49-F238E27FC236}">
                <a16:creationId xmlns:a16="http://schemas.microsoft.com/office/drawing/2014/main" id="{ED5A8C9B-309B-4B68-A515-12AAE71F96C7}"/>
              </a:ext>
            </a:extLst>
          </p:cNvPr>
          <p:cNvSpPr txBox="1"/>
          <p:nvPr/>
        </p:nvSpPr>
        <p:spPr>
          <a:xfrm>
            <a:off x="1623519" y="5747838"/>
            <a:ext cx="412292" cy="400110"/>
          </a:xfrm>
          <a:prstGeom prst="rect">
            <a:avLst/>
          </a:prstGeom>
          <a:noFill/>
        </p:spPr>
        <p:txBody>
          <a:bodyPr wrap="none" rtlCol="0">
            <a:spAutoFit/>
          </a:bodyPr>
          <a:lstStyle/>
          <a:p>
            <a:r>
              <a:rPr lang="en-US" sz="2000" i="1">
                <a:latin typeface="Cambria" panose="02040503050406030204" pitchFamily="18" charset="0"/>
              </a:rPr>
              <a:t>C</a:t>
            </a:r>
            <a:r>
              <a:rPr lang="en-US" sz="2000" i="1" baseline="-25000">
                <a:latin typeface="Cambria" panose="02040503050406030204" pitchFamily="18" charset="0"/>
              </a:rPr>
              <a:t>4</a:t>
            </a:r>
            <a:endParaRPr lang="en-US" i="1" baseline="-25000">
              <a:latin typeface="Cambria" panose="02040503050406030204" pitchFamily="18" charset="0"/>
            </a:endParaRPr>
          </a:p>
        </p:txBody>
      </p:sp>
      <p:cxnSp>
        <p:nvCxnSpPr>
          <p:cNvPr id="184" name="Straight Arrow Connector 183">
            <a:extLst>
              <a:ext uri="{FF2B5EF4-FFF2-40B4-BE49-F238E27FC236}">
                <a16:creationId xmlns:a16="http://schemas.microsoft.com/office/drawing/2014/main" id="{B856505C-2C15-4DD3-A00C-AC9AD7D775F6}"/>
              </a:ext>
            </a:extLst>
          </p:cNvPr>
          <p:cNvCxnSpPr/>
          <p:nvPr/>
        </p:nvCxnSpPr>
        <p:spPr>
          <a:xfrm flipH="1">
            <a:off x="2401425" y="2499874"/>
            <a:ext cx="8016386" cy="0"/>
          </a:xfrm>
          <a:prstGeom prst="straightConnector1">
            <a:avLst/>
          </a:prstGeom>
          <a:ln w="25400">
            <a:tailEnd type="none" w="lg" len="lg"/>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15345354-1214-4034-8662-AB9F49CB181C}"/>
              </a:ext>
            </a:extLst>
          </p:cNvPr>
          <p:cNvGrpSpPr/>
          <p:nvPr/>
        </p:nvGrpSpPr>
        <p:grpSpPr>
          <a:xfrm rot="5400000">
            <a:off x="7427848" y="2959157"/>
            <a:ext cx="2278210" cy="565484"/>
            <a:chOff x="3002826" y="5435203"/>
            <a:chExt cx="2714895" cy="724319"/>
          </a:xfrm>
        </p:grpSpPr>
        <p:cxnSp>
          <p:nvCxnSpPr>
            <p:cNvPr id="186" name="Straight Connector 185">
              <a:extLst>
                <a:ext uri="{FF2B5EF4-FFF2-40B4-BE49-F238E27FC236}">
                  <a16:creationId xmlns:a16="http://schemas.microsoft.com/office/drawing/2014/main" id="{BDC1099A-3786-4DE5-81D6-30B4B4311437}"/>
                </a:ext>
              </a:extLst>
            </p:cNvPr>
            <p:cNvCxnSpPr/>
            <p:nvPr/>
          </p:nvCxnSpPr>
          <p:spPr>
            <a:xfrm rot="16200000" flipH="1">
              <a:off x="3770153" y="5663949"/>
              <a:ext cx="1" cy="640150"/>
            </a:xfrm>
            <a:prstGeom prst="line">
              <a:avLst/>
            </a:prstGeom>
            <a:ln w="28575">
              <a:solidFill>
                <a:schemeClr val="accent1"/>
              </a:solidFill>
              <a:headEnd type="oval" w="lg" len="lg"/>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4F80D82-0357-43C0-893F-4F66C6EB88CF}"/>
                </a:ext>
              </a:extLst>
            </p:cNvPr>
            <p:cNvCxnSpPr/>
            <p:nvPr/>
          </p:nvCxnSpPr>
          <p:spPr>
            <a:xfrm rot="16200000" flipH="1">
              <a:off x="3546527" y="5076974"/>
              <a:ext cx="1" cy="108740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7C027C7-0981-42A0-BE55-6B85FB063996}"/>
                </a:ext>
              </a:extLst>
            </p:cNvPr>
            <p:cNvCxnSpPr/>
            <p:nvPr/>
          </p:nvCxnSpPr>
          <p:spPr>
            <a:xfrm rot="16200000">
              <a:off x="5364078" y="5447291"/>
              <a:ext cx="1" cy="707284"/>
            </a:xfrm>
            <a:prstGeom prst="line">
              <a:avLst/>
            </a:prstGeom>
            <a:ln w="28575">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189" name="Stored Data 71">
              <a:extLst>
                <a:ext uri="{FF2B5EF4-FFF2-40B4-BE49-F238E27FC236}">
                  <a16:creationId xmlns:a16="http://schemas.microsoft.com/office/drawing/2014/main" id="{20B9AFC1-F199-467B-9E72-2A9C41F0239B}"/>
                </a:ext>
              </a:extLst>
            </p:cNvPr>
            <p:cNvSpPr/>
            <p:nvPr/>
          </p:nvSpPr>
          <p:spPr>
            <a:xfrm rot="10800000">
              <a:off x="3997592" y="5435941"/>
              <a:ext cx="1009669" cy="723580"/>
            </a:xfrm>
            <a:custGeom>
              <a:avLst/>
              <a:gdLst>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5" fmla="*/ 10000 w 10000"/>
                <a:gd name="connsiteY5" fmla="*/ 0 h 10000"/>
                <a:gd name="connsiteX6" fmla="*/ 9841 w 10000"/>
                <a:gd name="connsiteY6" fmla="*/ 622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Stored Data 71">
              <a:extLst>
                <a:ext uri="{FF2B5EF4-FFF2-40B4-BE49-F238E27FC236}">
                  <a16:creationId xmlns:a16="http://schemas.microsoft.com/office/drawing/2014/main" id="{48756A1C-7483-4AD3-A87B-C390407E8EC1}"/>
                </a:ext>
              </a:extLst>
            </p:cNvPr>
            <p:cNvSpPr/>
            <p:nvPr/>
          </p:nvSpPr>
          <p:spPr>
            <a:xfrm rot="10800000">
              <a:off x="3990333" y="5435921"/>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Stored Data 71">
              <a:extLst>
                <a:ext uri="{FF2B5EF4-FFF2-40B4-BE49-F238E27FC236}">
                  <a16:creationId xmlns:a16="http://schemas.microsoft.com/office/drawing/2014/main" id="{723F5BE9-7314-40CC-B543-32260B380316}"/>
                </a:ext>
              </a:extLst>
            </p:cNvPr>
            <p:cNvSpPr/>
            <p:nvPr/>
          </p:nvSpPr>
          <p:spPr>
            <a:xfrm rot="10800000">
              <a:off x="3911116" y="5435203"/>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2" name="Group 191">
            <a:extLst>
              <a:ext uri="{FF2B5EF4-FFF2-40B4-BE49-F238E27FC236}">
                <a16:creationId xmlns:a16="http://schemas.microsoft.com/office/drawing/2014/main" id="{8F4B7B74-38E4-41C4-A952-A02FC34C4E25}"/>
              </a:ext>
            </a:extLst>
          </p:cNvPr>
          <p:cNvGrpSpPr/>
          <p:nvPr/>
        </p:nvGrpSpPr>
        <p:grpSpPr>
          <a:xfrm rot="5400000">
            <a:off x="5370448" y="2960949"/>
            <a:ext cx="2278210" cy="565484"/>
            <a:chOff x="3002826" y="5435203"/>
            <a:chExt cx="2714895" cy="724319"/>
          </a:xfrm>
        </p:grpSpPr>
        <p:cxnSp>
          <p:nvCxnSpPr>
            <p:cNvPr id="193" name="Straight Connector 192">
              <a:extLst>
                <a:ext uri="{FF2B5EF4-FFF2-40B4-BE49-F238E27FC236}">
                  <a16:creationId xmlns:a16="http://schemas.microsoft.com/office/drawing/2014/main" id="{948CA431-781C-4D98-869D-DFE028DD81C3}"/>
                </a:ext>
              </a:extLst>
            </p:cNvPr>
            <p:cNvCxnSpPr/>
            <p:nvPr/>
          </p:nvCxnSpPr>
          <p:spPr>
            <a:xfrm rot="16200000" flipH="1">
              <a:off x="3770153" y="5663949"/>
              <a:ext cx="1" cy="640150"/>
            </a:xfrm>
            <a:prstGeom prst="line">
              <a:avLst/>
            </a:prstGeom>
            <a:ln w="28575">
              <a:solidFill>
                <a:schemeClr val="accent1"/>
              </a:solidFill>
              <a:headEnd type="oval" w="lg" len="lg"/>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3FE7722-8282-49B1-B0CE-5FC5302ABEFC}"/>
                </a:ext>
              </a:extLst>
            </p:cNvPr>
            <p:cNvCxnSpPr/>
            <p:nvPr/>
          </p:nvCxnSpPr>
          <p:spPr>
            <a:xfrm rot="16200000" flipH="1">
              <a:off x="3546527" y="5076974"/>
              <a:ext cx="1" cy="108740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56D0B0E-6D86-45A9-9948-FCCC20BF73F8}"/>
                </a:ext>
              </a:extLst>
            </p:cNvPr>
            <p:cNvCxnSpPr/>
            <p:nvPr/>
          </p:nvCxnSpPr>
          <p:spPr>
            <a:xfrm rot="16200000">
              <a:off x="5364078" y="5447291"/>
              <a:ext cx="1" cy="707284"/>
            </a:xfrm>
            <a:prstGeom prst="line">
              <a:avLst/>
            </a:prstGeom>
            <a:ln w="28575">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196" name="Stored Data 71">
              <a:extLst>
                <a:ext uri="{FF2B5EF4-FFF2-40B4-BE49-F238E27FC236}">
                  <a16:creationId xmlns:a16="http://schemas.microsoft.com/office/drawing/2014/main" id="{22016C74-2ADE-4FB3-BC5C-3A369177389C}"/>
                </a:ext>
              </a:extLst>
            </p:cNvPr>
            <p:cNvSpPr/>
            <p:nvPr/>
          </p:nvSpPr>
          <p:spPr>
            <a:xfrm rot="10800000">
              <a:off x="3997592" y="5435941"/>
              <a:ext cx="1009669" cy="723580"/>
            </a:xfrm>
            <a:custGeom>
              <a:avLst/>
              <a:gdLst>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5" fmla="*/ 10000 w 10000"/>
                <a:gd name="connsiteY5" fmla="*/ 0 h 10000"/>
                <a:gd name="connsiteX6" fmla="*/ 9841 w 10000"/>
                <a:gd name="connsiteY6" fmla="*/ 622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Stored Data 71">
              <a:extLst>
                <a:ext uri="{FF2B5EF4-FFF2-40B4-BE49-F238E27FC236}">
                  <a16:creationId xmlns:a16="http://schemas.microsoft.com/office/drawing/2014/main" id="{1173D9AC-A374-4337-A0F3-0EFE6E16D830}"/>
                </a:ext>
              </a:extLst>
            </p:cNvPr>
            <p:cNvSpPr/>
            <p:nvPr/>
          </p:nvSpPr>
          <p:spPr>
            <a:xfrm rot="10800000">
              <a:off x="3990333" y="5435921"/>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Stored Data 71">
              <a:extLst>
                <a:ext uri="{FF2B5EF4-FFF2-40B4-BE49-F238E27FC236}">
                  <a16:creationId xmlns:a16="http://schemas.microsoft.com/office/drawing/2014/main" id="{29A43FA9-95C0-4165-82A4-A1AD7B05227A}"/>
                </a:ext>
              </a:extLst>
            </p:cNvPr>
            <p:cNvSpPr/>
            <p:nvPr/>
          </p:nvSpPr>
          <p:spPr>
            <a:xfrm rot="10800000">
              <a:off x="3911116" y="5435203"/>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9" name="Group 198">
            <a:extLst>
              <a:ext uri="{FF2B5EF4-FFF2-40B4-BE49-F238E27FC236}">
                <a16:creationId xmlns:a16="http://schemas.microsoft.com/office/drawing/2014/main" id="{9D5AF465-80D0-48E7-90CC-BBBB0527231B}"/>
              </a:ext>
            </a:extLst>
          </p:cNvPr>
          <p:cNvGrpSpPr/>
          <p:nvPr/>
        </p:nvGrpSpPr>
        <p:grpSpPr>
          <a:xfrm rot="5400000">
            <a:off x="3433363" y="2968739"/>
            <a:ext cx="2278210" cy="565484"/>
            <a:chOff x="3002826" y="5435203"/>
            <a:chExt cx="2714895" cy="724319"/>
          </a:xfrm>
        </p:grpSpPr>
        <p:cxnSp>
          <p:nvCxnSpPr>
            <p:cNvPr id="200" name="Straight Connector 199">
              <a:extLst>
                <a:ext uri="{FF2B5EF4-FFF2-40B4-BE49-F238E27FC236}">
                  <a16:creationId xmlns:a16="http://schemas.microsoft.com/office/drawing/2014/main" id="{A6ABC5E9-469E-4F35-913E-82548E554020}"/>
                </a:ext>
              </a:extLst>
            </p:cNvPr>
            <p:cNvCxnSpPr/>
            <p:nvPr/>
          </p:nvCxnSpPr>
          <p:spPr>
            <a:xfrm rot="16200000" flipH="1">
              <a:off x="3770153" y="5663949"/>
              <a:ext cx="1" cy="640150"/>
            </a:xfrm>
            <a:prstGeom prst="line">
              <a:avLst/>
            </a:prstGeom>
            <a:ln w="28575">
              <a:solidFill>
                <a:schemeClr val="accent1"/>
              </a:solidFill>
              <a:headEnd type="oval" w="lg" len="lg"/>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17B5874-5EFB-4022-BEA4-DEFE7F8AAC6C}"/>
                </a:ext>
              </a:extLst>
            </p:cNvPr>
            <p:cNvCxnSpPr/>
            <p:nvPr/>
          </p:nvCxnSpPr>
          <p:spPr>
            <a:xfrm rot="16200000" flipH="1">
              <a:off x="3546527" y="5076974"/>
              <a:ext cx="1" cy="108740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F2ECAC4-4119-4C0E-A31D-E456176A5B06}"/>
                </a:ext>
              </a:extLst>
            </p:cNvPr>
            <p:cNvCxnSpPr/>
            <p:nvPr/>
          </p:nvCxnSpPr>
          <p:spPr>
            <a:xfrm rot="16200000">
              <a:off x="5364078" y="5447291"/>
              <a:ext cx="1" cy="707284"/>
            </a:xfrm>
            <a:prstGeom prst="line">
              <a:avLst/>
            </a:prstGeom>
            <a:ln w="28575">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203" name="Stored Data 71">
              <a:extLst>
                <a:ext uri="{FF2B5EF4-FFF2-40B4-BE49-F238E27FC236}">
                  <a16:creationId xmlns:a16="http://schemas.microsoft.com/office/drawing/2014/main" id="{06E2EAC3-45E4-4B1B-8377-C9A4122E591D}"/>
                </a:ext>
              </a:extLst>
            </p:cNvPr>
            <p:cNvSpPr/>
            <p:nvPr/>
          </p:nvSpPr>
          <p:spPr>
            <a:xfrm rot="10800000">
              <a:off x="3997592" y="5435941"/>
              <a:ext cx="1009669" cy="723580"/>
            </a:xfrm>
            <a:custGeom>
              <a:avLst/>
              <a:gdLst>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5" fmla="*/ 10000 w 10000"/>
                <a:gd name="connsiteY5" fmla="*/ 0 h 10000"/>
                <a:gd name="connsiteX6" fmla="*/ 9841 w 10000"/>
                <a:gd name="connsiteY6" fmla="*/ 622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Stored Data 71">
              <a:extLst>
                <a:ext uri="{FF2B5EF4-FFF2-40B4-BE49-F238E27FC236}">
                  <a16:creationId xmlns:a16="http://schemas.microsoft.com/office/drawing/2014/main" id="{21508EFE-D386-4BD4-B47A-091492BF3D29}"/>
                </a:ext>
              </a:extLst>
            </p:cNvPr>
            <p:cNvSpPr/>
            <p:nvPr/>
          </p:nvSpPr>
          <p:spPr>
            <a:xfrm rot="10800000">
              <a:off x="3990333" y="5435921"/>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Stored Data 71">
              <a:extLst>
                <a:ext uri="{FF2B5EF4-FFF2-40B4-BE49-F238E27FC236}">
                  <a16:creationId xmlns:a16="http://schemas.microsoft.com/office/drawing/2014/main" id="{3A70C7A7-E012-406D-88CB-51962DFC6D5C}"/>
                </a:ext>
              </a:extLst>
            </p:cNvPr>
            <p:cNvSpPr/>
            <p:nvPr/>
          </p:nvSpPr>
          <p:spPr>
            <a:xfrm rot="10800000">
              <a:off x="3911116" y="5435203"/>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6" name="Group 205">
            <a:extLst>
              <a:ext uri="{FF2B5EF4-FFF2-40B4-BE49-F238E27FC236}">
                <a16:creationId xmlns:a16="http://schemas.microsoft.com/office/drawing/2014/main" id="{DC440719-71E9-4AEC-9504-7B1F43B8F9CA}"/>
              </a:ext>
            </a:extLst>
          </p:cNvPr>
          <p:cNvGrpSpPr/>
          <p:nvPr/>
        </p:nvGrpSpPr>
        <p:grpSpPr>
          <a:xfrm rot="5400000">
            <a:off x="1408048" y="2968739"/>
            <a:ext cx="2278210" cy="565484"/>
            <a:chOff x="3002826" y="5435203"/>
            <a:chExt cx="2714895" cy="724319"/>
          </a:xfrm>
        </p:grpSpPr>
        <p:cxnSp>
          <p:nvCxnSpPr>
            <p:cNvPr id="207" name="Straight Connector 206">
              <a:extLst>
                <a:ext uri="{FF2B5EF4-FFF2-40B4-BE49-F238E27FC236}">
                  <a16:creationId xmlns:a16="http://schemas.microsoft.com/office/drawing/2014/main" id="{B3B2EE34-8FF2-4714-A333-DD5DCA01A979}"/>
                </a:ext>
              </a:extLst>
            </p:cNvPr>
            <p:cNvCxnSpPr/>
            <p:nvPr/>
          </p:nvCxnSpPr>
          <p:spPr>
            <a:xfrm rot="16200000" flipH="1">
              <a:off x="3770153" y="5663949"/>
              <a:ext cx="1" cy="640150"/>
            </a:xfrm>
            <a:prstGeom prst="line">
              <a:avLst/>
            </a:prstGeom>
            <a:ln w="28575">
              <a:solidFill>
                <a:schemeClr val="accent1"/>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19EE1A9-F451-4EC1-B3DD-BB9AF6494549}"/>
                </a:ext>
              </a:extLst>
            </p:cNvPr>
            <p:cNvCxnSpPr/>
            <p:nvPr/>
          </p:nvCxnSpPr>
          <p:spPr>
            <a:xfrm rot="16200000" flipH="1">
              <a:off x="3546527" y="5076974"/>
              <a:ext cx="1" cy="108740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949DBE9-9677-451A-A73D-27B7368F2556}"/>
                </a:ext>
              </a:extLst>
            </p:cNvPr>
            <p:cNvCxnSpPr/>
            <p:nvPr/>
          </p:nvCxnSpPr>
          <p:spPr>
            <a:xfrm rot="16200000">
              <a:off x="5364078" y="5447291"/>
              <a:ext cx="1" cy="707284"/>
            </a:xfrm>
            <a:prstGeom prst="line">
              <a:avLst/>
            </a:prstGeom>
            <a:ln w="28575">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210" name="Stored Data 71">
              <a:extLst>
                <a:ext uri="{FF2B5EF4-FFF2-40B4-BE49-F238E27FC236}">
                  <a16:creationId xmlns:a16="http://schemas.microsoft.com/office/drawing/2014/main" id="{960A389D-F500-456A-A7A9-D6C84AE477C1}"/>
                </a:ext>
              </a:extLst>
            </p:cNvPr>
            <p:cNvSpPr/>
            <p:nvPr/>
          </p:nvSpPr>
          <p:spPr>
            <a:xfrm rot="10800000">
              <a:off x="3997592" y="5435941"/>
              <a:ext cx="1009669" cy="723580"/>
            </a:xfrm>
            <a:custGeom>
              <a:avLst/>
              <a:gdLst>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5" fmla="*/ 10000 w 10000"/>
                <a:gd name="connsiteY5" fmla="*/ 0 h 10000"/>
                <a:gd name="connsiteX6" fmla="*/ 9841 w 10000"/>
                <a:gd name="connsiteY6" fmla="*/ 622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Stored Data 71">
              <a:extLst>
                <a:ext uri="{FF2B5EF4-FFF2-40B4-BE49-F238E27FC236}">
                  <a16:creationId xmlns:a16="http://schemas.microsoft.com/office/drawing/2014/main" id="{6707CC5B-046C-46F8-B7F7-25D2D2E41887}"/>
                </a:ext>
              </a:extLst>
            </p:cNvPr>
            <p:cNvSpPr/>
            <p:nvPr/>
          </p:nvSpPr>
          <p:spPr>
            <a:xfrm rot="10800000">
              <a:off x="3990333" y="5435921"/>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Stored Data 71">
              <a:extLst>
                <a:ext uri="{FF2B5EF4-FFF2-40B4-BE49-F238E27FC236}">
                  <a16:creationId xmlns:a16="http://schemas.microsoft.com/office/drawing/2014/main" id="{95B6D406-5E77-4FA5-B1DD-C1B5C5B80C82}"/>
                </a:ext>
              </a:extLst>
            </p:cNvPr>
            <p:cNvSpPr/>
            <p:nvPr/>
          </p:nvSpPr>
          <p:spPr>
            <a:xfrm rot="10800000">
              <a:off x="3911116" y="5435203"/>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3" name="TextBox 212">
            <a:extLst>
              <a:ext uri="{FF2B5EF4-FFF2-40B4-BE49-F238E27FC236}">
                <a16:creationId xmlns:a16="http://schemas.microsoft.com/office/drawing/2014/main" id="{E0488D14-4A6B-4937-B274-3B35E8221950}"/>
              </a:ext>
            </a:extLst>
          </p:cNvPr>
          <p:cNvSpPr txBox="1"/>
          <p:nvPr/>
        </p:nvSpPr>
        <p:spPr>
          <a:xfrm>
            <a:off x="10029563" y="2099764"/>
            <a:ext cx="388248" cy="400110"/>
          </a:xfrm>
          <a:prstGeom prst="rect">
            <a:avLst/>
          </a:prstGeom>
          <a:noFill/>
        </p:spPr>
        <p:txBody>
          <a:bodyPr wrap="none" rtlCol="0">
            <a:spAutoFit/>
          </a:bodyPr>
          <a:lstStyle/>
          <a:p>
            <a:r>
              <a:rPr lang="en-US" sz="2000" i="1">
                <a:latin typeface="Cambria" panose="02040503050406030204" pitchFamily="18" charset="0"/>
              </a:rPr>
              <a:t>M</a:t>
            </a:r>
            <a:endParaRPr lang="en-US" i="1" baseline="-25000">
              <a:latin typeface="Cambria" panose="02040503050406030204" pitchFamily="18" charset="0"/>
            </a:endParaRPr>
          </a:p>
        </p:txBody>
      </p:sp>
      <p:cxnSp>
        <p:nvCxnSpPr>
          <p:cNvPr id="214" name="Straight Arrow Connector 213">
            <a:extLst>
              <a:ext uri="{FF2B5EF4-FFF2-40B4-BE49-F238E27FC236}">
                <a16:creationId xmlns:a16="http://schemas.microsoft.com/office/drawing/2014/main" id="{53E7F414-19AC-4891-AB9F-5BDCC84C2547}"/>
              </a:ext>
            </a:extLst>
          </p:cNvPr>
          <p:cNvCxnSpPr/>
          <p:nvPr/>
        </p:nvCxnSpPr>
        <p:spPr>
          <a:xfrm flipH="1">
            <a:off x="10113011" y="2499874"/>
            <a:ext cx="0" cy="2243017"/>
          </a:xfrm>
          <a:prstGeom prst="straightConnector1">
            <a:avLst/>
          </a:prstGeom>
          <a:ln w="25400">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F45C139C-210F-4EF2-8E1D-9AB13AB7C58E}"/>
              </a:ext>
            </a:extLst>
          </p:cNvPr>
          <p:cNvSpPr txBox="1"/>
          <p:nvPr/>
        </p:nvSpPr>
        <p:spPr>
          <a:xfrm>
            <a:off x="10059185" y="181407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216" name="TextBox 215">
            <a:extLst>
              <a:ext uri="{FF2B5EF4-FFF2-40B4-BE49-F238E27FC236}">
                <a16:creationId xmlns:a16="http://schemas.microsoft.com/office/drawing/2014/main" id="{90859B88-95DC-47FA-92AA-A9312D759995}"/>
              </a:ext>
            </a:extLst>
          </p:cNvPr>
          <p:cNvSpPr txBox="1"/>
          <p:nvPr/>
        </p:nvSpPr>
        <p:spPr>
          <a:xfrm>
            <a:off x="8252919" y="202356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217" name="TextBox 216">
            <a:extLst>
              <a:ext uri="{FF2B5EF4-FFF2-40B4-BE49-F238E27FC236}">
                <a16:creationId xmlns:a16="http://schemas.microsoft.com/office/drawing/2014/main" id="{304DC5E4-8AA0-4B70-A498-B24598F5205E}"/>
              </a:ext>
            </a:extLst>
          </p:cNvPr>
          <p:cNvSpPr txBox="1"/>
          <p:nvPr/>
        </p:nvSpPr>
        <p:spPr>
          <a:xfrm>
            <a:off x="6195519" y="202356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218" name="TextBox 217">
            <a:extLst>
              <a:ext uri="{FF2B5EF4-FFF2-40B4-BE49-F238E27FC236}">
                <a16:creationId xmlns:a16="http://schemas.microsoft.com/office/drawing/2014/main" id="{84C7C3FD-C6E5-4245-BEFA-6EBDBA852F72}"/>
              </a:ext>
            </a:extLst>
          </p:cNvPr>
          <p:cNvSpPr txBox="1"/>
          <p:nvPr/>
        </p:nvSpPr>
        <p:spPr>
          <a:xfrm>
            <a:off x="4267985" y="202356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219" name="TextBox 218">
            <a:extLst>
              <a:ext uri="{FF2B5EF4-FFF2-40B4-BE49-F238E27FC236}">
                <a16:creationId xmlns:a16="http://schemas.microsoft.com/office/drawing/2014/main" id="{68D36129-35EC-48AA-B440-1E059A559CB3}"/>
              </a:ext>
            </a:extLst>
          </p:cNvPr>
          <p:cNvSpPr txBox="1"/>
          <p:nvPr/>
        </p:nvSpPr>
        <p:spPr>
          <a:xfrm>
            <a:off x="2210585" y="202356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220" name="TextBox 219">
            <a:extLst>
              <a:ext uri="{FF2B5EF4-FFF2-40B4-BE49-F238E27FC236}">
                <a16:creationId xmlns:a16="http://schemas.microsoft.com/office/drawing/2014/main" id="{55A68752-9993-41CE-954E-799575BD3A2E}"/>
              </a:ext>
            </a:extLst>
          </p:cNvPr>
          <p:cNvSpPr txBox="1"/>
          <p:nvPr/>
        </p:nvSpPr>
        <p:spPr>
          <a:xfrm>
            <a:off x="8549010" y="3938503"/>
            <a:ext cx="425116" cy="400110"/>
          </a:xfrm>
          <a:prstGeom prst="rect">
            <a:avLst/>
          </a:prstGeom>
          <a:noFill/>
        </p:spPr>
        <p:txBody>
          <a:bodyPr wrap="none" rtlCol="0">
            <a:spAutoFit/>
          </a:bodyPr>
          <a:lstStyle/>
          <a:p>
            <a:r>
              <a:rPr lang="en-US" sz="2000" i="1">
                <a:solidFill>
                  <a:schemeClr val="tx2"/>
                </a:solidFill>
                <a:latin typeface="Cambria" panose="02040503050406030204" pitchFamily="18" charset="0"/>
              </a:rPr>
              <a:t>B</a:t>
            </a:r>
            <a:r>
              <a:rPr lang="en-US" sz="2000" i="1" baseline="-25000">
                <a:solidFill>
                  <a:schemeClr val="tx2"/>
                </a:solidFill>
                <a:latin typeface="Cambria" panose="02040503050406030204" pitchFamily="18" charset="0"/>
              </a:rPr>
              <a:t>0</a:t>
            </a:r>
            <a:endParaRPr lang="en-US" i="1" baseline="-25000">
              <a:solidFill>
                <a:schemeClr val="tx2"/>
              </a:solidFill>
              <a:latin typeface="Cambria" panose="02040503050406030204" pitchFamily="18" charset="0"/>
            </a:endParaRPr>
          </a:p>
        </p:txBody>
      </p:sp>
      <p:sp>
        <p:nvSpPr>
          <p:cNvPr id="221" name="TextBox 220">
            <a:extLst>
              <a:ext uri="{FF2B5EF4-FFF2-40B4-BE49-F238E27FC236}">
                <a16:creationId xmlns:a16="http://schemas.microsoft.com/office/drawing/2014/main" id="{68592D79-F1B0-4DC5-B67C-F21957C59FC7}"/>
              </a:ext>
            </a:extLst>
          </p:cNvPr>
          <p:cNvSpPr txBox="1"/>
          <p:nvPr/>
        </p:nvSpPr>
        <p:spPr>
          <a:xfrm>
            <a:off x="6512085" y="3938503"/>
            <a:ext cx="425116" cy="400110"/>
          </a:xfrm>
          <a:prstGeom prst="rect">
            <a:avLst/>
          </a:prstGeom>
          <a:noFill/>
        </p:spPr>
        <p:txBody>
          <a:bodyPr wrap="none" rtlCol="0">
            <a:spAutoFit/>
          </a:bodyPr>
          <a:lstStyle/>
          <a:p>
            <a:r>
              <a:rPr lang="en-US" sz="2000" i="1">
                <a:solidFill>
                  <a:schemeClr val="tx2"/>
                </a:solidFill>
                <a:latin typeface="Cambria" panose="02040503050406030204" pitchFamily="18" charset="0"/>
              </a:rPr>
              <a:t>B</a:t>
            </a:r>
            <a:r>
              <a:rPr lang="en-US" sz="2000" i="1" baseline="-25000">
                <a:solidFill>
                  <a:schemeClr val="tx2"/>
                </a:solidFill>
                <a:latin typeface="Cambria" panose="02040503050406030204" pitchFamily="18" charset="0"/>
              </a:rPr>
              <a:t>1</a:t>
            </a:r>
            <a:endParaRPr lang="en-US" i="1" baseline="-25000">
              <a:solidFill>
                <a:schemeClr val="tx2"/>
              </a:solidFill>
              <a:latin typeface="Cambria" panose="02040503050406030204" pitchFamily="18" charset="0"/>
            </a:endParaRPr>
          </a:p>
        </p:txBody>
      </p:sp>
      <p:sp>
        <p:nvSpPr>
          <p:cNvPr id="222" name="TextBox 221">
            <a:extLst>
              <a:ext uri="{FF2B5EF4-FFF2-40B4-BE49-F238E27FC236}">
                <a16:creationId xmlns:a16="http://schemas.microsoft.com/office/drawing/2014/main" id="{09E1C7C5-D510-455E-944A-8FD356F267FB}"/>
              </a:ext>
            </a:extLst>
          </p:cNvPr>
          <p:cNvSpPr txBox="1"/>
          <p:nvPr/>
        </p:nvSpPr>
        <p:spPr>
          <a:xfrm>
            <a:off x="4561365" y="3938503"/>
            <a:ext cx="426720" cy="400110"/>
          </a:xfrm>
          <a:prstGeom prst="rect">
            <a:avLst/>
          </a:prstGeom>
          <a:noFill/>
        </p:spPr>
        <p:txBody>
          <a:bodyPr wrap="none" rtlCol="0">
            <a:spAutoFit/>
          </a:bodyPr>
          <a:lstStyle/>
          <a:p>
            <a:r>
              <a:rPr lang="en-US" sz="2000" i="1">
                <a:solidFill>
                  <a:schemeClr val="tx2"/>
                </a:solidFill>
                <a:latin typeface="Cambria" panose="02040503050406030204" pitchFamily="18" charset="0"/>
              </a:rPr>
              <a:t>B</a:t>
            </a:r>
            <a:r>
              <a:rPr lang="en-US" sz="2000" i="1" baseline="-25000">
                <a:solidFill>
                  <a:schemeClr val="tx2"/>
                </a:solidFill>
                <a:latin typeface="Cambria" panose="02040503050406030204" pitchFamily="18" charset="0"/>
              </a:rPr>
              <a:t>2</a:t>
            </a:r>
            <a:endParaRPr lang="en-US" i="1" baseline="-25000">
              <a:solidFill>
                <a:schemeClr val="tx2"/>
              </a:solidFill>
              <a:latin typeface="Cambria" panose="02040503050406030204" pitchFamily="18" charset="0"/>
            </a:endParaRPr>
          </a:p>
        </p:txBody>
      </p:sp>
      <p:sp>
        <p:nvSpPr>
          <p:cNvPr id="223" name="TextBox 222">
            <a:extLst>
              <a:ext uri="{FF2B5EF4-FFF2-40B4-BE49-F238E27FC236}">
                <a16:creationId xmlns:a16="http://schemas.microsoft.com/office/drawing/2014/main" id="{6352BEA9-8B80-487F-BE8F-BA3CE109A6F8}"/>
              </a:ext>
            </a:extLst>
          </p:cNvPr>
          <p:cNvSpPr txBox="1"/>
          <p:nvPr/>
        </p:nvSpPr>
        <p:spPr>
          <a:xfrm>
            <a:off x="2549685" y="3938503"/>
            <a:ext cx="426720" cy="400110"/>
          </a:xfrm>
          <a:prstGeom prst="rect">
            <a:avLst/>
          </a:prstGeom>
          <a:noFill/>
        </p:spPr>
        <p:txBody>
          <a:bodyPr wrap="none" rtlCol="0">
            <a:spAutoFit/>
          </a:bodyPr>
          <a:lstStyle/>
          <a:p>
            <a:r>
              <a:rPr lang="en-US" sz="2000" i="1">
                <a:solidFill>
                  <a:schemeClr val="tx2"/>
                </a:solidFill>
                <a:latin typeface="Cambria" panose="02040503050406030204" pitchFamily="18" charset="0"/>
              </a:rPr>
              <a:t>B</a:t>
            </a:r>
            <a:r>
              <a:rPr lang="en-US" sz="2000" i="1" baseline="-25000">
                <a:solidFill>
                  <a:schemeClr val="tx2"/>
                </a:solidFill>
                <a:latin typeface="Cambria" panose="02040503050406030204" pitchFamily="18" charset="0"/>
              </a:rPr>
              <a:t>3</a:t>
            </a:r>
            <a:endParaRPr lang="en-US" i="1" baseline="-25000">
              <a:solidFill>
                <a:schemeClr val="tx2"/>
              </a:solidFill>
              <a:latin typeface="Cambria" panose="02040503050406030204" pitchFamily="18" charset="0"/>
            </a:endParaRPr>
          </a:p>
        </p:txBody>
      </p:sp>
      <p:sp>
        <p:nvSpPr>
          <p:cNvPr id="224" name="TextBox 223">
            <a:extLst>
              <a:ext uri="{FF2B5EF4-FFF2-40B4-BE49-F238E27FC236}">
                <a16:creationId xmlns:a16="http://schemas.microsoft.com/office/drawing/2014/main" id="{A8589942-B46E-4ED8-A955-EF281A890158}"/>
              </a:ext>
            </a:extLst>
          </p:cNvPr>
          <p:cNvSpPr txBox="1"/>
          <p:nvPr/>
        </p:nvSpPr>
        <p:spPr>
          <a:xfrm>
            <a:off x="9776919" y="181407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225" name="TextBox 224">
            <a:extLst>
              <a:ext uri="{FF2B5EF4-FFF2-40B4-BE49-F238E27FC236}">
                <a16:creationId xmlns:a16="http://schemas.microsoft.com/office/drawing/2014/main" id="{6560744D-6145-4CC3-BC5C-F24CB7930B3F}"/>
              </a:ext>
            </a:extLst>
          </p:cNvPr>
          <p:cNvSpPr txBox="1"/>
          <p:nvPr/>
        </p:nvSpPr>
        <p:spPr>
          <a:xfrm>
            <a:off x="7970653" y="202356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226" name="TextBox 225">
            <a:extLst>
              <a:ext uri="{FF2B5EF4-FFF2-40B4-BE49-F238E27FC236}">
                <a16:creationId xmlns:a16="http://schemas.microsoft.com/office/drawing/2014/main" id="{6A775EA8-6FC8-45B6-81A1-7C05AA0DB81D}"/>
              </a:ext>
            </a:extLst>
          </p:cNvPr>
          <p:cNvSpPr txBox="1"/>
          <p:nvPr/>
        </p:nvSpPr>
        <p:spPr>
          <a:xfrm>
            <a:off x="5913253" y="202356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227" name="TextBox 226">
            <a:extLst>
              <a:ext uri="{FF2B5EF4-FFF2-40B4-BE49-F238E27FC236}">
                <a16:creationId xmlns:a16="http://schemas.microsoft.com/office/drawing/2014/main" id="{8E7EAE55-199B-414C-8846-6988496836F6}"/>
              </a:ext>
            </a:extLst>
          </p:cNvPr>
          <p:cNvSpPr txBox="1"/>
          <p:nvPr/>
        </p:nvSpPr>
        <p:spPr>
          <a:xfrm>
            <a:off x="3985719" y="202356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228" name="TextBox 227">
            <a:extLst>
              <a:ext uri="{FF2B5EF4-FFF2-40B4-BE49-F238E27FC236}">
                <a16:creationId xmlns:a16="http://schemas.microsoft.com/office/drawing/2014/main" id="{9FA6CD98-F5FB-46E6-8893-B67F4309919D}"/>
              </a:ext>
            </a:extLst>
          </p:cNvPr>
          <p:cNvSpPr txBox="1"/>
          <p:nvPr/>
        </p:nvSpPr>
        <p:spPr>
          <a:xfrm>
            <a:off x="1928319" y="202356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229" name="TextBox 228">
            <a:extLst>
              <a:ext uri="{FF2B5EF4-FFF2-40B4-BE49-F238E27FC236}">
                <a16:creationId xmlns:a16="http://schemas.microsoft.com/office/drawing/2014/main" id="{9EB57B7F-CB2D-4616-82AA-5FF6C101845A}"/>
              </a:ext>
            </a:extLst>
          </p:cNvPr>
          <p:cNvSpPr txBox="1"/>
          <p:nvPr/>
        </p:nvSpPr>
        <p:spPr>
          <a:xfrm>
            <a:off x="8106353" y="3928564"/>
            <a:ext cx="481222" cy="400110"/>
          </a:xfrm>
          <a:prstGeom prst="rect">
            <a:avLst/>
          </a:prstGeom>
          <a:noFill/>
        </p:spPr>
        <p:txBody>
          <a:bodyPr wrap="none" rtlCol="0">
            <a:spAutoFit/>
          </a:bodyPr>
          <a:lstStyle/>
          <a:p>
            <a:r>
              <a:rPr lang="en-US" sz="2000" i="1">
                <a:solidFill>
                  <a:schemeClr val="accent6"/>
                </a:solidFill>
                <a:latin typeface="Cambria" panose="02040503050406030204" pitchFamily="18" charset="0"/>
              </a:rPr>
              <a:t>B</a:t>
            </a:r>
            <a:r>
              <a:rPr lang="en-US" sz="2000" i="1" baseline="-25000">
                <a:solidFill>
                  <a:schemeClr val="accent6"/>
                </a:solidFill>
                <a:latin typeface="Cambria" panose="02040503050406030204" pitchFamily="18" charset="0"/>
              </a:rPr>
              <a:t>0</a:t>
            </a:r>
            <a:r>
              <a:rPr lang="en-US" i="1">
                <a:solidFill>
                  <a:schemeClr val="accent6"/>
                </a:solidFill>
                <a:latin typeface="Cambria" panose="02040503050406030204" pitchFamily="18" charset="0"/>
              </a:rPr>
              <a:t>’</a:t>
            </a:r>
            <a:endParaRPr lang="en-US" i="1" baseline="-25000">
              <a:solidFill>
                <a:schemeClr val="accent6"/>
              </a:solidFill>
              <a:latin typeface="Cambria" panose="02040503050406030204" pitchFamily="18" charset="0"/>
            </a:endParaRPr>
          </a:p>
        </p:txBody>
      </p:sp>
      <p:sp>
        <p:nvSpPr>
          <p:cNvPr id="230" name="TextBox 229">
            <a:extLst>
              <a:ext uri="{FF2B5EF4-FFF2-40B4-BE49-F238E27FC236}">
                <a16:creationId xmlns:a16="http://schemas.microsoft.com/office/drawing/2014/main" id="{8B96E755-AD8F-4023-90E1-5AE1357BDDEF}"/>
              </a:ext>
            </a:extLst>
          </p:cNvPr>
          <p:cNvSpPr txBox="1"/>
          <p:nvPr/>
        </p:nvSpPr>
        <p:spPr>
          <a:xfrm>
            <a:off x="6072936" y="3928564"/>
            <a:ext cx="481222" cy="400110"/>
          </a:xfrm>
          <a:prstGeom prst="rect">
            <a:avLst/>
          </a:prstGeom>
          <a:noFill/>
        </p:spPr>
        <p:txBody>
          <a:bodyPr wrap="none" rtlCol="0">
            <a:spAutoFit/>
          </a:bodyPr>
          <a:lstStyle/>
          <a:p>
            <a:r>
              <a:rPr lang="en-US" sz="2000" i="1">
                <a:solidFill>
                  <a:schemeClr val="accent6"/>
                </a:solidFill>
                <a:latin typeface="Cambria" panose="02040503050406030204" pitchFamily="18" charset="0"/>
              </a:rPr>
              <a:t>B</a:t>
            </a:r>
            <a:r>
              <a:rPr lang="en-US" sz="2000" i="1" baseline="-25000">
                <a:solidFill>
                  <a:schemeClr val="accent6"/>
                </a:solidFill>
                <a:latin typeface="Cambria" panose="02040503050406030204" pitchFamily="18" charset="0"/>
              </a:rPr>
              <a:t>1</a:t>
            </a:r>
            <a:r>
              <a:rPr lang="en-US" i="1">
                <a:solidFill>
                  <a:schemeClr val="accent6"/>
                </a:solidFill>
                <a:latin typeface="Cambria" panose="02040503050406030204" pitchFamily="18" charset="0"/>
              </a:rPr>
              <a:t>’</a:t>
            </a:r>
            <a:endParaRPr lang="en-US" i="1" baseline="-25000">
              <a:solidFill>
                <a:schemeClr val="accent6"/>
              </a:solidFill>
              <a:latin typeface="Cambria" panose="02040503050406030204" pitchFamily="18" charset="0"/>
            </a:endParaRPr>
          </a:p>
        </p:txBody>
      </p:sp>
      <p:sp>
        <p:nvSpPr>
          <p:cNvPr id="231" name="TextBox 230">
            <a:extLst>
              <a:ext uri="{FF2B5EF4-FFF2-40B4-BE49-F238E27FC236}">
                <a16:creationId xmlns:a16="http://schemas.microsoft.com/office/drawing/2014/main" id="{E7DB7BCF-4BC2-49D3-AB65-7F017579153C}"/>
              </a:ext>
            </a:extLst>
          </p:cNvPr>
          <p:cNvSpPr txBox="1"/>
          <p:nvPr/>
        </p:nvSpPr>
        <p:spPr>
          <a:xfrm>
            <a:off x="4122216" y="3928564"/>
            <a:ext cx="481222" cy="400110"/>
          </a:xfrm>
          <a:prstGeom prst="rect">
            <a:avLst/>
          </a:prstGeom>
          <a:noFill/>
        </p:spPr>
        <p:txBody>
          <a:bodyPr wrap="none" rtlCol="0">
            <a:spAutoFit/>
          </a:bodyPr>
          <a:lstStyle/>
          <a:p>
            <a:r>
              <a:rPr lang="en-US" sz="2000" i="1">
                <a:solidFill>
                  <a:schemeClr val="accent6"/>
                </a:solidFill>
                <a:latin typeface="Cambria" panose="02040503050406030204" pitchFamily="18" charset="0"/>
              </a:rPr>
              <a:t>B</a:t>
            </a:r>
            <a:r>
              <a:rPr lang="en-US" sz="2000" i="1" baseline="-25000">
                <a:solidFill>
                  <a:schemeClr val="accent6"/>
                </a:solidFill>
                <a:latin typeface="Cambria" panose="02040503050406030204" pitchFamily="18" charset="0"/>
              </a:rPr>
              <a:t>2</a:t>
            </a:r>
            <a:r>
              <a:rPr lang="en-US" i="1">
                <a:solidFill>
                  <a:schemeClr val="accent6"/>
                </a:solidFill>
                <a:latin typeface="Cambria" panose="02040503050406030204" pitchFamily="18" charset="0"/>
              </a:rPr>
              <a:t>’</a:t>
            </a:r>
            <a:endParaRPr lang="en-US" i="1" baseline="-25000">
              <a:solidFill>
                <a:schemeClr val="accent6"/>
              </a:solidFill>
              <a:latin typeface="Cambria" panose="02040503050406030204" pitchFamily="18" charset="0"/>
            </a:endParaRPr>
          </a:p>
        </p:txBody>
      </p:sp>
      <p:sp>
        <p:nvSpPr>
          <p:cNvPr id="232" name="TextBox 231">
            <a:extLst>
              <a:ext uri="{FF2B5EF4-FFF2-40B4-BE49-F238E27FC236}">
                <a16:creationId xmlns:a16="http://schemas.microsoft.com/office/drawing/2014/main" id="{F85736A1-F8E0-4023-9708-080DDD23087A}"/>
              </a:ext>
            </a:extLst>
          </p:cNvPr>
          <p:cNvSpPr txBox="1"/>
          <p:nvPr/>
        </p:nvSpPr>
        <p:spPr>
          <a:xfrm>
            <a:off x="2090658" y="3928564"/>
            <a:ext cx="481222" cy="400110"/>
          </a:xfrm>
          <a:prstGeom prst="rect">
            <a:avLst/>
          </a:prstGeom>
          <a:noFill/>
        </p:spPr>
        <p:txBody>
          <a:bodyPr wrap="none" rtlCol="0">
            <a:spAutoFit/>
          </a:bodyPr>
          <a:lstStyle/>
          <a:p>
            <a:r>
              <a:rPr lang="en-US" sz="2000" i="1">
                <a:solidFill>
                  <a:schemeClr val="accent6"/>
                </a:solidFill>
                <a:latin typeface="Cambria" panose="02040503050406030204" pitchFamily="18" charset="0"/>
              </a:rPr>
              <a:t>B</a:t>
            </a:r>
            <a:r>
              <a:rPr lang="en-US" sz="2000" i="1" baseline="-25000">
                <a:solidFill>
                  <a:schemeClr val="accent6"/>
                </a:solidFill>
                <a:latin typeface="Cambria" panose="02040503050406030204" pitchFamily="18" charset="0"/>
              </a:rPr>
              <a:t>3</a:t>
            </a:r>
            <a:r>
              <a:rPr lang="en-US" i="1">
                <a:solidFill>
                  <a:schemeClr val="accent6"/>
                </a:solidFill>
                <a:latin typeface="Cambria" panose="02040503050406030204" pitchFamily="18" charset="0"/>
              </a:rPr>
              <a:t>’</a:t>
            </a:r>
            <a:endParaRPr lang="en-US" i="1" baseline="-25000">
              <a:solidFill>
                <a:schemeClr val="accent6"/>
              </a:solidFill>
              <a:latin typeface="Cambria" panose="02040503050406030204" pitchFamily="18" charset="0"/>
            </a:endParaRPr>
          </a:p>
        </p:txBody>
      </p:sp>
      <p:sp>
        <p:nvSpPr>
          <p:cNvPr id="233" name="TextBox 232">
            <a:extLst>
              <a:ext uri="{FF2B5EF4-FFF2-40B4-BE49-F238E27FC236}">
                <a16:creationId xmlns:a16="http://schemas.microsoft.com/office/drawing/2014/main" id="{2291279D-A2AF-4240-81F4-B8F8E3545260}"/>
              </a:ext>
            </a:extLst>
          </p:cNvPr>
          <p:cNvSpPr txBox="1"/>
          <p:nvPr/>
        </p:nvSpPr>
        <p:spPr>
          <a:xfrm>
            <a:off x="5541011" y="794685"/>
            <a:ext cx="2965862" cy="707886"/>
          </a:xfrm>
          <a:prstGeom prst="rect">
            <a:avLst/>
          </a:prstGeom>
          <a:noFill/>
        </p:spPr>
        <p:txBody>
          <a:bodyPr wrap="square">
            <a:spAutoFit/>
          </a:bodyPr>
          <a:lstStyle/>
          <a:p>
            <a:pPr lvl="1"/>
            <a:r>
              <a:rPr lang="en-US" sz="2000"/>
              <a:t>When </a:t>
            </a:r>
            <a:r>
              <a:rPr lang="en-US" sz="2000" i="1">
                <a:solidFill>
                  <a:schemeClr val="tx2"/>
                </a:solidFill>
              </a:rPr>
              <a:t>M = 0</a:t>
            </a:r>
            <a:r>
              <a:rPr lang="en-US" sz="2000"/>
              <a:t>, we have</a:t>
            </a:r>
          </a:p>
          <a:p>
            <a:pPr lvl="1"/>
            <a:r>
              <a:rPr lang="en-US" sz="2000" b="1">
                <a:solidFill>
                  <a:schemeClr val="tx2"/>
                </a:solidFill>
              </a:rPr>
              <a:t>C</a:t>
            </a:r>
            <a:r>
              <a:rPr lang="en-US" sz="2000" b="1" baseline="-25000">
                <a:solidFill>
                  <a:schemeClr val="tx2"/>
                </a:solidFill>
              </a:rPr>
              <a:t>0</a:t>
            </a:r>
            <a:r>
              <a:rPr lang="en-US" sz="2000" b="1">
                <a:solidFill>
                  <a:schemeClr val="tx2"/>
                </a:solidFill>
              </a:rPr>
              <a:t> = 0 &amp; B ⊕ 0 = B</a:t>
            </a:r>
          </a:p>
        </p:txBody>
      </p:sp>
      <p:sp>
        <p:nvSpPr>
          <p:cNvPr id="234" name="TextBox 233">
            <a:extLst>
              <a:ext uri="{FF2B5EF4-FFF2-40B4-BE49-F238E27FC236}">
                <a16:creationId xmlns:a16="http://schemas.microsoft.com/office/drawing/2014/main" id="{C934B686-FD8E-434B-ACA1-141E7DFE7766}"/>
              </a:ext>
            </a:extLst>
          </p:cNvPr>
          <p:cNvSpPr txBox="1"/>
          <p:nvPr/>
        </p:nvSpPr>
        <p:spPr>
          <a:xfrm>
            <a:off x="8757373" y="787401"/>
            <a:ext cx="2930958" cy="707886"/>
          </a:xfrm>
          <a:prstGeom prst="rect">
            <a:avLst/>
          </a:prstGeom>
          <a:noFill/>
        </p:spPr>
        <p:txBody>
          <a:bodyPr wrap="square">
            <a:spAutoFit/>
          </a:bodyPr>
          <a:lstStyle/>
          <a:p>
            <a:pPr lvl="1"/>
            <a:r>
              <a:rPr lang="en-US" sz="2000"/>
              <a:t>When </a:t>
            </a:r>
            <a:r>
              <a:rPr lang="en-US" sz="2000" i="1">
                <a:solidFill>
                  <a:schemeClr val="accent6"/>
                </a:solidFill>
              </a:rPr>
              <a:t>M = 1</a:t>
            </a:r>
            <a:r>
              <a:rPr lang="en-US" sz="2000"/>
              <a:t>, we have</a:t>
            </a:r>
          </a:p>
          <a:p>
            <a:pPr lvl="1"/>
            <a:r>
              <a:rPr lang="en-US" sz="2000" b="1">
                <a:solidFill>
                  <a:schemeClr val="accent6"/>
                </a:solidFill>
              </a:rPr>
              <a:t>C</a:t>
            </a:r>
            <a:r>
              <a:rPr lang="en-US" sz="2000" b="1" baseline="-25000">
                <a:solidFill>
                  <a:schemeClr val="accent6"/>
                </a:solidFill>
              </a:rPr>
              <a:t>0</a:t>
            </a:r>
            <a:r>
              <a:rPr lang="en-US" sz="2000" b="1">
                <a:solidFill>
                  <a:schemeClr val="accent6"/>
                </a:solidFill>
              </a:rPr>
              <a:t> = 1 &amp; B ⊕ 1 = B’</a:t>
            </a:r>
          </a:p>
        </p:txBody>
      </p:sp>
      <p:sp>
        <p:nvSpPr>
          <p:cNvPr id="235" name="TextBox 234">
            <a:extLst>
              <a:ext uri="{FF2B5EF4-FFF2-40B4-BE49-F238E27FC236}">
                <a16:creationId xmlns:a16="http://schemas.microsoft.com/office/drawing/2014/main" id="{CCF265AC-8B09-47D3-9845-FA43E50861A1}"/>
              </a:ext>
            </a:extLst>
          </p:cNvPr>
          <p:cNvSpPr txBox="1"/>
          <p:nvPr/>
        </p:nvSpPr>
        <p:spPr>
          <a:xfrm>
            <a:off x="232725" y="831502"/>
            <a:ext cx="4723455" cy="707886"/>
          </a:xfrm>
          <a:prstGeom prst="rect">
            <a:avLst/>
          </a:prstGeom>
          <a:noFill/>
        </p:spPr>
        <p:txBody>
          <a:bodyPr wrap="square" lIns="0">
            <a:spAutoFit/>
          </a:bodyPr>
          <a:lstStyle/>
          <a:p>
            <a:pPr marL="0" lvl="1"/>
            <a:r>
              <a:rPr lang="en-US" sz="2000"/>
              <a:t>when </a:t>
            </a:r>
            <a:r>
              <a:rPr lang="en-US" sz="2000" i="1">
                <a:solidFill>
                  <a:schemeClr val="tx2"/>
                </a:solidFill>
              </a:rPr>
              <a:t>M = 0</a:t>
            </a:r>
            <a:r>
              <a:rPr lang="en-US" sz="2000"/>
              <a:t> the circuit is an </a:t>
            </a:r>
            <a:r>
              <a:rPr lang="en-US" sz="2000" i="1">
                <a:solidFill>
                  <a:schemeClr val="tx2"/>
                </a:solidFill>
              </a:rPr>
              <a:t>Adder</a:t>
            </a:r>
          </a:p>
          <a:p>
            <a:pPr marL="0" lvl="1"/>
            <a:r>
              <a:rPr lang="en-US" sz="2000"/>
              <a:t>when </a:t>
            </a:r>
            <a:r>
              <a:rPr lang="en-US" sz="2000" i="1">
                <a:solidFill>
                  <a:schemeClr val="accent6"/>
                </a:solidFill>
              </a:rPr>
              <a:t>M = 1</a:t>
            </a:r>
            <a:r>
              <a:rPr lang="en-US" sz="2000">
                <a:solidFill>
                  <a:schemeClr val="accent6"/>
                </a:solidFill>
              </a:rPr>
              <a:t> </a:t>
            </a:r>
            <a:r>
              <a:rPr lang="en-US" sz="2000"/>
              <a:t>the circuit becomes a </a:t>
            </a:r>
            <a:r>
              <a:rPr lang="en-US" sz="2000" i="1">
                <a:solidFill>
                  <a:schemeClr val="accent6"/>
                </a:solidFill>
              </a:rPr>
              <a:t>Subtractor</a:t>
            </a:r>
          </a:p>
        </p:txBody>
      </p:sp>
    </p:spTree>
    <p:extLst>
      <p:ext uri="{BB962C8B-B14F-4D97-AF65-F5344CB8AC3E}">
        <p14:creationId xmlns:p14="http://schemas.microsoft.com/office/powerpoint/2010/main" val="31866009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par>
                                <p:cTn id="8" presetID="10" presetClass="entr" presetSubtype="0" dur="500" fill="hold" grpId="0" nodeType="withEffect">
                                  <p:stCondLst>
                                    <p:cond delay="0"/>
                                  </p:stCondLst>
                                  <p:childTnLst>
                                    <p:set>
                                      <p:cBhvr>
                                        <p:cTn id="9" dur="1" fill="hold">
                                          <p:stCondLst>
                                            <p:cond delay="0"/>
                                          </p:stCondLst>
                                        </p:cTn>
                                        <p:tgtEl>
                                          <p:spTgt spid="151"/>
                                        </p:tgtEl>
                                        <p:attrNameLst>
                                          <p:attrName>style.visibility</p:attrName>
                                        </p:attrNameLst>
                                      </p:cBhvr>
                                      <p:to>
                                        <p:strVal val="visible"/>
                                      </p:to>
                                    </p:set>
                                    <p:animEffect transition="in" filter="fade">
                                      <p:cBhvr>
                                        <p:cTn id="10" dur="500"/>
                                        <p:tgtEl>
                                          <p:spTgt spid="151"/>
                                        </p:tgtEl>
                                      </p:cBhvr>
                                    </p:animEffect>
                                  </p:childTnLst>
                                </p:cTn>
                              </p:par>
                              <p:par>
                                <p:cTn id="11" presetID="10" presetClass="entr" presetSubtype="0" dur="500"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dur="500" fill="hold" grpId="0"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10" presetClass="entr" presetSubtype="0" dur="500" fill="hold" nodeType="clickEffect">
                                  <p:stCondLst>
                                    <p:cond delay="0"/>
                                  </p:stCondLst>
                                  <p:childTnLst>
                                    <p:set>
                                      <p:cBhvr>
                                        <p:cTn id="20" dur="1" fill="hold">
                                          <p:stCondLst>
                                            <p:cond delay="0"/>
                                          </p:stCondLst>
                                        </p:cTn>
                                        <p:tgtEl>
                                          <p:spTgt spid="156"/>
                                        </p:tgtEl>
                                        <p:attrNameLst>
                                          <p:attrName>style.visibility</p:attrName>
                                        </p:attrNameLst>
                                      </p:cBhvr>
                                      <p:to>
                                        <p:strVal val="visible"/>
                                      </p:to>
                                    </p:set>
                                    <p:animEffect transition="in" filter="fade">
                                      <p:cBhvr>
                                        <p:cTn id="21" dur="500"/>
                                        <p:tgtEl>
                                          <p:spTgt spid="156"/>
                                        </p:tgtEl>
                                      </p:cBhvr>
                                    </p:animEffect>
                                  </p:childTnLst>
                                </p:cTn>
                              </p:par>
                              <p:par>
                                <p:cTn id="22" presetID="10" presetClass="entr" presetSubtype="0" dur="500" fill="hold" grpId="0" nodeType="with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par>
                                <p:cTn id="25" presetID="10" presetClass="entr" presetSubtype="0" dur="500" fill="hold" grpId="0" nodeType="with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500"/>
                                        <p:tgtEl>
                                          <p:spTgt spid="169"/>
                                        </p:tgtEl>
                                      </p:cBhvr>
                                    </p:animEffect>
                                  </p:childTnLst>
                                </p:cTn>
                              </p:par>
                              <p:par>
                                <p:cTn id="28" presetID="10" presetClass="entr" presetSubtype="0" dur="500" fill="hold" nodeType="with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fade">
                                      <p:cBhvr>
                                        <p:cTn id="30" dur="500"/>
                                        <p:tgtEl>
                                          <p:spTgt spid="157"/>
                                        </p:tgtEl>
                                      </p:cBhvr>
                                    </p:animEffect>
                                  </p:childTnLst>
                                </p:cTn>
                              </p:par>
                              <p:par>
                                <p:cTn id="31" presetID="10" presetClass="entr" presetSubtype="0" dur="50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animEffect transition="in" filter="fade">
                                      <p:cBhvr>
                                        <p:cTn id="33" dur="500"/>
                                        <p:tgtEl>
                                          <p:spTgt spid="158"/>
                                        </p:tgtEl>
                                      </p:cBhvr>
                                    </p:animEffect>
                                  </p:childTnLst>
                                </p:cTn>
                              </p:par>
                              <p:par>
                                <p:cTn id="34" presetID="10" presetClass="entr" presetSubtype="0" dur="500" fill="hold" grpId="0" nodeType="withEffect">
                                  <p:stCondLst>
                                    <p:cond delay="0"/>
                                  </p:stCondLst>
                                  <p:childTnLst>
                                    <p:set>
                                      <p:cBhvr>
                                        <p:cTn id="35" dur="1" fill="hold">
                                          <p:stCondLst>
                                            <p:cond delay="0"/>
                                          </p:stCondLst>
                                        </p:cTn>
                                        <p:tgtEl>
                                          <p:spTgt spid="171"/>
                                        </p:tgtEl>
                                        <p:attrNameLst>
                                          <p:attrName>style.visibility</p:attrName>
                                        </p:attrNameLst>
                                      </p:cBhvr>
                                      <p:to>
                                        <p:strVal val="visible"/>
                                      </p:to>
                                    </p:set>
                                    <p:animEffect transition="in" filter="fade">
                                      <p:cBhvr>
                                        <p:cTn id="36" dur="500"/>
                                        <p:tgtEl>
                                          <p:spTgt spid="171"/>
                                        </p:tgtEl>
                                      </p:cBhvr>
                                    </p:animEffect>
                                  </p:childTnLst>
                                </p:cTn>
                              </p:par>
                              <p:par>
                                <p:cTn id="37" presetID="10" presetClass="entr" presetSubtype="0" dur="500" fill="hold"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10" presetClass="entr" presetSubtype="0" dur="500" fill="hold" grpId="0" nodeType="withEffect">
                                  <p:stCondLst>
                                    <p:cond delay="0"/>
                                  </p:stCondLst>
                                  <p:childTnLst>
                                    <p:set>
                                      <p:cBhvr>
                                        <p:cTn id="41" dur="1" fill="hold">
                                          <p:stCondLst>
                                            <p:cond delay="0"/>
                                          </p:stCondLst>
                                        </p:cTn>
                                        <p:tgtEl>
                                          <p:spTgt spid="173"/>
                                        </p:tgtEl>
                                        <p:attrNameLst>
                                          <p:attrName>style.visibility</p:attrName>
                                        </p:attrNameLst>
                                      </p:cBhvr>
                                      <p:to>
                                        <p:strVal val="visible"/>
                                      </p:to>
                                    </p:set>
                                    <p:animEffect transition="in" filter="fade">
                                      <p:cBhvr>
                                        <p:cTn id="42" dur="500"/>
                                        <p:tgtEl>
                                          <p:spTgt spid="173"/>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185"/>
                                        </p:tgtEl>
                                        <p:attrNameLst>
                                          <p:attrName>style.visibility</p:attrName>
                                        </p:attrNameLst>
                                      </p:cBhvr>
                                      <p:to>
                                        <p:strVal val="visible"/>
                                      </p:to>
                                    </p:set>
                                    <p:animEffect transition="in" filter="fade">
                                      <p:cBhvr>
                                        <p:cTn id="47" dur="500"/>
                                        <p:tgtEl>
                                          <p:spTgt spid="185"/>
                                        </p:tgtEl>
                                      </p:cBhvr>
                                    </p:animEffect>
                                  </p:childTnLst>
                                </p:cTn>
                              </p:par>
                              <p:par>
                                <p:cTn id="48" presetID="10" presetClass="entr" presetSubtype="0" dur="500" fill="hold" nodeType="withEffect">
                                  <p:stCondLst>
                                    <p:cond delay="0"/>
                                  </p:stCondLst>
                                  <p:childTnLst>
                                    <p:set>
                                      <p:cBhvr>
                                        <p:cTn id="49" dur="1" fill="hold">
                                          <p:stCondLst>
                                            <p:cond delay="0"/>
                                          </p:stCondLst>
                                        </p:cTn>
                                        <p:tgtEl>
                                          <p:spTgt spid="192"/>
                                        </p:tgtEl>
                                        <p:attrNameLst>
                                          <p:attrName>style.visibility</p:attrName>
                                        </p:attrNameLst>
                                      </p:cBhvr>
                                      <p:to>
                                        <p:strVal val="visible"/>
                                      </p:to>
                                    </p:set>
                                    <p:animEffect transition="in" filter="fade">
                                      <p:cBhvr>
                                        <p:cTn id="50" dur="500"/>
                                        <p:tgtEl>
                                          <p:spTgt spid="192"/>
                                        </p:tgtEl>
                                      </p:cBhvr>
                                    </p:animEffect>
                                  </p:childTnLst>
                                </p:cTn>
                              </p:par>
                              <p:par>
                                <p:cTn id="51" presetID="10" presetClass="entr" presetSubtype="0" dur="500" fill="hold" nodeType="withEffect">
                                  <p:stCondLst>
                                    <p:cond delay="0"/>
                                  </p:stCondLst>
                                  <p:childTnLst>
                                    <p:set>
                                      <p:cBhvr>
                                        <p:cTn id="52" dur="1" fill="hold">
                                          <p:stCondLst>
                                            <p:cond delay="0"/>
                                          </p:stCondLst>
                                        </p:cTn>
                                        <p:tgtEl>
                                          <p:spTgt spid="199"/>
                                        </p:tgtEl>
                                        <p:attrNameLst>
                                          <p:attrName>style.visibility</p:attrName>
                                        </p:attrNameLst>
                                      </p:cBhvr>
                                      <p:to>
                                        <p:strVal val="visible"/>
                                      </p:to>
                                    </p:set>
                                    <p:animEffect transition="in" filter="fade">
                                      <p:cBhvr>
                                        <p:cTn id="53" dur="500"/>
                                        <p:tgtEl>
                                          <p:spTgt spid="199"/>
                                        </p:tgtEl>
                                      </p:cBhvr>
                                    </p:animEffect>
                                  </p:childTnLst>
                                </p:cTn>
                              </p:par>
                              <p:par>
                                <p:cTn id="54" presetID="10" presetClass="entr" presetSubtype="0" dur="500" fill="hold" nodeType="withEffect">
                                  <p:stCondLst>
                                    <p:cond delay="0"/>
                                  </p:stCondLst>
                                  <p:childTnLst>
                                    <p:set>
                                      <p:cBhvr>
                                        <p:cTn id="55" dur="1" fill="hold">
                                          <p:stCondLst>
                                            <p:cond delay="0"/>
                                          </p:stCondLst>
                                        </p:cTn>
                                        <p:tgtEl>
                                          <p:spTgt spid="206"/>
                                        </p:tgtEl>
                                        <p:attrNameLst>
                                          <p:attrName>style.visibility</p:attrName>
                                        </p:attrNameLst>
                                      </p:cBhvr>
                                      <p:to>
                                        <p:strVal val="visible"/>
                                      </p:to>
                                    </p:set>
                                    <p:animEffect transition="in" filter="fade">
                                      <p:cBhvr>
                                        <p:cTn id="56" dur="500"/>
                                        <p:tgtEl>
                                          <p:spTgt spid="206"/>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grpId="0" nodeType="clickEffect">
                                  <p:stCondLst>
                                    <p:cond delay="0"/>
                                  </p:stCondLst>
                                  <p:childTnLst>
                                    <p:set>
                                      <p:cBhvr>
                                        <p:cTn id="60" dur="1" fill="hold">
                                          <p:stCondLst>
                                            <p:cond delay="0"/>
                                          </p:stCondLst>
                                        </p:cTn>
                                        <p:tgtEl>
                                          <p:spTgt spid="168"/>
                                        </p:tgtEl>
                                        <p:attrNameLst>
                                          <p:attrName>style.visibility</p:attrName>
                                        </p:attrNameLst>
                                      </p:cBhvr>
                                      <p:to>
                                        <p:strVal val="visible"/>
                                      </p:to>
                                    </p:set>
                                    <p:animEffect transition="in" filter="fade">
                                      <p:cBhvr>
                                        <p:cTn id="61" dur="500"/>
                                        <p:tgtEl>
                                          <p:spTgt spid="168"/>
                                        </p:tgtEl>
                                      </p:cBhvr>
                                    </p:animEffect>
                                  </p:childTnLst>
                                </p:cTn>
                              </p:par>
                              <p:par>
                                <p:cTn id="62" presetID="10" presetClass="entr" presetSubtype="0" dur="500" fill="hold" grpId="0" nodeType="withEffect">
                                  <p:stCondLst>
                                    <p:cond delay="0"/>
                                  </p:stCondLst>
                                  <p:childTnLst>
                                    <p:set>
                                      <p:cBhvr>
                                        <p:cTn id="63" dur="1" fill="hold">
                                          <p:stCondLst>
                                            <p:cond delay="0"/>
                                          </p:stCondLst>
                                        </p:cTn>
                                        <p:tgtEl>
                                          <p:spTgt spid="170"/>
                                        </p:tgtEl>
                                        <p:attrNameLst>
                                          <p:attrName>style.visibility</p:attrName>
                                        </p:attrNameLst>
                                      </p:cBhvr>
                                      <p:to>
                                        <p:strVal val="visible"/>
                                      </p:to>
                                    </p:set>
                                    <p:animEffect transition="in" filter="fade">
                                      <p:cBhvr>
                                        <p:cTn id="64" dur="500"/>
                                        <p:tgtEl>
                                          <p:spTgt spid="170"/>
                                        </p:tgtEl>
                                      </p:cBhvr>
                                    </p:animEffect>
                                  </p:childTnLst>
                                </p:cTn>
                              </p:par>
                              <p:par>
                                <p:cTn id="65" presetID="10" presetClass="entr" presetSubtype="0" dur="500" fill="hold" grpId="0" nodeType="withEffect">
                                  <p:stCondLst>
                                    <p:cond delay="0"/>
                                  </p:stCondLst>
                                  <p:childTnLst>
                                    <p:set>
                                      <p:cBhvr>
                                        <p:cTn id="66" dur="1" fill="hold">
                                          <p:stCondLst>
                                            <p:cond delay="0"/>
                                          </p:stCondLst>
                                        </p:cTn>
                                        <p:tgtEl>
                                          <p:spTgt spid="172"/>
                                        </p:tgtEl>
                                        <p:attrNameLst>
                                          <p:attrName>style.visibility</p:attrName>
                                        </p:attrNameLst>
                                      </p:cBhvr>
                                      <p:to>
                                        <p:strVal val="visible"/>
                                      </p:to>
                                    </p:set>
                                    <p:animEffect transition="in" filter="fade">
                                      <p:cBhvr>
                                        <p:cTn id="67" dur="500"/>
                                        <p:tgtEl>
                                          <p:spTgt spid="172"/>
                                        </p:tgtEl>
                                      </p:cBhvr>
                                    </p:animEffect>
                                  </p:childTnLst>
                                </p:cTn>
                              </p:par>
                              <p:par>
                                <p:cTn id="68" presetID="10" presetClass="entr" presetSubtype="0" dur="500" fill="hold" grpId="0" nodeType="with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fade">
                                      <p:cBhvr>
                                        <p:cTn id="70" dur="500"/>
                                        <p:tgtEl>
                                          <p:spTgt spid="174"/>
                                        </p:tgtEl>
                                      </p:cBhvr>
                                    </p:animEffect>
                                  </p:childTnLst>
                                </p:cTn>
                              </p:par>
                            </p:childTnLst>
                          </p:cTn>
                        </p:par>
                      </p:childTnLst>
                    </p:cTn>
                  </p:par>
                  <p:par>
                    <p:cTn id="71" fill="hold" nodeType="clickPar">
                      <p:stCondLst>
                        <p:cond delay="indefinite"/>
                      </p:stCondLst>
                      <p:childTnLst>
                        <p:par>
                          <p:cTn id="72" fill="hold">
                            <p:stCondLst>
                              <p:cond delay="0"/>
                            </p:stCondLst>
                            <p:childTnLst>
                              <p:par>
                                <p:cTn id="73" presetID="10" presetClass="entr" presetSubtype="0" dur="500" fill="hold" nodeType="clickEffect">
                                  <p:stCondLst>
                                    <p:cond delay="0"/>
                                  </p:stCondLst>
                                  <p:childTnLst>
                                    <p:set>
                                      <p:cBhvr>
                                        <p:cTn id="74" dur="1" fill="hold">
                                          <p:stCondLst>
                                            <p:cond delay="0"/>
                                          </p:stCondLst>
                                        </p:cTn>
                                        <p:tgtEl>
                                          <p:spTgt spid="184"/>
                                        </p:tgtEl>
                                        <p:attrNameLst>
                                          <p:attrName>style.visibility</p:attrName>
                                        </p:attrNameLst>
                                      </p:cBhvr>
                                      <p:to>
                                        <p:strVal val="visible"/>
                                      </p:to>
                                    </p:set>
                                    <p:animEffect transition="in" filter="fade">
                                      <p:cBhvr>
                                        <p:cTn id="75" dur="500"/>
                                        <p:tgtEl>
                                          <p:spTgt spid="184"/>
                                        </p:tgtEl>
                                      </p:cBhvr>
                                    </p:animEffect>
                                  </p:childTnLst>
                                </p:cTn>
                              </p:par>
                              <p:par>
                                <p:cTn id="76" presetID="10" presetClass="entr" presetSubtype="0" dur="500" fill="hold" grpId="0" nodeType="withEffect">
                                  <p:stCondLst>
                                    <p:cond delay="0"/>
                                  </p:stCondLst>
                                  <p:childTnLst>
                                    <p:set>
                                      <p:cBhvr>
                                        <p:cTn id="77" dur="1" fill="hold">
                                          <p:stCondLst>
                                            <p:cond delay="0"/>
                                          </p:stCondLst>
                                        </p:cTn>
                                        <p:tgtEl>
                                          <p:spTgt spid="213"/>
                                        </p:tgtEl>
                                        <p:attrNameLst>
                                          <p:attrName>style.visibility</p:attrName>
                                        </p:attrNameLst>
                                      </p:cBhvr>
                                      <p:to>
                                        <p:strVal val="visible"/>
                                      </p:to>
                                    </p:set>
                                    <p:animEffect transition="in" filter="fade">
                                      <p:cBhvr>
                                        <p:cTn id="78" dur="500"/>
                                        <p:tgtEl>
                                          <p:spTgt spid="213"/>
                                        </p:tgtEl>
                                      </p:cBhvr>
                                    </p:animEffect>
                                  </p:childTnLst>
                                </p:cTn>
                              </p:par>
                            </p:childTnLst>
                          </p:cTn>
                        </p:par>
                      </p:childTnLst>
                    </p:cTn>
                  </p:par>
                  <p:par>
                    <p:cTn id="79" fill="hold" nodeType="clickPar">
                      <p:stCondLst>
                        <p:cond delay="indefinite"/>
                      </p:stCondLst>
                      <p:childTnLst>
                        <p:par>
                          <p:cTn id="80" fill="hold">
                            <p:stCondLst>
                              <p:cond delay="0"/>
                            </p:stCondLst>
                            <p:childTnLst>
                              <p:par>
                                <p:cTn id="81" presetID="10" presetClass="entr" presetSubtype="0" dur="500" fill="hold" nodeType="click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fade">
                                      <p:cBhvr>
                                        <p:cTn id="83" dur="500"/>
                                        <p:tgtEl>
                                          <p:spTgt spid="214"/>
                                        </p:tgtEl>
                                      </p:cBhvr>
                                    </p:animEffect>
                                  </p:childTnLst>
                                </p:cTn>
                              </p:par>
                              <p:par>
                                <p:cTn id="84" presetID="10" presetClass="entr" presetSubtype="0" dur="500" fill="hold" grpId="0" nodeType="withEffect">
                                  <p:stCondLst>
                                    <p:cond delay="0"/>
                                  </p:stCondLst>
                                  <p:childTnLst>
                                    <p:set>
                                      <p:cBhvr>
                                        <p:cTn id="85" dur="1" fill="hold">
                                          <p:stCondLst>
                                            <p:cond delay="0"/>
                                          </p:stCondLst>
                                        </p:cTn>
                                        <p:tgtEl>
                                          <p:spTgt spid="175"/>
                                        </p:tgtEl>
                                        <p:attrNameLst>
                                          <p:attrName>style.visibility</p:attrName>
                                        </p:attrNameLst>
                                      </p:cBhvr>
                                      <p:to>
                                        <p:strVal val="visible"/>
                                      </p:to>
                                    </p:set>
                                    <p:animEffect transition="in" filter="fade">
                                      <p:cBhvr>
                                        <p:cTn id="86" dur="500"/>
                                        <p:tgtEl>
                                          <p:spTgt spid="175"/>
                                        </p:tgtEl>
                                      </p:cBhvr>
                                    </p:animEffect>
                                  </p:childTnLst>
                                </p:cTn>
                              </p:par>
                              <p:par>
                                <p:cTn id="87" presetID="10" presetClass="entr" presetSubtype="0" dur="500" fill="hold" nodeType="withEffect">
                                  <p:stCondLst>
                                    <p:cond delay="0"/>
                                  </p:stCondLst>
                                  <p:childTnLst>
                                    <p:set>
                                      <p:cBhvr>
                                        <p:cTn id="88" dur="1" fill="hold">
                                          <p:stCondLst>
                                            <p:cond delay="0"/>
                                          </p:stCondLst>
                                        </p:cTn>
                                        <p:tgtEl>
                                          <p:spTgt spid="155"/>
                                        </p:tgtEl>
                                        <p:attrNameLst>
                                          <p:attrName>style.visibility</p:attrName>
                                        </p:attrNameLst>
                                      </p:cBhvr>
                                      <p:to>
                                        <p:strVal val="visible"/>
                                      </p:to>
                                    </p:set>
                                    <p:animEffect transition="in" filter="fade">
                                      <p:cBhvr>
                                        <p:cTn id="89" dur="500"/>
                                        <p:tgtEl>
                                          <p:spTgt spid="155"/>
                                        </p:tgtEl>
                                      </p:cBhvr>
                                    </p:animEffect>
                                  </p:childTnLst>
                                </p:cTn>
                              </p:par>
                            </p:childTnLst>
                          </p:cTn>
                        </p:par>
                      </p:childTnLst>
                    </p:cTn>
                  </p:par>
                  <p:par>
                    <p:cTn id="90" fill="hold" nodeType="clickPar">
                      <p:stCondLst>
                        <p:cond delay="indefinite"/>
                      </p:stCondLst>
                      <p:childTnLst>
                        <p:par>
                          <p:cTn id="91" fill="hold">
                            <p:stCondLst>
                              <p:cond delay="0"/>
                            </p:stCondLst>
                            <p:childTnLst>
                              <p:par>
                                <p:cTn id="92" presetID="10" presetClass="entr" presetSubtype="0" dur="500" fill="hold" nodeType="clickEffect">
                                  <p:stCondLst>
                                    <p:cond delay="0"/>
                                  </p:stCondLst>
                                  <p:childTnLst>
                                    <p:set>
                                      <p:cBhvr>
                                        <p:cTn id="93" dur="1" fill="hold">
                                          <p:stCondLst>
                                            <p:cond delay="0"/>
                                          </p:stCondLst>
                                        </p:cTn>
                                        <p:tgtEl>
                                          <p:spTgt spid="160"/>
                                        </p:tgtEl>
                                        <p:attrNameLst>
                                          <p:attrName>style.visibility</p:attrName>
                                        </p:attrNameLst>
                                      </p:cBhvr>
                                      <p:to>
                                        <p:strVal val="visible"/>
                                      </p:to>
                                    </p:set>
                                    <p:animEffect transition="in" filter="fade">
                                      <p:cBhvr>
                                        <p:cTn id="94" dur="500"/>
                                        <p:tgtEl>
                                          <p:spTgt spid="160"/>
                                        </p:tgtEl>
                                      </p:cBhvr>
                                    </p:animEffect>
                                  </p:childTnLst>
                                </p:cTn>
                              </p:par>
                              <p:par>
                                <p:cTn id="95" presetID="10" presetClass="entr" presetSubtype="0" dur="500" fill="hold" grpId="0" nodeType="withEffect">
                                  <p:stCondLst>
                                    <p:cond delay="0"/>
                                  </p:stCondLst>
                                  <p:childTnLst>
                                    <p:set>
                                      <p:cBhvr>
                                        <p:cTn id="96" dur="1" fill="hold">
                                          <p:stCondLst>
                                            <p:cond delay="0"/>
                                          </p:stCondLst>
                                        </p:cTn>
                                        <p:tgtEl>
                                          <p:spTgt spid="176"/>
                                        </p:tgtEl>
                                        <p:attrNameLst>
                                          <p:attrName>style.visibility</p:attrName>
                                        </p:attrNameLst>
                                      </p:cBhvr>
                                      <p:to>
                                        <p:strVal val="visible"/>
                                      </p:to>
                                    </p:set>
                                    <p:animEffect transition="in" filter="fade">
                                      <p:cBhvr>
                                        <p:cTn id="97" dur="500"/>
                                        <p:tgtEl>
                                          <p:spTgt spid="176"/>
                                        </p:tgtEl>
                                      </p:cBhvr>
                                    </p:animEffect>
                                  </p:childTnLst>
                                </p:cTn>
                              </p:par>
                            </p:childTnLst>
                          </p:cTn>
                        </p:par>
                      </p:childTnLst>
                    </p:cTn>
                  </p:par>
                  <p:par>
                    <p:cTn id="98" fill="hold" nodeType="clickPar">
                      <p:stCondLst>
                        <p:cond delay="indefinite"/>
                      </p:stCondLst>
                      <p:childTnLst>
                        <p:par>
                          <p:cTn id="99" fill="hold">
                            <p:stCondLst>
                              <p:cond delay="0"/>
                            </p:stCondLst>
                            <p:childTnLst>
                              <p:par>
                                <p:cTn id="100" presetID="10" presetClass="entr" presetSubtype="0" dur="500" fill="hold" nodeType="clickEffect">
                                  <p:stCondLst>
                                    <p:cond delay="0"/>
                                  </p:stCondLst>
                                  <p:childTnLst>
                                    <p:set>
                                      <p:cBhvr>
                                        <p:cTn id="101" dur="1" fill="hold">
                                          <p:stCondLst>
                                            <p:cond delay="0"/>
                                          </p:stCondLst>
                                        </p:cTn>
                                        <p:tgtEl>
                                          <p:spTgt spid="152"/>
                                        </p:tgtEl>
                                        <p:attrNameLst>
                                          <p:attrName>style.visibility</p:attrName>
                                        </p:attrNameLst>
                                      </p:cBhvr>
                                      <p:to>
                                        <p:strVal val="visible"/>
                                      </p:to>
                                    </p:set>
                                    <p:animEffect transition="in" filter="fade">
                                      <p:cBhvr>
                                        <p:cTn id="102" dur="500"/>
                                        <p:tgtEl>
                                          <p:spTgt spid="152"/>
                                        </p:tgtEl>
                                      </p:cBhvr>
                                    </p:animEffect>
                                  </p:childTnLst>
                                </p:cTn>
                              </p:par>
                              <p:par>
                                <p:cTn id="103" presetID="10" presetClass="entr" presetSubtype="0" dur="500" fill="hold" grpId="0" nodeType="withEffect">
                                  <p:stCondLst>
                                    <p:cond delay="0"/>
                                  </p:stCondLst>
                                  <p:childTnLst>
                                    <p:set>
                                      <p:cBhvr>
                                        <p:cTn id="104" dur="1" fill="hold">
                                          <p:stCondLst>
                                            <p:cond delay="0"/>
                                          </p:stCondLst>
                                        </p:cTn>
                                        <p:tgtEl>
                                          <p:spTgt spid="180"/>
                                        </p:tgtEl>
                                        <p:attrNameLst>
                                          <p:attrName>style.visibility</p:attrName>
                                        </p:attrNameLst>
                                      </p:cBhvr>
                                      <p:to>
                                        <p:strVal val="visible"/>
                                      </p:to>
                                    </p:set>
                                    <p:animEffect transition="in" filter="fade">
                                      <p:cBhvr>
                                        <p:cTn id="105" dur="500"/>
                                        <p:tgtEl>
                                          <p:spTgt spid="180"/>
                                        </p:tgtEl>
                                      </p:cBhvr>
                                    </p:animEffect>
                                  </p:childTnLst>
                                </p:cTn>
                              </p:par>
                            </p:childTnLst>
                          </p:cTn>
                        </p:par>
                      </p:childTnLst>
                    </p:cTn>
                  </p:par>
                  <p:par>
                    <p:cTn id="106" fill="hold" nodeType="clickPar">
                      <p:stCondLst>
                        <p:cond delay="indefinite"/>
                      </p:stCondLst>
                      <p:childTnLst>
                        <p:par>
                          <p:cTn id="107" fill="hold">
                            <p:stCondLst>
                              <p:cond delay="0"/>
                            </p:stCondLst>
                            <p:childTnLst>
                              <p:par>
                                <p:cTn id="108" presetID="10" presetClass="entr" presetSubtype="0" dur="500" fill="hold" nodeType="clickEffect">
                                  <p:stCondLst>
                                    <p:cond delay="0"/>
                                  </p:stCondLst>
                                  <p:childTnLst>
                                    <p:set>
                                      <p:cBhvr>
                                        <p:cTn id="109" dur="1" fill="hold">
                                          <p:stCondLst>
                                            <p:cond delay="0"/>
                                          </p:stCondLst>
                                        </p:cTn>
                                        <p:tgtEl>
                                          <p:spTgt spid="161"/>
                                        </p:tgtEl>
                                        <p:attrNameLst>
                                          <p:attrName>style.visibility</p:attrName>
                                        </p:attrNameLst>
                                      </p:cBhvr>
                                      <p:to>
                                        <p:strVal val="visible"/>
                                      </p:to>
                                    </p:set>
                                    <p:animEffect transition="in" filter="fade">
                                      <p:cBhvr>
                                        <p:cTn id="110" dur="500"/>
                                        <p:tgtEl>
                                          <p:spTgt spid="161"/>
                                        </p:tgtEl>
                                      </p:cBhvr>
                                    </p:animEffect>
                                  </p:childTnLst>
                                </p:cTn>
                              </p:par>
                              <p:par>
                                <p:cTn id="111" presetID="10" presetClass="entr" presetSubtype="0" dur="500" fill="hold" grpId="0" nodeType="withEffect">
                                  <p:stCondLst>
                                    <p:cond delay="0"/>
                                  </p:stCondLst>
                                  <p:childTnLst>
                                    <p:set>
                                      <p:cBhvr>
                                        <p:cTn id="112" dur="1" fill="hold">
                                          <p:stCondLst>
                                            <p:cond delay="0"/>
                                          </p:stCondLst>
                                        </p:cTn>
                                        <p:tgtEl>
                                          <p:spTgt spid="177"/>
                                        </p:tgtEl>
                                        <p:attrNameLst>
                                          <p:attrName>style.visibility</p:attrName>
                                        </p:attrNameLst>
                                      </p:cBhvr>
                                      <p:to>
                                        <p:strVal val="visible"/>
                                      </p:to>
                                    </p:set>
                                    <p:animEffect transition="in" filter="fade">
                                      <p:cBhvr>
                                        <p:cTn id="113" dur="500"/>
                                        <p:tgtEl>
                                          <p:spTgt spid="177"/>
                                        </p:tgtEl>
                                      </p:cBhvr>
                                    </p:animEffect>
                                  </p:childTnLst>
                                </p:cTn>
                              </p:par>
                            </p:childTnLst>
                          </p:cTn>
                        </p:par>
                      </p:childTnLst>
                    </p:cTn>
                  </p:par>
                  <p:par>
                    <p:cTn id="114" fill="hold" nodeType="clickPar">
                      <p:stCondLst>
                        <p:cond delay="indefinite"/>
                      </p:stCondLst>
                      <p:childTnLst>
                        <p:par>
                          <p:cTn id="115" fill="hold">
                            <p:stCondLst>
                              <p:cond delay="0"/>
                            </p:stCondLst>
                            <p:childTnLst>
                              <p:par>
                                <p:cTn id="116" presetID="10" presetClass="entr" presetSubtype="0" dur="500" fill="hold" nodeType="clickEffect">
                                  <p:stCondLst>
                                    <p:cond delay="0"/>
                                  </p:stCondLst>
                                  <p:childTnLst>
                                    <p:set>
                                      <p:cBhvr>
                                        <p:cTn id="117" dur="1" fill="hold">
                                          <p:stCondLst>
                                            <p:cond delay="0"/>
                                          </p:stCondLst>
                                        </p:cTn>
                                        <p:tgtEl>
                                          <p:spTgt spid="153"/>
                                        </p:tgtEl>
                                        <p:attrNameLst>
                                          <p:attrName>style.visibility</p:attrName>
                                        </p:attrNameLst>
                                      </p:cBhvr>
                                      <p:to>
                                        <p:strVal val="visible"/>
                                      </p:to>
                                    </p:set>
                                    <p:animEffect transition="in" filter="fade">
                                      <p:cBhvr>
                                        <p:cTn id="118" dur="500"/>
                                        <p:tgtEl>
                                          <p:spTgt spid="153"/>
                                        </p:tgtEl>
                                      </p:cBhvr>
                                    </p:animEffect>
                                  </p:childTnLst>
                                </p:cTn>
                              </p:par>
                              <p:par>
                                <p:cTn id="119" presetID="10" presetClass="entr" presetSubtype="0" dur="500" fill="hold" grpId="0" nodeType="withEffect">
                                  <p:stCondLst>
                                    <p:cond delay="0"/>
                                  </p:stCondLst>
                                  <p:childTnLst>
                                    <p:set>
                                      <p:cBhvr>
                                        <p:cTn id="120" dur="1" fill="hold">
                                          <p:stCondLst>
                                            <p:cond delay="0"/>
                                          </p:stCondLst>
                                        </p:cTn>
                                        <p:tgtEl>
                                          <p:spTgt spid="181"/>
                                        </p:tgtEl>
                                        <p:attrNameLst>
                                          <p:attrName>style.visibility</p:attrName>
                                        </p:attrNameLst>
                                      </p:cBhvr>
                                      <p:to>
                                        <p:strVal val="visible"/>
                                      </p:to>
                                    </p:set>
                                    <p:animEffect transition="in" filter="fade">
                                      <p:cBhvr>
                                        <p:cTn id="121" dur="500"/>
                                        <p:tgtEl>
                                          <p:spTgt spid="181"/>
                                        </p:tgtEl>
                                      </p:cBhvr>
                                    </p:animEffect>
                                  </p:childTnLst>
                                </p:cTn>
                              </p:par>
                            </p:childTnLst>
                          </p:cTn>
                        </p:par>
                      </p:childTnLst>
                    </p:cTn>
                  </p:par>
                  <p:par>
                    <p:cTn id="122" fill="hold" nodeType="clickPar">
                      <p:stCondLst>
                        <p:cond delay="indefinite"/>
                      </p:stCondLst>
                      <p:childTnLst>
                        <p:par>
                          <p:cTn id="123" fill="hold">
                            <p:stCondLst>
                              <p:cond delay="0"/>
                            </p:stCondLst>
                            <p:childTnLst>
                              <p:par>
                                <p:cTn id="124" presetID="10" presetClass="entr" presetSubtype="0" dur="500" fill="hold" nodeType="clickEffect">
                                  <p:stCondLst>
                                    <p:cond delay="0"/>
                                  </p:stCondLst>
                                  <p:childTnLst>
                                    <p:set>
                                      <p:cBhvr>
                                        <p:cTn id="125" dur="1" fill="hold">
                                          <p:stCondLst>
                                            <p:cond delay="0"/>
                                          </p:stCondLst>
                                        </p:cTn>
                                        <p:tgtEl>
                                          <p:spTgt spid="162"/>
                                        </p:tgtEl>
                                        <p:attrNameLst>
                                          <p:attrName>style.visibility</p:attrName>
                                        </p:attrNameLst>
                                      </p:cBhvr>
                                      <p:to>
                                        <p:strVal val="visible"/>
                                      </p:to>
                                    </p:set>
                                    <p:animEffect transition="in" filter="fade">
                                      <p:cBhvr>
                                        <p:cTn id="126" dur="500"/>
                                        <p:tgtEl>
                                          <p:spTgt spid="162"/>
                                        </p:tgtEl>
                                      </p:cBhvr>
                                    </p:animEffect>
                                  </p:childTnLst>
                                </p:cTn>
                              </p:par>
                              <p:par>
                                <p:cTn id="127" presetID="10" presetClass="entr" presetSubtype="0" dur="500" fill="hold" grpId="0" nodeType="withEffect">
                                  <p:stCondLst>
                                    <p:cond delay="0"/>
                                  </p:stCondLst>
                                  <p:childTnLst>
                                    <p:set>
                                      <p:cBhvr>
                                        <p:cTn id="128" dur="1" fill="hold">
                                          <p:stCondLst>
                                            <p:cond delay="0"/>
                                          </p:stCondLst>
                                        </p:cTn>
                                        <p:tgtEl>
                                          <p:spTgt spid="178"/>
                                        </p:tgtEl>
                                        <p:attrNameLst>
                                          <p:attrName>style.visibility</p:attrName>
                                        </p:attrNameLst>
                                      </p:cBhvr>
                                      <p:to>
                                        <p:strVal val="visible"/>
                                      </p:to>
                                    </p:set>
                                    <p:animEffect transition="in" filter="fade">
                                      <p:cBhvr>
                                        <p:cTn id="129" dur="500"/>
                                        <p:tgtEl>
                                          <p:spTgt spid="178"/>
                                        </p:tgtEl>
                                      </p:cBhvr>
                                    </p:animEffect>
                                  </p:childTnLst>
                                </p:cTn>
                              </p:par>
                            </p:childTnLst>
                          </p:cTn>
                        </p:par>
                      </p:childTnLst>
                    </p:cTn>
                  </p:par>
                  <p:par>
                    <p:cTn id="130" fill="hold" nodeType="clickPar">
                      <p:stCondLst>
                        <p:cond delay="indefinite"/>
                      </p:stCondLst>
                      <p:childTnLst>
                        <p:par>
                          <p:cTn id="131" fill="hold">
                            <p:stCondLst>
                              <p:cond delay="0"/>
                            </p:stCondLst>
                            <p:childTnLst>
                              <p:par>
                                <p:cTn id="132" presetID="10" presetClass="entr" presetSubtype="0" dur="500" fill="hold" grpId="0" nodeType="clickEffect">
                                  <p:stCondLst>
                                    <p:cond delay="0"/>
                                  </p:stCondLst>
                                  <p:childTnLst>
                                    <p:set>
                                      <p:cBhvr>
                                        <p:cTn id="133" dur="1" fill="hold">
                                          <p:stCondLst>
                                            <p:cond delay="0"/>
                                          </p:stCondLst>
                                        </p:cTn>
                                        <p:tgtEl>
                                          <p:spTgt spid="182"/>
                                        </p:tgtEl>
                                        <p:attrNameLst>
                                          <p:attrName>style.visibility</p:attrName>
                                        </p:attrNameLst>
                                      </p:cBhvr>
                                      <p:to>
                                        <p:strVal val="visible"/>
                                      </p:to>
                                    </p:set>
                                    <p:animEffect transition="in" filter="fade">
                                      <p:cBhvr>
                                        <p:cTn id="134" dur="500"/>
                                        <p:tgtEl>
                                          <p:spTgt spid="182"/>
                                        </p:tgtEl>
                                      </p:cBhvr>
                                    </p:animEffect>
                                  </p:childTnLst>
                                </p:cTn>
                              </p:par>
                              <p:par>
                                <p:cTn id="135" presetID="10" presetClass="entr" presetSubtype="0" dur="500" fill="hold" nodeType="withEffect">
                                  <p:stCondLst>
                                    <p:cond delay="0"/>
                                  </p:stCondLst>
                                  <p:childTnLst>
                                    <p:set>
                                      <p:cBhvr>
                                        <p:cTn id="136" dur="1" fill="hold">
                                          <p:stCondLst>
                                            <p:cond delay="0"/>
                                          </p:stCondLst>
                                        </p:cTn>
                                        <p:tgtEl>
                                          <p:spTgt spid="154"/>
                                        </p:tgtEl>
                                        <p:attrNameLst>
                                          <p:attrName>style.visibility</p:attrName>
                                        </p:attrNameLst>
                                      </p:cBhvr>
                                      <p:to>
                                        <p:strVal val="visible"/>
                                      </p:to>
                                    </p:set>
                                    <p:animEffect transition="in" filter="fade">
                                      <p:cBhvr>
                                        <p:cTn id="137" dur="500"/>
                                        <p:tgtEl>
                                          <p:spTgt spid="154"/>
                                        </p:tgtEl>
                                      </p:cBhvr>
                                    </p:animEffect>
                                  </p:childTnLst>
                                </p:cTn>
                              </p:par>
                            </p:childTnLst>
                          </p:cTn>
                        </p:par>
                      </p:childTnLst>
                    </p:cTn>
                  </p:par>
                  <p:par>
                    <p:cTn id="138" fill="hold" nodeType="clickPar">
                      <p:stCondLst>
                        <p:cond delay="indefinite"/>
                      </p:stCondLst>
                      <p:childTnLst>
                        <p:par>
                          <p:cTn id="139" fill="hold">
                            <p:stCondLst>
                              <p:cond delay="0"/>
                            </p:stCondLst>
                            <p:childTnLst>
                              <p:par>
                                <p:cTn id="140" presetID="10" presetClass="entr" presetSubtype="0" dur="500" fill="hold" nodeType="clickEffect">
                                  <p:stCondLst>
                                    <p:cond delay="0"/>
                                  </p:stCondLst>
                                  <p:childTnLst>
                                    <p:set>
                                      <p:cBhvr>
                                        <p:cTn id="141" dur="1" fill="hold">
                                          <p:stCondLst>
                                            <p:cond delay="0"/>
                                          </p:stCondLst>
                                        </p:cTn>
                                        <p:tgtEl>
                                          <p:spTgt spid="163"/>
                                        </p:tgtEl>
                                        <p:attrNameLst>
                                          <p:attrName>style.visibility</p:attrName>
                                        </p:attrNameLst>
                                      </p:cBhvr>
                                      <p:to>
                                        <p:strVal val="visible"/>
                                      </p:to>
                                    </p:set>
                                    <p:animEffect transition="in" filter="fade">
                                      <p:cBhvr>
                                        <p:cTn id="142" dur="500"/>
                                        <p:tgtEl>
                                          <p:spTgt spid="163"/>
                                        </p:tgtEl>
                                      </p:cBhvr>
                                    </p:animEffect>
                                  </p:childTnLst>
                                </p:cTn>
                              </p:par>
                              <p:par>
                                <p:cTn id="143" presetID="10" presetClass="entr" presetSubtype="0" dur="500" fill="hold" grpId="0" nodeType="withEffect">
                                  <p:stCondLst>
                                    <p:cond delay="0"/>
                                  </p:stCondLst>
                                  <p:childTnLst>
                                    <p:set>
                                      <p:cBhvr>
                                        <p:cTn id="144" dur="1" fill="hold">
                                          <p:stCondLst>
                                            <p:cond delay="0"/>
                                          </p:stCondLst>
                                        </p:cTn>
                                        <p:tgtEl>
                                          <p:spTgt spid="179"/>
                                        </p:tgtEl>
                                        <p:attrNameLst>
                                          <p:attrName>style.visibility</p:attrName>
                                        </p:attrNameLst>
                                      </p:cBhvr>
                                      <p:to>
                                        <p:strVal val="visible"/>
                                      </p:to>
                                    </p:set>
                                    <p:animEffect transition="in" filter="fade">
                                      <p:cBhvr>
                                        <p:cTn id="145" dur="500"/>
                                        <p:tgtEl>
                                          <p:spTgt spid="179"/>
                                        </p:tgtEl>
                                      </p:cBhvr>
                                    </p:animEffect>
                                  </p:childTnLst>
                                </p:cTn>
                              </p:par>
                            </p:childTnLst>
                          </p:cTn>
                        </p:par>
                      </p:childTnLst>
                    </p:cTn>
                  </p:par>
                  <p:par>
                    <p:cTn id="146" fill="hold" nodeType="clickPar">
                      <p:stCondLst>
                        <p:cond delay="indefinite"/>
                      </p:stCondLst>
                      <p:childTnLst>
                        <p:par>
                          <p:cTn id="147" fill="hold">
                            <p:stCondLst>
                              <p:cond delay="0"/>
                            </p:stCondLst>
                            <p:childTnLst>
                              <p:par>
                                <p:cTn id="148" presetID="10" presetClass="entr" presetSubtype="0" dur="500" fill="hold" nodeType="clickEffect">
                                  <p:stCondLst>
                                    <p:cond delay="0"/>
                                  </p:stCondLst>
                                  <p:childTnLst>
                                    <p:set>
                                      <p:cBhvr>
                                        <p:cTn id="149" dur="1" fill="hold">
                                          <p:stCondLst>
                                            <p:cond delay="0"/>
                                          </p:stCondLst>
                                        </p:cTn>
                                        <p:tgtEl>
                                          <p:spTgt spid="164"/>
                                        </p:tgtEl>
                                        <p:attrNameLst>
                                          <p:attrName>style.visibility</p:attrName>
                                        </p:attrNameLst>
                                      </p:cBhvr>
                                      <p:to>
                                        <p:strVal val="visible"/>
                                      </p:to>
                                    </p:set>
                                    <p:animEffect transition="in" filter="fade">
                                      <p:cBhvr>
                                        <p:cTn id="150" dur="500"/>
                                        <p:tgtEl>
                                          <p:spTgt spid="164"/>
                                        </p:tgtEl>
                                      </p:cBhvr>
                                    </p:animEffect>
                                  </p:childTnLst>
                                </p:cTn>
                              </p:par>
                              <p:par>
                                <p:cTn id="151" presetID="10" presetClass="entr" presetSubtype="0" dur="500" fill="hold" grpId="0" nodeType="withEffect">
                                  <p:stCondLst>
                                    <p:cond delay="0"/>
                                  </p:stCondLst>
                                  <p:childTnLst>
                                    <p:set>
                                      <p:cBhvr>
                                        <p:cTn id="152" dur="1" fill="hold">
                                          <p:stCondLst>
                                            <p:cond delay="0"/>
                                          </p:stCondLst>
                                        </p:cTn>
                                        <p:tgtEl>
                                          <p:spTgt spid="183"/>
                                        </p:tgtEl>
                                        <p:attrNameLst>
                                          <p:attrName>style.visibility</p:attrName>
                                        </p:attrNameLst>
                                      </p:cBhvr>
                                      <p:to>
                                        <p:strVal val="visible"/>
                                      </p:to>
                                    </p:set>
                                    <p:animEffect transition="in" filter="fade">
                                      <p:cBhvr>
                                        <p:cTn id="153" dur="500"/>
                                        <p:tgtEl>
                                          <p:spTgt spid="183"/>
                                        </p:tgtEl>
                                      </p:cBhvr>
                                    </p:animEffect>
                                  </p:childTnLst>
                                </p:cTn>
                              </p:par>
                            </p:childTnLst>
                          </p:cTn>
                        </p:par>
                      </p:childTnLst>
                    </p:cTn>
                  </p:par>
                  <p:par>
                    <p:cTn id="154" fill="hold" nodeType="clickPar">
                      <p:stCondLst>
                        <p:cond delay="indefinite"/>
                      </p:stCondLst>
                      <p:childTnLst>
                        <p:par>
                          <p:cTn id="155" fill="hold">
                            <p:stCondLst>
                              <p:cond delay="0"/>
                            </p:stCondLst>
                            <p:childTnLst>
                              <p:par>
                                <p:cTn id="156" presetID="10" presetClass="entr" presetSubtype="0" dur="500" fill="hold" grpId="0" nodeType="clickEffect">
                                  <p:stCondLst>
                                    <p:cond delay="0"/>
                                  </p:stCondLst>
                                  <p:childTnLst>
                                    <p:set>
                                      <p:cBhvr>
                                        <p:cTn id="157" dur="1" fill="hold">
                                          <p:stCondLst>
                                            <p:cond delay="0"/>
                                          </p:stCondLst>
                                        </p:cTn>
                                        <p:tgtEl>
                                          <p:spTgt spid="215"/>
                                        </p:tgtEl>
                                        <p:attrNameLst>
                                          <p:attrName>style.visibility</p:attrName>
                                        </p:attrNameLst>
                                      </p:cBhvr>
                                      <p:to>
                                        <p:strVal val="visible"/>
                                      </p:to>
                                    </p:set>
                                    <p:animEffect transition="in" filter="fade">
                                      <p:cBhvr>
                                        <p:cTn id="158" dur="500"/>
                                        <p:tgtEl>
                                          <p:spTgt spid="215"/>
                                        </p:tgtEl>
                                      </p:cBhvr>
                                    </p:animEffect>
                                  </p:childTnLst>
                                </p:cTn>
                              </p:par>
                              <p:par>
                                <p:cTn id="159" presetID="10" presetClass="entr" presetSubtype="0" dur="500" fill="hold" grpId="0" nodeType="withEffect">
                                  <p:stCondLst>
                                    <p:cond delay="0"/>
                                  </p:stCondLst>
                                  <p:childTnLst>
                                    <p:set>
                                      <p:cBhvr>
                                        <p:cTn id="160" dur="1" fill="hold">
                                          <p:stCondLst>
                                            <p:cond delay="0"/>
                                          </p:stCondLst>
                                        </p:cTn>
                                        <p:tgtEl>
                                          <p:spTgt spid="216"/>
                                        </p:tgtEl>
                                        <p:attrNameLst>
                                          <p:attrName>style.visibility</p:attrName>
                                        </p:attrNameLst>
                                      </p:cBhvr>
                                      <p:to>
                                        <p:strVal val="visible"/>
                                      </p:to>
                                    </p:set>
                                    <p:animEffect transition="in" filter="fade">
                                      <p:cBhvr>
                                        <p:cTn id="161" dur="500"/>
                                        <p:tgtEl>
                                          <p:spTgt spid="216"/>
                                        </p:tgtEl>
                                      </p:cBhvr>
                                    </p:animEffect>
                                  </p:childTnLst>
                                </p:cTn>
                              </p:par>
                              <p:par>
                                <p:cTn id="162" presetID="10" presetClass="entr" presetSubtype="0" dur="500" fill="hold" grpId="0" nodeType="withEffect">
                                  <p:stCondLst>
                                    <p:cond delay="0"/>
                                  </p:stCondLst>
                                  <p:childTnLst>
                                    <p:set>
                                      <p:cBhvr>
                                        <p:cTn id="163" dur="1" fill="hold">
                                          <p:stCondLst>
                                            <p:cond delay="0"/>
                                          </p:stCondLst>
                                        </p:cTn>
                                        <p:tgtEl>
                                          <p:spTgt spid="217"/>
                                        </p:tgtEl>
                                        <p:attrNameLst>
                                          <p:attrName>style.visibility</p:attrName>
                                        </p:attrNameLst>
                                      </p:cBhvr>
                                      <p:to>
                                        <p:strVal val="visible"/>
                                      </p:to>
                                    </p:set>
                                    <p:animEffect transition="in" filter="fade">
                                      <p:cBhvr>
                                        <p:cTn id="164" dur="500"/>
                                        <p:tgtEl>
                                          <p:spTgt spid="217"/>
                                        </p:tgtEl>
                                      </p:cBhvr>
                                    </p:animEffect>
                                  </p:childTnLst>
                                </p:cTn>
                              </p:par>
                              <p:par>
                                <p:cTn id="165" presetID="10" presetClass="entr" presetSubtype="0" dur="500" fill="hold" grpId="0" nodeType="withEffect">
                                  <p:stCondLst>
                                    <p:cond delay="0"/>
                                  </p:stCondLst>
                                  <p:childTnLst>
                                    <p:set>
                                      <p:cBhvr>
                                        <p:cTn id="166" dur="1" fill="hold">
                                          <p:stCondLst>
                                            <p:cond delay="0"/>
                                          </p:stCondLst>
                                        </p:cTn>
                                        <p:tgtEl>
                                          <p:spTgt spid="218"/>
                                        </p:tgtEl>
                                        <p:attrNameLst>
                                          <p:attrName>style.visibility</p:attrName>
                                        </p:attrNameLst>
                                      </p:cBhvr>
                                      <p:to>
                                        <p:strVal val="visible"/>
                                      </p:to>
                                    </p:set>
                                    <p:animEffect transition="in" filter="fade">
                                      <p:cBhvr>
                                        <p:cTn id="167" dur="500"/>
                                        <p:tgtEl>
                                          <p:spTgt spid="218"/>
                                        </p:tgtEl>
                                      </p:cBhvr>
                                    </p:animEffect>
                                  </p:childTnLst>
                                </p:cTn>
                              </p:par>
                              <p:par>
                                <p:cTn id="168" presetID="10" presetClass="entr" presetSubtype="0" dur="500" fill="hold" grpId="0" nodeType="withEffect">
                                  <p:stCondLst>
                                    <p:cond delay="0"/>
                                  </p:stCondLst>
                                  <p:childTnLst>
                                    <p:set>
                                      <p:cBhvr>
                                        <p:cTn id="169" dur="1" fill="hold">
                                          <p:stCondLst>
                                            <p:cond delay="0"/>
                                          </p:stCondLst>
                                        </p:cTn>
                                        <p:tgtEl>
                                          <p:spTgt spid="219"/>
                                        </p:tgtEl>
                                        <p:attrNameLst>
                                          <p:attrName>style.visibility</p:attrName>
                                        </p:attrNameLst>
                                      </p:cBhvr>
                                      <p:to>
                                        <p:strVal val="visible"/>
                                      </p:to>
                                    </p:set>
                                    <p:animEffect transition="in" filter="fade">
                                      <p:cBhvr>
                                        <p:cTn id="170" dur="500"/>
                                        <p:tgtEl>
                                          <p:spTgt spid="219"/>
                                        </p:tgtEl>
                                      </p:cBhvr>
                                    </p:animEffect>
                                  </p:childTnLst>
                                </p:cTn>
                              </p:par>
                            </p:childTnLst>
                          </p:cTn>
                        </p:par>
                      </p:childTnLst>
                    </p:cTn>
                  </p:par>
                  <p:par>
                    <p:cTn id="171" fill="hold" nodeType="clickPar">
                      <p:stCondLst>
                        <p:cond delay="indefinite"/>
                      </p:stCondLst>
                      <p:childTnLst>
                        <p:par>
                          <p:cTn id="172" fill="hold">
                            <p:stCondLst>
                              <p:cond delay="0"/>
                            </p:stCondLst>
                            <p:childTnLst>
                              <p:par>
                                <p:cTn id="173" presetID="10" presetClass="entr" presetSubtype="0" dur="500" fill="hold" grpId="0" nodeType="clickEffect">
                                  <p:stCondLst>
                                    <p:cond delay="0"/>
                                  </p:stCondLst>
                                  <p:childTnLst>
                                    <p:set>
                                      <p:cBhvr>
                                        <p:cTn id="174" dur="1" fill="hold">
                                          <p:stCondLst>
                                            <p:cond delay="0"/>
                                          </p:stCondLst>
                                        </p:cTn>
                                        <p:tgtEl>
                                          <p:spTgt spid="233"/>
                                        </p:tgtEl>
                                        <p:attrNameLst>
                                          <p:attrName>style.visibility</p:attrName>
                                        </p:attrNameLst>
                                      </p:cBhvr>
                                      <p:to>
                                        <p:strVal val="visible"/>
                                      </p:to>
                                    </p:set>
                                    <p:animEffect transition="in" filter="fade">
                                      <p:cBhvr>
                                        <p:cTn id="175" dur="500"/>
                                        <p:tgtEl>
                                          <p:spTgt spid="233"/>
                                        </p:tgtEl>
                                      </p:cBhvr>
                                    </p:animEffect>
                                  </p:childTnLst>
                                </p:cTn>
                              </p:par>
                            </p:childTnLst>
                          </p:cTn>
                        </p:par>
                      </p:childTnLst>
                    </p:cTn>
                  </p:par>
                  <p:par>
                    <p:cTn id="176" fill="hold" nodeType="clickPar">
                      <p:stCondLst>
                        <p:cond delay="indefinite"/>
                      </p:stCondLst>
                      <p:childTnLst>
                        <p:par>
                          <p:cTn id="177" fill="hold">
                            <p:stCondLst>
                              <p:cond delay="0"/>
                            </p:stCondLst>
                            <p:childTnLst>
                              <p:par>
                                <p:cTn id="178" presetID="10" presetClass="entr" presetSubtype="0" dur="500" fill="hold" grpId="0" nodeType="clickEffect">
                                  <p:stCondLst>
                                    <p:cond delay="0"/>
                                  </p:stCondLst>
                                  <p:childTnLst>
                                    <p:set>
                                      <p:cBhvr>
                                        <p:cTn id="179" dur="1" fill="hold">
                                          <p:stCondLst>
                                            <p:cond delay="0"/>
                                          </p:stCondLst>
                                        </p:cTn>
                                        <p:tgtEl>
                                          <p:spTgt spid="220"/>
                                        </p:tgtEl>
                                        <p:attrNameLst>
                                          <p:attrName>style.visibility</p:attrName>
                                        </p:attrNameLst>
                                      </p:cBhvr>
                                      <p:to>
                                        <p:strVal val="visible"/>
                                      </p:to>
                                    </p:set>
                                    <p:animEffect transition="in" filter="fade">
                                      <p:cBhvr>
                                        <p:cTn id="180" dur="500"/>
                                        <p:tgtEl>
                                          <p:spTgt spid="220"/>
                                        </p:tgtEl>
                                      </p:cBhvr>
                                    </p:animEffect>
                                  </p:childTnLst>
                                </p:cTn>
                              </p:par>
                              <p:par>
                                <p:cTn id="181" presetID="10" presetClass="entr" presetSubtype="0" dur="500" fill="hold" grpId="0" nodeType="withEffect">
                                  <p:stCondLst>
                                    <p:cond delay="0"/>
                                  </p:stCondLst>
                                  <p:childTnLst>
                                    <p:set>
                                      <p:cBhvr>
                                        <p:cTn id="182" dur="1" fill="hold">
                                          <p:stCondLst>
                                            <p:cond delay="0"/>
                                          </p:stCondLst>
                                        </p:cTn>
                                        <p:tgtEl>
                                          <p:spTgt spid="221"/>
                                        </p:tgtEl>
                                        <p:attrNameLst>
                                          <p:attrName>style.visibility</p:attrName>
                                        </p:attrNameLst>
                                      </p:cBhvr>
                                      <p:to>
                                        <p:strVal val="visible"/>
                                      </p:to>
                                    </p:set>
                                    <p:animEffect transition="in" filter="fade">
                                      <p:cBhvr>
                                        <p:cTn id="183" dur="500"/>
                                        <p:tgtEl>
                                          <p:spTgt spid="221"/>
                                        </p:tgtEl>
                                      </p:cBhvr>
                                    </p:animEffect>
                                  </p:childTnLst>
                                </p:cTn>
                              </p:par>
                              <p:par>
                                <p:cTn id="184" presetID="10" presetClass="entr" presetSubtype="0" dur="500" fill="hold" grpId="0" nodeType="withEffect">
                                  <p:stCondLst>
                                    <p:cond delay="0"/>
                                  </p:stCondLst>
                                  <p:childTnLst>
                                    <p:set>
                                      <p:cBhvr>
                                        <p:cTn id="185" dur="1" fill="hold">
                                          <p:stCondLst>
                                            <p:cond delay="0"/>
                                          </p:stCondLst>
                                        </p:cTn>
                                        <p:tgtEl>
                                          <p:spTgt spid="222"/>
                                        </p:tgtEl>
                                        <p:attrNameLst>
                                          <p:attrName>style.visibility</p:attrName>
                                        </p:attrNameLst>
                                      </p:cBhvr>
                                      <p:to>
                                        <p:strVal val="visible"/>
                                      </p:to>
                                    </p:set>
                                    <p:animEffect transition="in" filter="fade">
                                      <p:cBhvr>
                                        <p:cTn id="186" dur="500"/>
                                        <p:tgtEl>
                                          <p:spTgt spid="222"/>
                                        </p:tgtEl>
                                      </p:cBhvr>
                                    </p:animEffect>
                                  </p:childTnLst>
                                </p:cTn>
                              </p:par>
                              <p:par>
                                <p:cTn id="187" presetID="10" presetClass="entr" presetSubtype="0" dur="500" fill="hold" grpId="0" nodeType="withEffect">
                                  <p:stCondLst>
                                    <p:cond delay="0"/>
                                  </p:stCondLst>
                                  <p:childTnLst>
                                    <p:set>
                                      <p:cBhvr>
                                        <p:cTn id="188" dur="1" fill="hold">
                                          <p:stCondLst>
                                            <p:cond delay="0"/>
                                          </p:stCondLst>
                                        </p:cTn>
                                        <p:tgtEl>
                                          <p:spTgt spid="223"/>
                                        </p:tgtEl>
                                        <p:attrNameLst>
                                          <p:attrName>style.visibility</p:attrName>
                                        </p:attrNameLst>
                                      </p:cBhvr>
                                      <p:to>
                                        <p:strVal val="visible"/>
                                      </p:to>
                                    </p:set>
                                    <p:animEffect transition="in" filter="fade">
                                      <p:cBhvr>
                                        <p:cTn id="189" dur="500"/>
                                        <p:tgtEl>
                                          <p:spTgt spid="223"/>
                                        </p:tgtEl>
                                      </p:cBhvr>
                                    </p:animEffect>
                                  </p:childTnLst>
                                </p:cTn>
                              </p:par>
                            </p:childTnLst>
                          </p:cTn>
                        </p:par>
                      </p:childTnLst>
                    </p:cTn>
                  </p:par>
                  <p:par>
                    <p:cTn id="190" fill="hold" nodeType="clickPar">
                      <p:stCondLst>
                        <p:cond delay="indefinite"/>
                      </p:stCondLst>
                      <p:childTnLst>
                        <p:par>
                          <p:cTn id="191" fill="hold">
                            <p:stCondLst>
                              <p:cond delay="0"/>
                            </p:stCondLst>
                            <p:childTnLst>
                              <p:par>
                                <p:cTn id="192" presetID="10" presetClass="entr" presetSubtype="0" dur="500" fill="hold" grpId="0" nodeType="clickEffect">
                                  <p:stCondLst>
                                    <p:cond delay="0"/>
                                  </p:stCondLst>
                                  <p:childTnLst>
                                    <p:set>
                                      <p:cBhvr>
                                        <p:cTn id="193" dur="1" fill="hold">
                                          <p:stCondLst>
                                            <p:cond delay="0"/>
                                          </p:stCondLst>
                                        </p:cTn>
                                        <p:tgtEl>
                                          <p:spTgt spid="224"/>
                                        </p:tgtEl>
                                        <p:attrNameLst>
                                          <p:attrName>style.visibility</p:attrName>
                                        </p:attrNameLst>
                                      </p:cBhvr>
                                      <p:to>
                                        <p:strVal val="visible"/>
                                      </p:to>
                                    </p:set>
                                    <p:animEffect transition="in" filter="fade">
                                      <p:cBhvr>
                                        <p:cTn id="194" dur="500"/>
                                        <p:tgtEl>
                                          <p:spTgt spid="224"/>
                                        </p:tgtEl>
                                      </p:cBhvr>
                                    </p:animEffect>
                                  </p:childTnLst>
                                </p:cTn>
                              </p:par>
                              <p:par>
                                <p:cTn id="195" presetID="10" presetClass="entr" presetSubtype="0" dur="500" fill="hold" grpId="0" nodeType="withEffect">
                                  <p:stCondLst>
                                    <p:cond delay="0"/>
                                  </p:stCondLst>
                                  <p:childTnLst>
                                    <p:set>
                                      <p:cBhvr>
                                        <p:cTn id="196" dur="1" fill="hold">
                                          <p:stCondLst>
                                            <p:cond delay="0"/>
                                          </p:stCondLst>
                                        </p:cTn>
                                        <p:tgtEl>
                                          <p:spTgt spid="225"/>
                                        </p:tgtEl>
                                        <p:attrNameLst>
                                          <p:attrName>style.visibility</p:attrName>
                                        </p:attrNameLst>
                                      </p:cBhvr>
                                      <p:to>
                                        <p:strVal val="visible"/>
                                      </p:to>
                                    </p:set>
                                    <p:animEffect transition="in" filter="fade">
                                      <p:cBhvr>
                                        <p:cTn id="197" dur="500"/>
                                        <p:tgtEl>
                                          <p:spTgt spid="225"/>
                                        </p:tgtEl>
                                      </p:cBhvr>
                                    </p:animEffect>
                                  </p:childTnLst>
                                </p:cTn>
                              </p:par>
                              <p:par>
                                <p:cTn id="198" presetID="10" presetClass="entr" presetSubtype="0" dur="500" fill="hold" grpId="0" nodeType="withEffect">
                                  <p:stCondLst>
                                    <p:cond delay="0"/>
                                  </p:stCondLst>
                                  <p:childTnLst>
                                    <p:set>
                                      <p:cBhvr>
                                        <p:cTn id="199" dur="1" fill="hold">
                                          <p:stCondLst>
                                            <p:cond delay="0"/>
                                          </p:stCondLst>
                                        </p:cTn>
                                        <p:tgtEl>
                                          <p:spTgt spid="226"/>
                                        </p:tgtEl>
                                        <p:attrNameLst>
                                          <p:attrName>style.visibility</p:attrName>
                                        </p:attrNameLst>
                                      </p:cBhvr>
                                      <p:to>
                                        <p:strVal val="visible"/>
                                      </p:to>
                                    </p:set>
                                    <p:animEffect transition="in" filter="fade">
                                      <p:cBhvr>
                                        <p:cTn id="200" dur="500"/>
                                        <p:tgtEl>
                                          <p:spTgt spid="226"/>
                                        </p:tgtEl>
                                      </p:cBhvr>
                                    </p:animEffect>
                                  </p:childTnLst>
                                </p:cTn>
                              </p:par>
                              <p:par>
                                <p:cTn id="201" presetID="10" presetClass="entr" presetSubtype="0" dur="500" fill="hold" grpId="0" nodeType="withEffect">
                                  <p:stCondLst>
                                    <p:cond delay="0"/>
                                  </p:stCondLst>
                                  <p:childTnLst>
                                    <p:set>
                                      <p:cBhvr>
                                        <p:cTn id="202" dur="1" fill="hold">
                                          <p:stCondLst>
                                            <p:cond delay="0"/>
                                          </p:stCondLst>
                                        </p:cTn>
                                        <p:tgtEl>
                                          <p:spTgt spid="227"/>
                                        </p:tgtEl>
                                        <p:attrNameLst>
                                          <p:attrName>style.visibility</p:attrName>
                                        </p:attrNameLst>
                                      </p:cBhvr>
                                      <p:to>
                                        <p:strVal val="visible"/>
                                      </p:to>
                                    </p:set>
                                    <p:animEffect transition="in" filter="fade">
                                      <p:cBhvr>
                                        <p:cTn id="203" dur="500"/>
                                        <p:tgtEl>
                                          <p:spTgt spid="227"/>
                                        </p:tgtEl>
                                      </p:cBhvr>
                                    </p:animEffect>
                                  </p:childTnLst>
                                </p:cTn>
                              </p:par>
                              <p:par>
                                <p:cTn id="204" presetID="10" presetClass="entr" presetSubtype="0" dur="500" fill="hold" grpId="0" nodeType="withEffect">
                                  <p:stCondLst>
                                    <p:cond delay="0"/>
                                  </p:stCondLst>
                                  <p:childTnLst>
                                    <p:set>
                                      <p:cBhvr>
                                        <p:cTn id="205" dur="1" fill="hold">
                                          <p:stCondLst>
                                            <p:cond delay="0"/>
                                          </p:stCondLst>
                                        </p:cTn>
                                        <p:tgtEl>
                                          <p:spTgt spid="228"/>
                                        </p:tgtEl>
                                        <p:attrNameLst>
                                          <p:attrName>style.visibility</p:attrName>
                                        </p:attrNameLst>
                                      </p:cBhvr>
                                      <p:to>
                                        <p:strVal val="visible"/>
                                      </p:to>
                                    </p:set>
                                    <p:animEffect transition="in" filter="fade">
                                      <p:cBhvr>
                                        <p:cTn id="206" dur="500"/>
                                        <p:tgtEl>
                                          <p:spTgt spid="228"/>
                                        </p:tgtEl>
                                      </p:cBhvr>
                                    </p:animEffect>
                                  </p:childTnLst>
                                </p:cTn>
                              </p:par>
                            </p:childTnLst>
                          </p:cTn>
                        </p:par>
                      </p:childTnLst>
                    </p:cTn>
                  </p:par>
                  <p:par>
                    <p:cTn id="207" fill="hold" nodeType="clickPar">
                      <p:stCondLst>
                        <p:cond delay="indefinite"/>
                      </p:stCondLst>
                      <p:childTnLst>
                        <p:par>
                          <p:cTn id="208" fill="hold">
                            <p:stCondLst>
                              <p:cond delay="0"/>
                            </p:stCondLst>
                            <p:childTnLst>
                              <p:par>
                                <p:cTn id="209" presetID="10" presetClass="entr" presetSubtype="0" dur="500" fill="hold" grpId="0" nodeType="clickEffect">
                                  <p:stCondLst>
                                    <p:cond delay="0"/>
                                  </p:stCondLst>
                                  <p:childTnLst>
                                    <p:set>
                                      <p:cBhvr>
                                        <p:cTn id="210" dur="1" fill="hold">
                                          <p:stCondLst>
                                            <p:cond delay="0"/>
                                          </p:stCondLst>
                                        </p:cTn>
                                        <p:tgtEl>
                                          <p:spTgt spid="234"/>
                                        </p:tgtEl>
                                        <p:attrNameLst>
                                          <p:attrName>style.visibility</p:attrName>
                                        </p:attrNameLst>
                                      </p:cBhvr>
                                      <p:to>
                                        <p:strVal val="visible"/>
                                      </p:to>
                                    </p:set>
                                    <p:animEffect transition="in" filter="fade">
                                      <p:cBhvr>
                                        <p:cTn id="211" dur="500"/>
                                        <p:tgtEl>
                                          <p:spTgt spid="234"/>
                                        </p:tgtEl>
                                      </p:cBhvr>
                                    </p:animEffect>
                                  </p:childTnLst>
                                </p:cTn>
                              </p:par>
                            </p:childTnLst>
                          </p:cTn>
                        </p:par>
                      </p:childTnLst>
                    </p:cTn>
                  </p:par>
                  <p:par>
                    <p:cTn id="212" fill="hold" nodeType="clickPar">
                      <p:stCondLst>
                        <p:cond delay="indefinite"/>
                      </p:stCondLst>
                      <p:childTnLst>
                        <p:par>
                          <p:cTn id="213" fill="hold">
                            <p:stCondLst>
                              <p:cond delay="0"/>
                            </p:stCondLst>
                            <p:childTnLst>
                              <p:par>
                                <p:cTn id="214" presetID="10" presetClass="entr" presetSubtype="0" dur="500" fill="hold" grpId="0" nodeType="clickEffect">
                                  <p:stCondLst>
                                    <p:cond delay="0"/>
                                  </p:stCondLst>
                                  <p:childTnLst>
                                    <p:set>
                                      <p:cBhvr>
                                        <p:cTn id="215" dur="1" fill="hold">
                                          <p:stCondLst>
                                            <p:cond delay="0"/>
                                          </p:stCondLst>
                                        </p:cTn>
                                        <p:tgtEl>
                                          <p:spTgt spid="229"/>
                                        </p:tgtEl>
                                        <p:attrNameLst>
                                          <p:attrName>style.visibility</p:attrName>
                                        </p:attrNameLst>
                                      </p:cBhvr>
                                      <p:to>
                                        <p:strVal val="visible"/>
                                      </p:to>
                                    </p:set>
                                    <p:animEffect transition="in" filter="fade">
                                      <p:cBhvr>
                                        <p:cTn id="216" dur="500"/>
                                        <p:tgtEl>
                                          <p:spTgt spid="229"/>
                                        </p:tgtEl>
                                      </p:cBhvr>
                                    </p:animEffect>
                                  </p:childTnLst>
                                </p:cTn>
                              </p:par>
                              <p:par>
                                <p:cTn id="217" presetID="10" presetClass="entr" presetSubtype="0" dur="500" fill="hold" grpId="0" nodeType="withEffect">
                                  <p:stCondLst>
                                    <p:cond delay="0"/>
                                  </p:stCondLst>
                                  <p:childTnLst>
                                    <p:set>
                                      <p:cBhvr>
                                        <p:cTn id="218" dur="1" fill="hold">
                                          <p:stCondLst>
                                            <p:cond delay="0"/>
                                          </p:stCondLst>
                                        </p:cTn>
                                        <p:tgtEl>
                                          <p:spTgt spid="230"/>
                                        </p:tgtEl>
                                        <p:attrNameLst>
                                          <p:attrName>style.visibility</p:attrName>
                                        </p:attrNameLst>
                                      </p:cBhvr>
                                      <p:to>
                                        <p:strVal val="visible"/>
                                      </p:to>
                                    </p:set>
                                    <p:animEffect transition="in" filter="fade">
                                      <p:cBhvr>
                                        <p:cTn id="219" dur="500"/>
                                        <p:tgtEl>
                                          <p:spTgt spid="230"/>
                                        </p:tgtEl>
                                      </p:cBhvr>
                                    </p:animEffect>
                                  </p:childTnLst>
                                </p:cTn>
                              </p:par>
                              <p:par>
                                <p:cTn id="220" presetID="10" presetClass="entr" presetSubtype="0" dur="500" fill="hold" grpId="0" nodeType="withEffect">
                                  <p:stCondLst>
                                    <p:cond delay="0"/>
                                  </p:stCondLst>
                                  <p:childTnLst>
                                    <p:set>
                                      <p:cBhvr>
                                        <p:cTn id="221" dur="1" fill="hold">
                                          <p:stCondLst>
                                            <p:cond delay="0"/>
                                          </p:stCondLst>
                                        </p:cTn>
                                        <p:tgtEl>
                                          <p:spTgt spid="231"/>
                                        </p:tgtEl>
                                        <p:attrNameLst>
                                          <p:attrName>style.visibility</p:attrName>
                                        </p:attrNameLst>
                                      </p:cBhvr>
                                      <p:to>
                                        <p:strVal val="visible"/>
                                      </p:to>
                                    </p:set>
                                    <p:animEffect transition="in" filter="fade">
                                      <p:cBhvr>
                                        <p:cTn id="222" dur="500"/>
                                        <p:tgtEl>
                                          <p:spTgt spid="231"/>
                                        </p:tgtEl>
                                      </p:cBhvr>
                                    </p:animEffect>
                                  </p:childTnLst>
                                </p:cTn>
                              </p:par>
                              <p:par>
                                <p:cTn id="223" presetID="10" presetClass="entr" presetSubtype="0" dur="500" fill="hold" grpId="0" nodeType="withEffect">
                                  <p:stCondLst>
                                    <p:cond delay="0"/>
                                  </p:stCondLst>
                                  <p:childTnLst>
                                    <p:set>
                                      <p:cBhvr>
                                        <p:cTn id="224" dur="1" fill="hold">
                                          <p:stCondLst>
                                            <p:cond delay="0"/>
                                          </p:stCondLst>
                                        </p:cTn>
                                        <p:tgtEl>
                                          <p:spTgt spid="232"/>
                                        </p:tgtEl>
                                        <p:attrNameLst>
                                          <p:attrName>style.visibility</p:attrName>
                                        </p:attrNameLst>
                                      </p:cBhvr>
                                      <p:to>
                                        <p:strVal val="visible"/>
                                      </p:to>
                                    </p:set>
                                    <p:animEffect transition="in" filter="fade">
                                      <p:cBhvr>
                                        <p:cTn id="225" dur="500"/>
                                        <p:tgtEl>
                                          <p:spTgt spid="232"/>
                                        </p:tgtEl>
                                      </p:cBhvr>
                                    </p:animEffect>
                                  </p:childTnLst>
                                </p:cTn>
                              </p:par>
                            </p:childTnLst>
                          </p:cTn>
                        </p:par>
                      </p:childTnLst>
                    </p:cTn>
                  </p:par>
                  <p:par>
                    <p:cTn id="226" fill="hold" nodeType="clickPar">
                      <p:stCondLst>
                        <p:cond delay="indefinite"/>
                      </p:stCondLst>
                      <p:childTnLst>
                        <p:par>
                          <p:cTn id="227" fill="hold">
                            <p:stCondLst>
                              <p:cond delay="0"/>
                            </p:stCondLst>
                            <p:childTnLst>
                              <p:par>
                                <p:cTn id="228" presetID="10" presetClass="entr" presetSubtype="0" dur="500" fill="hold" grpId="0" nodeType="clickEffect">
                                  <p:stCondLst>
                                    <p:cond delay="0"/>
                                  </p:stCondLst>
                                  <p:childTnLst>
                                    <p:set>
                                      <p:cBhvr>
                                        <p:cTn id="229" dur="1" fill="hold">
                                          <p:stCondLst>
                                            <p:cond delay="0"/>
                                          </p:stCondLst>
                                        </p:cTn>
                                        <p:tgtEl>
                                          <p:spTgt spid="235"/>
                                        </p:tgtEl>
                                        <p:attrNameLst>
                                          <p:attrName>style.visibility</p:attrName>
                                        </p:attrNameLst>
                                      </p:cBhvr>
                                      <p:to>
                                        <p:strVal val="visible"/>
                                      </p:to>
                                    </p:set>
                                    <p:animEffect transition="in" filter="fade">
                                      <p:cBhvr>
                                        <p:cTn id="230"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animBg="1"/>
      <p:bldP spid="150" grpId="0" animBg="1"/>
      <p:bldP spid="151" grpId="0" animBg="1"/>
      <p:bldP spid="167" grpId="0"/>
      <p:bldP spid="168" grpId="0"/>
      <p:bldP spid="169" grpId="0"/>
      <p:bldP spid="170" grpId="0"/>
      <p:bldP spid="171" grpId="0"/>
      <p:bldP spid="172" grpId="0"/>
      <p:bldP spid="173" grpId="0"/>
      <p:bldP spid="174" grpId="0"/>
      <p:bldP spid="175" grpId="0"/>
      <p:bldP spid="176" grpId="0"/>
      <p:bldP spid="177" grpId="0"/>
      <p:bldP spid="178" grpId="0"/>
      <p:bldP spid="179" grpId="0"/>
      <p:bldP spid="180" grpId="0"/>
      <p:bldP spid="181" grpId="0"/>
      <p:bldP spid="182" grpId="0"/>
      <p:bldP spid="183" grpId="0"/>
      <p:bldP spid="213" grpId="0"/>
      <p:bldP spid="215" grpId="0"/>
      <p:bldP spid="216" grpId="0"/>
      <p:bldP spid="217" grpId="0"/>
      <p:bldP spid="218" grpId="0"/>
      <p:bldP spid="219" grpId="0"/>
      <p:bldP spid="220" grpId="0"/>
      <p:bldP spid="221" grpId="0"/>
      <p:bldP spid="222" grpId="0"/>
      <p:bldP spid="223" grpId="0"/>
      <p:bldP spid="224" grpId="0"/>
      <p:bldP spid="225" grpId="0"/>
      <p:bldP spid="226" grpId="0"/>
      <p:bldP spid="227" grpId="0"/>
      <p:bldP spid="228" grpId="0"/>
      <p:bldP spid="229" grpId="0"/>
      <p:bldP spid="230" grpId="0"/>
      <p:bldP spid="231" grpId="0"/>
      <p:bldP spid="232" grpId="0"/>
      <p:bldP spid="233" grpId="0"/>
      <p:bldP spid="234" grpId="0"/>
      <p:bldP spid="235"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9D1B-AC8D-4F9A-8133-3FADB7D3730A}"/>
              </a:ext>
            </a:extLst>
          </p:cNvPr>
          <p:cNvSpPr>
            <a:spLocks noGrp="1"/>
          </p:cNvSpPr>
          <p:nvPr>
            <p:ph type="title"/>
          </p:nvPr>
        </p:nvSpPr>
        <p:spPr/>
        <p:txBody>
          <a:bodyPr/>
          <a:lstStyle/>
          <a:p>
            <a:r>
              <a:rPr lang="en-IN"/>
              <a:t>4-bit Binary Incrementer</a:t>
            </a:r>
          </a:p>
        </p:txBody>
      </p:sp>
      <p:sp>
        <p:nvSpPr>
          <p:cNvPr id="3" name="Content Placeholder 2">
            <a:extLst>
              <a:ext uri="{FF2B5EF4-FFF2-40B4-BE49-F238E27FC236}">
                <a16:creationId xmlns:a16="http://schemas.microsoft.com/office/drawing/2014/main" id="{C0737FF6-D00B-4AE7-B11C-EEDE8CA81832}"/>
              </a:ext>
            </a:extLst>
          </p:cNvPr>
          <p:cNvSpPr>
            <a:spLocks noGrp="1"/>
          </p:cNvSpPr>
          <p:nvPr>
            <p:ph idx="1"/>
          </p:nvPr>
        </p:nvSpPr>
        <p:spPr>
          <a:xfrm>
            <a:off x="131180" y="863444"/>
            <a:ext cx="11929641" cy="498217"/>
          </a:xfrm>
        </p:spPr>
        <p:txBody>
          <a:bodyPr/>
          <a:lstStyle/>
          <a:p>
            <a:r>
              <a:rPr lang="en-US"/>
              <a:t>The increment microoperation adds one to a number in a register.</a:t>
            </a:r>
          </a:p>
          <a:p>
            <a:pPr marL="0" indent="0">
              <a:buNone/>
            </a:pPr>
            <a:endParaRPr lang="en-IN"/>
          </a:p>
        </p:txBody>
      </p:sp>
      <p:sp>
        <p:nvSpPr>
          <p:cNvPr id="4" name="TextBox 3">
            <a:extLst>
              <a:ext uri="{FF2B5EF4-FFF2-40B4-BE49-F238E27FC236}">
                <a16:creationId xmlns:a16="http://schemas.microsoft.com/office/drawing/2014/main" id="{ED362350-5520-4614-A661-54923DFF09BD}"/>
              </a:ext>
            </a:extLst>
          </p:cNvPr>
          <p:cNvSpPr txBox="1"/>
          <p:nvPr/>
        </p:nvSpPr>
        <p:spPr>
          <a:xfrm>
            <a:off x="1077170" y="3224071"/>
            <a:ext cx="336952" cy="461665"/>
          </a:xfrm>
          <a:prstGeom prst="rect">
            <a:avLst/>
          </a:prstGeom>
          <a:noFill/>
        </p:spPr>
        <p:txBody>
          <a:bodyPr wrap="none" rtlCol="0">
            <a:spAutoFit/>
          </a:bodyPr>
          <a:lstStyle/>
          <a:p>
            <a:r>
              <a:rPr lang="en-US" sz="2400"/>
              <a:t>1</a:t>
            </a:r>
          </a:p>
        </p:txBody>
      </p:sp>
      <p:sp>
        <p:nvSpPr>
          <p:cNvPr id="5" name="TextBox 4">
            <a:extLst>
              <a:ext uri="{FF2B5EF4-FFF2-40B4-BE49-F238E27FC236}">
                <a16:creationId xmlns:a16="http://schemas.microsoft.com/office/drawing/2014/main" id="{24226890-2445-4EEC-B1EC-58A150D6DA47}"/>
              </a:ext>
            </a:extLst>
          </p:cNvPr>
          <p:cNvSpPr txBox="1"/>
          <p:nvPr/>
        </p:nvSpPr>
        <p:spPr>
          <a:xfrm>
            <a:off x="1603998" y="3224070"/>
            <a:ext cx="336952" cy="461665"/>
          </a:xfrm>
          <a:prstGeom prst="rect">
            <a:avLst/>
          </a:prstGeom>
          <a:noFill/>
        </p:spPr>
        <p:txBody>
          <a:bodyPr wrap="none" rtlCol="0">
            <a:spAutoFit/>
          </a:bodyPr>
          <a:lstStyle/>
          <a:p>
            <a:r>
              <a:rPr lang="en-US" sz="2400"/>
              <a:t>1</a:t>
            </a:r>
          </a:p>
        </p:txBody>
      </p:sp>
      <p:sp>
        <p:nvSpPr>
          <p:cNvPr id="6" name="TextBox 5">
            <a:extLst>
              <a:ext uri="{FF2B5EF4-FFF2-40B4-BE49-F238E27FC236}">
                <a16:creationId xmlns:a16="http://schemas.microsoft.com/office/drawing/2014/main" id="{1E8571AF-82B6-4C0A-BC2D-6882E1CFF747}"/>
              </a:ext>
            </a:extLst>
          </p:cNvPr>
          <p:cNvSpPr txBox="1"/>
          <p:nvPr/>
        </p:nvSpPr>
        <p:spPr>
          <a:xfrm>
            <a:off x="2130826" y="3224070"/>
            <a:ext cx="336952" cy="461665"/>
          </a:xfrm>
          <a:prstGeom prst="rect">
            <a:avLst/>
          </a:prstGeom>
          <a:noFill/>
        </p:spPr>
        <p:txBody>
          <a:bodyPr wrap="none" rtlCol="0">
            <a:spAutoFit/>
          </a:bodyPr>
          <a:lstStyle/>
          <a:p>
            <a:r>
              <a:rPr lang="en-US" sz="2400"/>
              <a:t>0</a:t>
            </a:r>
          </a:p>
        </p:txBody>
      </p:sp>
      <p:sp>
        <p:nvSpPr>
          <p:cNvPr id="7" name="TextBox 6">
            <a:extLst>
              <a:ext uri="{FF2B5EF4-FFF2-40B4-BE49-F238E27FC236}">
                <a16:creationId xmlns:a16="http://schemas.microsoft.com/office/drawing/2014/main" id="{A2C2642D-91E0-4CEF-9415-CB6DDD61E0C8}"/>
              </a:ext>
            </a:extLst>
          </p:cNvPr>
          <p:cNvSpPr txBox="1"/>
          <p:nvPr/>
        </p:nvSpPr>
        <p:spPr>
          <a:xfrm>
            <a:off x="2657654" y="3224070"/>
            <a:ext cx="336952" cy="461665"/>
          </a:xfrm>
          <a:prstGeom prst="rect">
            <a:avLst/>
          </a:prstGeom>
          <a:noFill/>
        </p:spPr>
        <p:txBody>
          <a:bodyPr wrap="none" rtlCol="0">
            <a:spAutoFit/>
          </a:bodyPr>
          <a:lstStyle/>
          <a:p>
            <a:r>
              <a:rPr lang="en-US" sz="2400"/>
              <a:t>1</a:t>
            </a:r>
          </a:p>
        </p:txBody>
      </p:sp>
      <p:sp>
        <p:nvSpPr>
          <p:cNvPr id="8" name="TextBox 7">
            <a:extLst>
              <a:ext uri="{FF2B5EF4-FFF2-40B4-BE49-F238E27FC236}">
                <a16:creationId xmlns:a16="http://schemas.microsoft.com/office/drawing/2014/main" id="{DEE40B82-3D50-4481-B4E2-7E6D25E8187B}"/>
              </a:ext>
            </a:extLst>
          </p:cNvPr>
          <p:cNvSpPr txBox="1"/>
          <p:nvPr/>
        </p:nvSpPr>
        <p:spPr>
          <a:xfrm>
            <a:off x="2657654" y="3655607"/>
            <a:ext cx="336952" cy="461665"/>
          </a:xfrm>
          <a:prstGeom prst="rect">
            <a:avLst/>
          </a:prstGeom>
          <a:noFill/>
        </p:spPr>
        <p:txBody>
          <a:bodyPr wrap="none" rtlCol="0">
            <a:spAutoFit/>
          </a:bodyPr>
          <a:lstStyle/>
          <a:p>
            <a:r>
              <a:rPr lang="en-US" sz="2400"/>
              <a:t>1</a:t>
            </a:r>
          </a:p>
        </p:txBody>
      </p:sp>
      <p:sp>
        <p:nvSpPr>
          <p:cNvPr id="9" name="TextBox 8">
            <a:extLst>
              <a:ext uri="{FF2B5EF4-FFF2-40B4-BE49-F238E27FC236}">
                <a16:creationId xmlns:a16="http://schemas.microsoft.com/office/drawing/2014/main" id="{7CC06B74-F552-48B6-A25A-4E586843D9B9}"/>
              </a:ext>
            </a:extLst>
          </p:cNvPr>
          <p:cNvSpPr txBox="1"/>
          <p:nvPr/>
        </p:nvSpPr>
        <p:spPr>
          <a:xfrm>
            <a:off x="1077170" y="4126900"/>
            <a:ext cx="336952" cy="461665"/>
          </a:xfrm>
          <a:prstGeom prst="rect">
            <a:avLst/>
          </a:prstGeom>
          <a:noFill/>
        </p:spPr>
        <p:txBody>
          <a:bodyPr wrap="none" rtlCol="0">
            <a:spAutoFit/>
          </a:bodyPr>
          <a:lstStyle/>
          <a:p>
            <a:r>
              <a:rPr lang="en-US" sz="2400"/>
              <a:t>1</a:t>
            </a:r>
          </a:p>
        </p:txBody>
      </p:sp>
      <p:sp>
        <p:nvSpPr>
          <p:cNvPr id="10" name="TextBox 9">
            <a:extLst>
              <a:ext uri="{FF2B5EF4-FFF2-40B4-BE49-F238E27FC236}">
                <a16:creationId xmlns:a16="http://schemas.microsoft.com/office/drawing/2014/main" id="{608EAFFC-16C1-4CD5-A417-79412A188260}"/>
              </a:ext>
            </a:extLst>
          </p:cNvPr>
          <p:cNvSpPr txBox="1"/>
          <p:nvPr/>
        </p:nvSpPr>
        <p:spPr>
          <a:xfrm>
            <a:off x="1603998" y="4126899"/>
            <a:ext cx="336952" cy="461665"/>
          </a:xfrm>
          <a:prstGeom prst="rect">
            <a:avLst/>
          </a:prstGeom>
          <a:noFill/>
        </p:spPr>
        <p:txBody>
          <a:bodyPr wrap="none" rtlCol="0">
            <a:spAutoFit/>
          </a:bodyPr>
          <a:lstStyle/>
          <a:p>
            <a:r>
              <a:rPr lang="en-US" sz="2400"/>
              <a:t>1</a:t>
            </a:r>
          </a:p>
        </p:txBody>
      </p:sp>
      <p:sp>
        <p:nvSpPr>
          <p:cNvPr id="11" name="TextBox 10">
            <a:extLst>
              <a:ext uri="{FF2B5EF4-FFF2-40B4-BE49-F238E27FC236}">
                <a16:creationId xmlns:a16="http://schemas.microsoft.com/office/drawing/2014/main" id="{93725695-1ACB-42B2-B288-69AA0097D5AE}"/>
              </a:ext>
            </a:extLst>
          </p:cNvPr>
          <p:cNvSpPr txBox="1"/>
          <p:nvPr/>
        </p:nvSpPr>
        <p:spPr>
          <a:xfrm>
            <a:off x="2130826" y="4126899"/>
            <a:ext cx="336952" cy="461665"/>
          </a:xfrm>
          <a:prstGeom prst="rect">
            <a:avLst/>
          </a:prstGeom>
          <a:noFill/>
        </p:spPr>
        <p:txBody>
          <a:bodyPr wrap="none" rtlCol="0">
            <a:spAutoFit/>
          </a:bodyPr>
          <a:lstStyle/>
          <a:p>
            <a:r>
              <a:rPr lang="en-US" sz="2400"/>
              <a:t>1</a:t>
            </a:r>
          </a:p>
        </p:txBody>
      </p:sp>
      <p:sp>
        <p:nvSpPr>
          <p:cNvPr id="12" name="TextBox 11">
            <a:extLst>
              <a:ext uri="{FF2B5EF4-FFF2-40B4-BE49-F238E27FC236}">
                <a16:creationId xmlns:a16="http://schemas.microsoft.com/office/drawing/2014/main" id="{7AEE94F8-380D-4F58-AAAA-70F2995EC08C}"/>
              </a:ext>
            </a:extLst>
          </p:cNvPr>
          <p:cNvSpPr txBox="1"/>
          <p:nvPr/>
        </p:nvSpPr>
        <p:spPr>
          <a:xfrm>
            <a:off x="2657654" y="4126899"/>
            <a:ext cx="336952" cy="461665"/>
          </a:xfrm>
          <a:prstGeom prst="rect">
            <a:avLst/>
          </a:prstGeom>
          <a:noFill/>
        </p:spPr>
        <p:txBody>
          <a:bodyPr wrap="none" rtlCol="0">
            <a:spAutoFit/>
          </a:bodyPr>
          <a:lstStyle/>
          <a:p>
            <a:r>
              <a:rPr lang="en-US" sz="2400"/>
              <a:t>0</a:t>
            </a:r>
          </a:p>
        </p:txBody>
      </p:sp>
      <p:sp>
        <p:nvSpPr>
          <p:cNvPr id="13" name="TextBox 12">
            <a:extLst>
              <a:ext uri="{FF2B5EF4-FFF2-40B4-BE49-F238E27FC236}">
                <a16:creationId xmlns:a16="http://schemas.microsoft.com/office/drawing/2014/main" id="{F3488754-BB35-4558-BBD6-9887677C15CC}"/>
              </a:ext>
            </a:extLst>
          </p:cNvPr>
          <p:cNvSpPr txBox="1"/>
          <p:nvPr/>
        </p:nvSpPr>
        <p:spPr>
          <a:xfrm>
            <a:off x="1077170" y="2775546"/>
            <a:ext cx="336952" cy="461665"/>
          </a:xfrm>
          <a:prstGeom prst="rect">
            <a:avLst/>
          </a:prstGeom>
          <a:noFill/>
        </p:spPr>
        <p:txBody>
          <a:bodyPr wrap="none" rtlCol="0">
            <a:spAutoFit/>
          </a:bodyPr>
          <a:lstStyle/>
          <a:p>
            <a:r>
              <a:rPr lang="en-US" sz="2400"/>
              <a:t>0</a:t>
            </a:r>
          </a:p>
        </p:txBody>
      </p:sp>
      <p:sp>
        <p:nvSpPr>
          <p:cNvPr id="14" name="TextBox 13">
            <a:extLst>
              <a:ext uri="{FF2B5EF4-FFF2-40B4-BE49-F238E27FC236}">
                <a16:creationId xmlns:a16="http://schemas.microsoft.com/office/drawing/2014/main" id="{74F1FBB3-0148-42E7-B7BD-4181E36E689A}"/>
              </a:ext>
            </a:extLst>
          </p:cNvPr>
          <p:cNvSpPr txBox="1"/>
          <p:nvPr/>
        </p:nvSpPr>
        <p:spPr>
          <a:xfrm>
            <a:off x="1603998" y="2775545"/>
            <a:ext cx="336952" cy="461665"/>
          </a:xfrm>
          <a:prstGeom prst="rect">
            <a:avLst/>
          </a:prstGeom>
          <a:noFill/>
        </p:spPr>
        <p:txBody>
          <a:bodyPr wrap="none" rtlCol="0">
            <a:spAutoFit/>
          </a:bodyPr>
          <a:lstStyle/>
          <a:p>
            <a:r>
              <a:rPr lang="en-US" sz="2400"/>
              <a:t>0</a:t>
            </a:r>
          </a:p>
        </p:txBody>
      </p:sp>
      <p:sp>
        <p:nvSpPr>
          <p:cNvPr id="15" name="TextBox 14">
            <a:extLst>
              <a:ext uri="{FF2B5EF4-FFF2-40B4-BE49-F238E27FC236}">
                <a16:creationId xmlns:a16="http://schemas.microsoft.com/office/drawing/2014/main" id="{F60EC720-E374-4161-AFE3-30AA9234FB09}"/>
              </a:ext>
            </a:extLst>
          </p:cNvPr>
          <p:cNvSpPr txBox="1"/>
          <p:nvPr/>
        </p:nvSpPr>
        <p:spPr>
          <a:xfrm>
            <a:off x="2130826" y="2775545"/>
            <a:ext cx="336952" cy="461665"/>
          </a:xfrm>
          <a:prstGeom prst="rect">
            <a:avLst/>
          </a:prstGeom>
          <a:noFill/>
        </p:spPr>
        <p:txBody>
          <a:bodyPr wrap="none" rtlCol="0">
            <a:spAutoFit/>
          </a:bodyPr>
          <a:lstStyle/>
          <a:p>
            <a:r>
              <a:rPr lang="en-US" sz="2400"/>
              <a:t>1</a:t>
            </a:r>
          </a:p>
        </p:txBody>
      </p:sp>
      <p:sp>
        <p:nvSpPr>
          <p:cNvPr id="16" name="TextBox 15">
            <a:extLst>
              <a:ext uri="{FF2B5EF4-FFF2-40B4-BE49-F238E27FC236}">
                <a16:creationId xmlns:a16="http://schemas.microsoft.com/office/drawing/2014/main" id="{68A9FD86-FFB8-4AE8-9A5F-674B8FEEF422}"/>
              </a:ext>
            </a:extLst>
          </p:cNvPr>
          <p:cNvSpPr txBox="1"/>
          <p:nvPr/>
        </p:nvSpPr>
        <p:spPr>
          <a:xfrm>
            <a:off x="828634" y="3655607"/>
            <a:ext cx="393056" cy="584775"/>
          </a:xfrm>
          <a:prstGeom prst="rect">
            <a:avLst/>
          </a:prstGeom>
          <a:noFill/>
        </p:spPr>
        <p:txBody>
          <a:bodyPr wrap="none" rtlCol="0">
            <a:spAutoFit/>
          </a:bodyPr>
          <a:lstStyle/>
          <a:p>
            <a:r>
              <a:rPr lang="en-US" sz="3200"/>
              <a:t>+</a:t>
            </a:r>
          </a:p>
        </p:txBody>
      </p:sp>
      <p:cxnSp>
        <p:nvCxnSpPr>
          <p:cNvPr id="17" name="Straight Connector 16">
            <a:extLst>
              <a:ext uri="{FF2B5EF4-FFF2-40B4-BE49-F238E27FC236}">
                <a16:creationId xmlns:a16="http://schemas.microsoft.com/office/drawing/2014/main" id="{37D7B450-E56D-46BA-A84D-F328BC34E9CC}"/>
              </a:ext>
            </a:extLst>
          </p:cNvPr>
          <p:cNvCxnSpPr/>
          <p:nvPr/>
        </p:nvCxnSpPr>
        <p:spPr>
          <a:xfrm>
            <a:off x="898260" y="4125226"/>
            <a:ext cx="2124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C7081D-0DD6-4A88-8F30-6BC755547555}"/>
              </a:ext>
            </a:extLst>
          </p:cNvPr>
          <p:cNvCxnSpPr/>
          <p:nvPr/>
        </p:nvCxnSpPr>
        <p:spPr>
          <a:xfrm>
            <a:off x="898260" y="3224071"/>
            <a:ext cx="2124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C70CB2-57E9-4CC9-9BBF-95B4D1D9D995}"/>
              </a:ext>
            </a:extLst>
          </p:cNvPr>
          <p:cNvSpPr txBox="1"/>
          <p:nvPr/>
        </p:nvSpPr>
        <p:spPr>
          <a:xfrm>
            <a:off x="486366" y="3232893"/>
            <a:ext cx="486030" cy="400110"/>
          </a:xfrm>
          <a:prstGeom prst="rect">
            <a:avLst/>
          </a:prstGeom>
          <a:noFill/>
        </p:spPr>
        <p:txBody>
          <a:bodyPr wrap="none" rtlCol="0">
            <a:spAutoFit/>
          </a:bodyPr>
          <a:lstStyle/>
          <a:p>
            <a:r>
              <a:rPr lang="en-US" sz="2000">
                <a:latin typeface="Cambria Math" panose="02040503050406030204" pitchFamily="18" charset="0"/>
                <a:ea typeface="Cambria Math" panose="02040503050406030204" pitchFamily="18" charset="0"/>
              </a:rPr>
              <a:t>R1</a:t>
            </a:r>
          </a:p>
        </p:txBody>
      </p:sp>
      <p:sp>
        <p:nvSpPr>
          <p:cNvPr id="20" name="TextBox 19">
            <a:extLst>
              <a:ext uri="{FF2B5EF4-FFF2-40B4-BE49-F238E27FC236}">
                <a16:creationId xmlns:a16="http://schemas.microsoft.com/office/drawing/2014/main" id="{5C28F15D-C9A1-49DB-AC13-FEDB3F61871E}"/>
              </a:ext>
            </a:extLst>
          </p:cNvPr>
          <p:cNvSpPr txBox="1"/>
          <p:nvPr/>
        </p:nvSpPr>
        <p:spPr>
          <a:xfrm>
            <a:off x="573887" y="2785042"/>
            <a:ext cx="328936" cy="400110"/>
          </a:xfrm>
          <a:prstGeom prst="rect">
            <a:avLst/>
          </a:prstGeom>
          <a:noFill/>
        </p:spPr>
        <p:txBody>
          <a:bodyPr wrap="none" rtlCol="0">
            <a:spAutoFit/>
          </a:bodyPr>
          <a:lstStyle/>
          <a:p>
            <a:r>
              <a:rPr lang="en-US" sz="2000">
                <a:latin typeface="Cambria Math" panose="02040503050406030204" pitchFamily="18" charset="0"/>
                <a:ea typeface="Cambria Math" panose="02040503050406030204" pitchFamily="18" charset="0"/>
              </a:rPr>
              <a:t>C</a:t>
            </a:r>
          </a:p>
        </p:txBody>
      </p:sp>
      <p:sp>
        <p:nvSpPr>
          <p:cNvPr id="21" name="TextBox 20">
            <a:extLst>
              <a:ext uri="{FF2B5EF4-FFF2-40B4-BE49-F238E27FC236}">
                <a16:creationId xmlns:a16="http://schemas.microsoft.com/office/drawing/2014/main" id="{645AF94C-FA5E-4630-A911-7D0D905CB3E9}"/>
              </a:ext>
            </a:extLst>
          </p:cNvPr>
          <p:cNvSpPr txBox="1"/>
          <p:nvPr/>
        </p:nvSpPr>
        <p:spPr>
          <a:xfrm>
            <a:off x="344059" y="4107333"/>
            <a:ext cx="665567" cy="400110"/>
          </a:xfrm>
          <a:prstGeom prst="rect">
            <a:avLst/>
          </a:prstGeom>
          <a:noFill/>
        </p:spPr>
        <p:txBody>
          <a:bodyPr wrap="none" rtlCol="0">
            <a:spAutoFit/>
          </a:bodyPr>
          <a:lstStyle/>
          <a:p>
            <a:r>
              <a:rPr lang="en-US" sz="2000">
                <a:latin typeface="Cambria Math" panose="02040503050406030204" pitchFamily="18" charset="0"/>
                <a:ea typeface="Cambria Math" panose="02040503050406030204" pitchFamily="18" charset="0"/>
              </a:rPr>
              <a:t>Sum</a:t>
            </a:r>
          </a:p>
        </p:txBody>
      </p:sp>
      <p:sp>
        <p:nvSpPr>
          <p:cNvPr id="22" name="Freeform 21">
            <a:extLst>
              <a:ext uri="{FF2B5EF4-FFF2-40B4-BE49-F238E27FC236}">
                <a16:creationId xmlns:a16="http://schemas.microsoft.com/office/drawing/2014/main" id="{E8AB1798-8363-48A6-95F7-FF68C476897B}"/>
              </a:ext>
            </a:extLst>
          </p:cNvPr>
          <p:cNvSpPr/>
          <p:nvPr/>
        </p:nvSpPr>
        <p:spPr>
          <a:xfrm>
            <a:off x="2299890" y="2476580"/>
            <a:ext cx="542925" cy="2268000"/>
          </a:xfrm>
          <a:custGeom>
            <a:avLst/>
            <a:gdLst>
              <a:gd name="connsiteX0" fmla="*/ 542925 w 542925"/>
              <a:gd name="connsiteY0" fmla="*/ 3151514 h 3555886"/>
              <a:gd name="connsiteX1" fmla="*/ 371475 w 542925"/>
              <a:gd name="connsiteY1" fmla="*/ 3308677 h 3555886"/>
              <a:gd name="connsiteX2" fmla="*/ 171450 w 542925"/>
              <a:gd name="connsiteY2" fmla="*/ 251152 h 3555886"/>
              <a:gd name="connsiteX3" fmla="*/ 0 w 542925"/>
              <a:gd name="connsiteY3" fmla="*/ 394027 h 3555886"/>
            </a:gdLst>
            <a:ahLst/>
            <a:cxnLst>
              <a:cxn ang="0">
                <a:pos x="connsiteX0" y="connsiteY0"/>
              </a:cxn>
              <a:cxn ang="0">
                <a:pos x="connsiteX1" y="connsiteY1"/>
              </a:cxn>
              <a:cxn ang="0">
                <a:pos x="connsiteX2" y="connsiteY2"/>
              </a:cxn>
              <a:cxn ang="0">
                <a:pos x="connsiteX3" y="connsiteY3"/>
              </a:cxn>
            </a:cxnLst>
            <a:rect l="l" t="t" r="r" b="b"/>
            <a:pathLst>
              <a:path w="542925" h="3555886">
                <a:moveTo>
                  <a:pt x="542925" y="3151514"/>
                </a:moveTo>
                <a:cubicBezTo>
                  <a:pt x="488156" y="3471792"/>
                  <a:pt x="433387" y="3792071"/>
                  <a:pt x="371475" y="3308677"/>
                </a:cubicBezTo>
                <a:cubicBezTo>
                  <a:pt x="309563" y="2825283"/>
                  <a:pt x="233362" y="736927"/>
                  <a:pt x="171450" y="251152"/>
                </a:cubicBezTo>
                <a:cubicBezTo>
                  <a:pt x="109538" y="-234623"/>
                  <a:pt x="54769" y="79702"/>
                  <a:pt x="0" y="394027"/>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102C70A3-8E02-4285-939A-952FAEEF3C4F}"/>
              </a:ext>
            </a:extLst>
          </p:cNvPr>
          <p:cNvSpPr/>
          <p:nvPr/>
        </p:nvSpPr>
        <p:spPr>
          <a:xfrm>
            <a:off x="1780777" y="2500833"/>
            <a:ext cx="542925" cy="2268000"/>
          </a:xfrm>
          <a:custGeom>
            <a:avLst/>
            <a:gdLst>
              <a:gd name="connsiteX0" fmla="*/ 542925 w 542925"/>
              <a:gd name="connsiteY0" fmla="*/ 3151514 h 3555886"/>
              <a:gd name="connsiteX1" fmla="*/ 371475 w 542925"/>
              <a:gd name="connsiteY1" fmla="*/ 3308677 h 3555886"/>
              <a:gd name="connsiteX2" fmla="*/ 171450 w 542925"/>
              <a:gd name="connsiteY2" fmla="*/ 251152 h 3555886"/>
              <a:gd name="connsiteX3" fmla="*/ 0 w 542925"/>
              <a:gd name="connsiteY3" fmla="*/ 394027 h 3555886"/>
            </a:gdLst>
            <a:ahLst/>
            <a:cxnLst>
              <a:cxn ang="0">
                <a:pos x="connsiteX0" y="connsiteY0"/>
              </a:cxn>
              <a:cxn ang="0">
                <a:pos x="connsiteX1" y="connsiteY1"/>
              </a:cxn>
              <a:cxn ang="0">
                <a:pos x="connsiteX2" y="connsiteY2"/>
              </a:cxn>
              <a:cxn ang="0">
                <a:pos x="connsiteX3" y="connsiteY3"/>
              </a:cxn>
            </a:cxnLst>
            <a:rect l="l" t="t" r="r" b="b"/>
            <a:pathLst>
              <a:path w="542925" h="3555886">
                <a:moveTo>
                  <a:pt x="542925" y="3151514"/>
                </a:moveTo>
                <a:cubicBezTo>
                  <a:pt x="488156" y="3471792"/>
                  <a:pt x="433387" y="3792071"/>
                  <a:pt x="371475" y="3308677"/>
                </a:cubicBezTo>
                <a:cubicBezTo>
                  <a:pt x="309563" y="2825283"/>
                  <a:pt x="233362" y="736927"/>
                  <a:pt x="171450" y="251152"/>
                </a:cubicBezTo>
                <a:cubicBezTo>
                  <a:pt x="109538" y="-234623"/>
                  <a:pt x="54769" y="79702"/>
                  <a:pt x="0" y="394027"/>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86405C1F-D607-4F92-AEF4-01D3426D71C2}"/>
              </a:ext>
            </a:extLst>
          </p:cNvPr>
          <p:cNvSpPr/>
          <p:nvPr/>
        </p:nvSpPr>
        <p:spPr>
          <a:xfrm>
            <a:off x="1233919" y="2500833"/>
            <a:ext cx="542925" cy="2268000"/>
          </a:xfrm>
          <a:custGeom>
            <a:avLst/>
            <a:gdLst>
              <a:gd name="connsiteX0" fmla="*/ 542925 w 542925"/>
              <a:gd name="connsiteY0" fmla="*/ 3151514 h 3555886"/>
              <a:gd name="connsiteX1" fmla="*/ 371475 w 542925"/>
              <a:gd name="connsiteY1" fmla="*/ 3308677 h 3555886"/>
              <a:gd name="connsiteX2" fmla="*/ 171450 w 542925"/>
              <a:gd name="connsiteY2" fmla="*/ 251152 h 3555886"/>
              <a:gd name="connsiteX3" fmla="*/ 0 w 542925"/>
              <a:gd name="connsiteY3" fmla="*/ 394027 h 3555886"/>
            </a:gdLst>
            <a:ahLst/>
            <a:cxnLst>
              <a:cxn ang="0">
                <a:pos x="connsiteX0" y="connsiteY0"/>
              </a:cxn>
              <a:cxn ang="0">
                <a:pos x="connsiteX1" y="connsiteY1"/>
              </a:cxn>
              <a:cxn ang="0">
                <a:pos x="connsiteX2" y="connsiteY2"/>
              </a:cxn>
              <a:cxn ang="0">
                <a:pos x="connsiteX3" y="connsiteY3"/>
              </a:cxn>
            </a:cxnLst>
            <a:rect l="l" t="t" r="r" b="b"/>
            <a:pathLst>
              <a:path w="542925" h="3555886">
                <a:moveTo>
                  <a:pt x="542925" y="3151514"/>
                </a:moveTo>
                <a:cubicBezTo>
                  <a:pt x="488156" y="3471792"/>
                  <a:pt x="433387" y="3792071"/>
                  <a:pt x="371475" y="3308677"/>
                </a:cubicBezTo>
                <a:cubicBezTo>
                  <a:pt x="309563" y="2825283"/>
                  <a:pt x="233362" y="736927"/>
                  <a:pt x="171450" y="251152"/>
                </a:cubicBezTo>
                <a:cubicBezTo>
                  <a:pt x="109538" y="-234623"/>
                  <a:pt x="54769" y="79702"/>
                  <a:pt x="0" y="394027"/>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45950F1-0792-499B-9CB8-A6B1FE020FA6}"/>
              </a:ext>
            </a:extLst>
          </p:cNvPr>
          <p:cNvGrpSpPr/>
          <p:nvPr/>
        </p:nvGrpSpPr>
        <p:grpSpPr>
          <a:xfrm>
            <a:off x="10120935" y="2588254"/>
            <a:ext cx="1295400" cy="2000310"/>
            <a:chOff x="6858000" y="2114490"/>
            <a:chExt cx="1295400" cy="2000310"/>
          </a:xfrm>
        </p:grpSpPr>
        <p:sp>
          <p:nvSpPr>
            <p:cNvPr id="26" name="Rectangle 25">
              <a:extLst>
                <a:ext uri="{FF2B5EF4-FFF2-40B4-BE49-F238E27FC236}">
                  <a16:creationId xmlns:a16="http://schemas.microsoft.com/office/drawing/2014/main" id="{1450C600-6F8C-4293-B65B-1538B011E666}"/>
                </a:ext>
              </a:extLst>
            </p:cNvPr>
            <p:cNvSpPr/>
            <p:nvPr/>
          </p:nvSpPr>
          <p:spPr>
            <a:xfrm>
              <a:off x="6858000" y="2133600"/>
              <a:ext cx="12954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9ABEA92-9303-4108-BE30-CB27CE9E346B}"/>
                </a:ext>
              </a:extLst>
            </p:cNvPr>
            <p:cNvSpPr txBox="1"/>
            <p:nvPr/>
          </p:nvSpPr>
          <p:spPr>
            <a:xfrm>
              <a:off x="7010400" y="2114490"/>
              <a:ext cx="308098"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x</a:t>
              </a:r>
            </a:p>
          </p:txBody>
        </p:sp>
        <p:sp>
          <p:nvSpPr>
            <p:cNvPr id="28" name="TextBox 27">
              <a:extLst>
                <a:ext uri="{FF2B5EF4-FFF2-40B4-BE49-F238E27FC236}">
                  <a16:creationId xmlns:a16="http://schemas.microsoft.com/office/drawing/2014/main" id="{E7FEFABA-2B47-4CE8-95C6-87A8B03F890B}"/>
                </a:ext>
              </a:extLst>
            </p:cNvPr>
            <p:cNvSpPr txBox="1"/>
            <p:nvPr/>
          </p:nvSpPr>
          <p:spPr>
            <a:xfrm>
              <a:off x="7620000" y="2114490"/>
              <a:ext cx="314510"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y</a:t>
              </a:r>
            </a:p>
          </p:txBody>
        </p:sp>
        <p:sp>
          <p:nvSpPr>
            <p:cNvPr id="29" name="TextBox 28">
              <a:extLst>
                <a:ext uri="{FF2B5EF4-FFF2-40B4-BE49-F238E27FC236}">
                  <a16:creationId xmlns:a16="http://schemas.microsoft.com/office/drawing/2014/main" id="{024DDD06-AAF6-4D39-9A75-E08541505236}"/>
                </a:ext>
              </a:extLst>
            </p:cNvPr>
            <p:cNvSpPr txBox="1"/>
            <p:nvPr/>
          </p:nvSpPr>
          <p:spPr>
            <a:xfrm>
              <a:off x="7007102" y="3714690"/>
              <a:ext cx="328936"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p>
          </p:txBody>
        </p:sp>
        <p:sp>
          <p:nvSpPr>
            <p:cNvPr id="30" name="TextBox 29">
              <a:extLst>
                <a:ext uri="{FF2B5EF4-FFF2-40B4-BE49-F238E27FC236}">
                  <a16:creationId xmlns:a16="http://schemas.microsoft.com/office/drawing/2014/main" id="{E39251AC-7CC8-4F7D-8309-0EC9DAAB3E8C}"/>
                </a:ext>
              </a:extLst>
            </p:cNvPr>
            <p:cNvSpPr txBox="1"/>
            <p:nvPr/>
          </p:nvSpPr>
          <p:spPr>
            <a:xfrm>
              <a:off x="7620000" y="3714690"/>
              <a:ext cx="314510"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S</a:t>
              </a:r>
            </a:p>
          </p:txBody>
        </p:sp>
        <p:sp>
          <p:nvSpPr>
            <p:cNvPr id="31" name="TextBox 30">
              <a:extLst>
                <a:ext uri="{FF2B5EF4-FFF2-40B4-BE49-F238E27FC236}">
                  <a16:creationId xmlns:a16="http://schemas.microsoft.com/office/drawing/2014/main" id="{DC057213-0EC4-4F2E-9076-A1890CD3CD6B}"/>
                </a:ext>
              </a:extLst>
            </p:cNvPr>
            <p:cNvSpPr txBox="1"/>
            <p:nvPr/>
          </p:nvSpPr>
          <p:spPr>
            <a:xfrm>
              <a:off x="7236815" y="2890840"/>
              <a:ext cx="521297" cy="400110"/>
            </a:xfrm>
            <a:prstGeom prst="rect">
              <a:avLst/>
            </a:prstGeom>
            <a:noFill/>
          </p:spPr>
          <p:txBody>
            <a:bodyPr wrap="none" rtlCol="0">
              <a:spAutoFit/>
            </a:bodyPr>
            <a:lstStyle/>
            <a:p>
              <a:r>
                <a:rPr lang="en-US" sz="2000">
                  <a:solidFill>
                    <a:schemeClr val="bg1"/>
                  </a:solidFill>
                  <a:latin typeface="Cambria Math" panose="02040503050406030204" pitchFamily="18" charset="0"/>
                  <a:ea typeface="Cambria Math" panose="02040503050406030204" pitchFamily="18" charset="0"/>
                </a:rPr>
                <a:t>HA</a:t>
              </a:r>
            </a:p>
          </p:txBody>
        </p:sp>
      </p:grpSp>
      <p:grpSp>
        <p:nvGrpSpPr>
          <p:cNvPr id="32" name="Group 31">
            <a:extLst>
              <a:ext uri="{FF2B5EF4-FFF2-40B4-BE49-F238E27FC236}">
                <a16:creationId xmlns:a16="http://schemas.microsoft.com/office/drawing/2014/main" id="{86E1A5C9-C32F-4819-A37A-8094CC9E9B44}"/>
              </a:ext>
            </a:extLst>
          </p:cNvPr>
          <p:cNvGrpSpPr/>
          <p:nvPr/>
        </p:nvGrpSpPr>
        <p:grpSpPr>
          <a:xfrm>
            <a:off x="7987335" y="2588254"/>
            <a:ext cx="1295400" cy="2000310"/>
            <a:chOff x="6858000" y="2114490"/>
            <a:chExt cx="1295400" cy="2000310"/>
          </a:xfrm>
        </p:grpSpPr>
        <p:sp>
          <p:nvSpPr>
            <p:cNvPr id="33" name="Rectangle 32">
              <a:extLst>
                <a:ext uri="{FF2B5EF4-FFF2-40B4-BE49-F238E27FC236}">
                  <a16:creationId xmlns:a16="http://schemas.microsoft.com/office/drawing/2014/main" id="{8821D733-8E78-4C8B-8F7D-40E110CDFB7D}"/>
                </a:ext>
              </a:extLst>
            </p:cNvPr>
            <p:cNvSpPr/>
            <p:nvPr/>
          </p:nvSpPr>
          <p:spPr>
            <a:xfrm>
              <a:off x="6858000" y="2133600"/>
              <a:ext cx="12954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0C91AD9-D668-45E2-A5E4-2069E582E5B7}"/>
                </a:ext>
              </a:extLst>
            </p:cNvPr>
            <p:cNvSpPr txBox="1"/>
            <p:nvPr/>
          </p:nvSpPr>
          <p:spPr>
            <a:xfrm>
              <a:off x="7010400" y="2114490"/>
              <a:ext cx="308098"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x</a:t>
              </a:r>
            </a:p>
          </p:txBody>
        </p:sp>
        <p:sp>
          <p:nvSpPr>
            <p:cNvPr id="35" name="TextBox 34">
              <a:extLst>
                <a:ext uri="{FF2B5EF4-FFF2-40B4-BE49-F238E27FC236}">
                  <a16:creationId xmlns:a16="http://schemas.microsoft.com/office/drawing/2014/main" id="{BC22732D-50E4-40E3-BA21-5B174F630EDC}"/>
                </a:ext>
              </a:extLst>
            </p:cNvPr>
            <p:cNvSpPr txBox="1"/>
            <p:nvPr/>
          </p:nvSpPr>
          <p:spPr>
            <a:xfrm>
              <a:off x="7620000" y="2114490"/>
              <a:ext cx="314510"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y</a:t>
              </a:r>
            </a:p>
          </p:txBody>
        </p:sp>
        <p:sp>
          <p:nvSpPr>
            <p:cNvPr id="36" name="TextBox 35">
              <a:extLst>
                <a:ext uri="{FF2B5EF4-FFF2-40B4-BE49-F238E27FC236}">
                  <a16:creationId xmlns:a16="http://schemas.microsoft.com/office/drawing/2014/main" id="{9179BBB5-3041-4CEC-AB9E-A99E36091DA0}"/>
                </a:ext>
              </a:extLst>
            </p:cNvPr>
            <p:cNvSpPr txBox="1"/>
            <p:nvPr/>
          </p:nvSpPr>
          <p:spPr>
            <a:xfrm>
              <a:off x="7007102" y="3714690"/>
              <a:ext cx="328936"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p>
          </p:txBody>
        </p:sp>
        <p:sp>
          <p:nvSpPr>
            <p:cNvPr id="37" name="TextBox 36">
              <a:extLst>
                <a:ext uri="{FF2B5EF4-FFF2-40B4-BE49-F238E27FC236}">
                  <a16:creationId xmlns:a16="http://schemas.microsoft.com/office/drawing/2014/main" id="{8CE4D978-1738-403D-B29D-802508C6305A}"/>
                </a:ext>
              </a:extLst>
            </p:cNvPr>
            <p:cNvSpPr txBox="1"/>
            <p:nvPr/>
          </p:nvSpPr>
          <p:spPr>
            <a:xfrm>
              <a:off x="7620000" y="3714690"/>
              <a:ext cx="314510"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S</a:t>
              </a:r>
            </a:p>
          </p:txBody>
        </p:sp>
        <p:sp>
          <p:nvSpPr>
            <p:cNvPr id="38" name="TextBox 37">
              <a:extLst>
                <a:ext uri="{FF2B5EF4-FFF2-40B4-BE49-F238E27FC236}">
                  <a16:creationId xmlns:a16="http://schemas.microsoft.com/office/drawing/2014/main" id="{95DF1448-01D8-4886-A776-A25AE52314D6}"/>
                </a:ext>
              </a:extLst>
            </p:cNvPr>
            <p:cNvSpPr txBox="1"/>
            <p:nvPr/>
          </p:nvSpPr>
          <p:spPr>
            <a:xfrm>
              <a:off x="7236815" y="2890840"/>
              <a:ext cx="521297" cy="400110"/>
            </a:xfrm>
            <a:prstGeom prst="rect">
              <a:avLst/>
            </a:prstGeom>
            <a:noFill/>
          </p:spPr>
          <p:txBody>
            <a:bodyPr wrap="none" rtlCol="0">
              <a:spAutoFit/>
            </a:bodyPr>
            <a:lstStyle/>
            <a:p>
              <a:r>
                <a:rPr lang="en-US" sz="2000">
                  <a:solidFill>
                    <a:schemeClr val="bg1"/>
                  </a:solidFill>
                  <a:latin typeface="Cambria Math" panose="02040503050406030204" pitchFamily="18" charset="0"/>
                  <a:ea typeface="Cambria Math" panose="02040503050406030204" pitchFamily="18" charset="0"/>
                </a:rPr>
                <a:t>HA</a:t>
              </a:r>
            </a:p>
          </p:txBody>
        </p:sp>
      </p:grpSp>
      <p:grpSp>
        <p:nvGrpSpPr>
          <p:cNvPr id="39" name="Group 38">
            <a:extLst>
              <a:ext uri="{FF2B5EF4-FFF2-40B4-BE49-F238E27FC236}">
                <a16:creationId xmlns:a16="http://schemas.microsoft.com/office/drawing/2014/main" id="{A8E2C78A-0EA9-4B20-9AA1-D10CD5A11AB2}"/>
              </a:ext>
            </a:extLst>
          </p:cNvPr>
          <p:cNvGrpSpPr/>
          <p:nvPr/>
        </p:nvGrpSpPr>
        <p:grpSpPr>
          <a:xfrm>
            <a:off x="5929935" y="2588254"/>
            <a:ext cx="1295400" cy="2000310"/>
            <a:chOff x="6858000" y="2114490"/>
            <a:chExt cx="1295400" cy="2000310"/>
          </a:xfrm>
        </p:grpSpPr>
        <p:sp>
          <p:nvSpPr>
            <p:cNvPr id="40" name="Rectangle 39">
              <a:extLst>
                <a:ext uri="{FF2B5EF4-FFF2-40B4-BE49-F238E27FC236}">
                  <a16:creationId xmlns:a16="http://schemas.microsoft.com/office/drawing/2014/main" id="{35AE247F-E8B0-42A6-8122-AF2B0103F62B}"/>
                </a:ext>
              </a:extLst>
            </p:cNvPr>
            <p:cNvSpPr/>
            <p:nvPr/>
          </p:nvSpPr>
          <p:spPr>
            <a:xfrm>
              <a:off x="6858000" y="2133600"/>
              <a:ext cx="12954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7602069-4386-43C4-8AF7-5E6F3447BA37}"/>
                </a:ext>
              </a:extLst>
            </p:cNvPr>
            <p:cNvSpPr txBox="1"/>
            <p:nvPr/>
          </p:nvSpPr>
          <p:spPr>
            <a:xfrm>
              <a:off x="7010400" y="2114490"/>
              <a:ext cx="308098"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x</a:t>
              </a:r>
            </a:p>
          </p:txBody>
        </p:sp>
        <p:sp>
          <p:nvSpPr>
            <p:cNvPr id="42" name="TextBox 41">
              <a:extLst>
                <a:ext uri="{FF2B5EF4-FFF2-40B4-BE49-F238E27FC236}">
                  <a16:creationId xmlns:a16="http://schemas.microsoft.com/office/drawing/2014/main" id="{294416E5-E1D9-4FEC-A935-A2294779C2A8}"/>
                </a:ext>
              </a:extLst>
            </p:cNvPr>
            <p:cNvSpPr txBox="1"/>
            <p:nvPr/>
          </p:nvSpPr>
          <p:spPr>
            <a:xfrm>
              <a:off x="7620000" y="2114490"/>
              <a:ext cx="314510"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y</a:t>
              </a:r>
            </a:p>
          </p:txBody>
        </p:sp>
        <p:sp>
          <p:nvSpPr>
            <p:cNvPr id="43" name="TextBox 42">
              <a:extLst>
                <a:ext uri="{FF2B5EF4-FFF2-40B4-BE49-F238E27FC236}">
                  <a16:creationId xmlns:a16="http://schemas.microsoft.com/office/drawing/2014/main" id="{E3DC5AEF-553E-4D1C-AEEF-488FAE6C4D0B}"/>
                </a:ext>
              </a:extLst>
            </p:cNvPr>
            <p:cNvSpPr txBox="1"/>
            <p:nvPr/>
          </p:nvSpPr>
          <p:spPr>
            <a:xfrm>
              <a:off x="7007102" y="3714690"/>
              <a:ext cx="328936"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p>
          </p:txBody>
        </p:sp>
        <p:sp>
          <p:nvSpPr>
            <p:cNvPr id="44" name="TextBox 43">
              <a:extLst>
                <a:ext uri="{FF2B5EF4-FFF2-40B4-BE49-F238E27FC236}">
                  <a16:creationId xmlns:a16="http://schemas.microsoft.com/office/drawing/2014/main" id="{F0AD9B62-877C-4105-BC25-332EA2FCF586}"/>
                </a:ext>
              </a:extLst>
            </p:cNvPr>
            <p:cNvSpPr txBox="1"/>
            <p:nvPr/>
          </p:nvSpPr>
          <p:spPr>
            <a:xfrm>
              <a:off x="7620000" y="3714690"/>
              <a:ext cx="314510"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S</a:t>
              </a:r>
            </a:p>
          </p:txBody>
        </p:sp>
        <p:sp>
          <p:nvSpPr>
            <p:cNvPr id="45" name="TextBox 44">
              <a:extLst>
                <a:ext uri="{FF2B5EF4-FFF2-40B4-BE49-F238E27FC236}">
                  <a16:creationId xmlns:a16="http://schemas.microsoft.com/office/drawing/2014/main" id="{6895E503-D1A1-4747-A0E2-859107B737C6}"/>
                </a:ext>
              </a:extLst>
            </p:cNvPr>
            <p:cNvSpPr txBox="1"/>
            <p:nvPr/>
          </p:nvSpPr>
          <p:spPr>
            <a:xfrm>
              <a:off x="7236815" y="2890840"/>
              <a:ext cx="521297" cy="400110"/>
            </a:xfrm>
            <a:prstGeom prst="rect">
              <a:avLst/>
            </a:prstGeom>
            <a:noFill/>
          </p:spPr>
          <p:txBody>
            <a:bodyPr wrap="none" rtlCol="0">
              <a:spAutoFit/>
            </a:bodyPr>
            <a:lstStyle/>
            <a:p>
              <a:r>
                <a:rPr lang="en-US" sz="2000">
                  <a:solidFill>
                    <a:schemeClr val="bg1"/>
                  </a:solidFill>
                  <a:latin typeface="Cambria Math" panose="02040503050406030204" pitchFamily="18" charset="0"/>
                  <a:ea typeface="Cambria Math" panose="02040503050406030204" pitchFamily="18" charset="0"/>
                </a:rPr>
                <a:t>HA</a:t>
              </a:r>
            </a:p>
          </p:txBody>
        </p:sp>
      </p:grpSp>
      <p:grpSp>
        <p:nvGrpSpPr>
          <p:cNvPr id="46" name="Group 45">
            <a:extLst>
              <a:ext uri="{FF2B5EF4-FFF2-40B4-BE49-F238E27FC236}">
                <a16:creationId xmlns:a16="http://schemas.microsoft.com/office/drawing/2014/main" id="{017B71A9-39F1-430A-BCDC-E07159D77D99}"/>
              </a:ext>
            </a:extLst>
          </p:cNvPr>
          <p:cNvGrpSpPr/>
          <p:nvPr/>
        </p:nvGrpSpPr>
        <p:grpSpPr>
          <a:xfrm>
            <a:off x="3872535" y="2588254"/>
            <a:ext cx="1295400" cy="2000310"/>
            <a:chOff x="6858000" y="2114490"/>
            <a:chExt cx="1295400" cy="2000310"/>
          </a:xfrm>
        </p:grpSpPr>
        <p:sp>
          <p:nvSpPr>
            <p:cNvPr id="47" name="Rectangle 46">
              <a:extLst>
                <a:ext uri="{FF2B5EF4-FFF2-40B4-BE49-F238E27FC236}">
                  <a16:creationId xmlns:a16="http://schemas.microsoft.com/office/drawing/2014/main" id="{AC1D5D18-EBEC-47C9-8D04-8D1AD521716C}"/>
                </a:ext>
              </a:extLst>
            </p:cNvPr>
            <p:cNvSpPr/>
            <p:nvPr/>
          </p:nvSpPr>
          <p:spPr>
            <a:xfrm>
              <a:off x="6858000" y="2133600"/>
              <a:ext cx="12954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60585608-B35A-400D-8975-3F0B8A4F4DCC}"/>
                </a:ext>
              </a:extLst>
            </p:cNvPr>
            <p:cNvSpPr txBox="1"/>
            <p:nvPr/>
          </p:nvSpPr>
          <p:spPr>
            <a:xfrm>
              <a:off x="7010400" y="2114490"/>
              <a:ext cx="308098"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x</a:t>
              </a:r>
            </a:p>
          </p:txBody>
        </p:sp>
        <p:sp>
          <p:nvSpPr>
            <p:cNvPr id="49" name="TextBox 48">
              <a:extLst>
                <a:ext uri="{FF2B5EF4-FFF2-40B4-BE49-F238E27FC236}">
                  <a16:creationId xmlns:a16="http://schemas.microsoft.com/office/drawing/2014/main" id="{43C00FBA-9324-44A0-87BA-2CAD27BE774C}"/>
                </a:ext>
              </a:extLst>
            </p:cNvPr>
            <p:cNvSpPr txBox="1"/>
            <p:nvPr/>
          </p:nvSpPr>
          <p:spPr>
            <a:xfrm>
              <a:off x="7620000" y="2114490"/>
              <a:ext cx="314510"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y</a:t>
              </a:r>
            </a:p>
          </p:txBody>
        </p:sp>
        <p:sp>
          <p:nvSpPr>
            <p:cNvPr id="50" name="TextBox 49">
              <a:extLst>
                <a:ext uri="{FF2B5EF4-FFF2-40B4-BE49-F238E27FC236}">
                  <a16:creationId xmlns:a16="http://schemas.microsoft.com/office/drawing/2014/main" id="{923CE13D-575B-4C9F-BC50-EBAAD9067C35}"/>
                </a:ext>
              </a:extLst>
            </p:cNvPr>
            <p:cNvSpPr txBox="1"/>
            <p:nvPr/>
          </p:nvSpPr>
          <p:spPr>
            <a:xfrm>
              <a:off x="7007102" y="3714690"/>
              <a:ext cx="328936"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p>
          </p:txBody>
        </p:sp>
        <p:sp>
          <p:nvSpPr>
            <p:cNvPr id="51" name="TextBox 50">
              <a:extLst>
                <a:ext uri="{FF2B5EF4-FFF2-40B4-BE49-F238E27FC236}">
                  <a16:creationId xmlns:a16="http://schemas.microsoft.com/office/drawing/2014/main" id="{A406C4A7-077C-4162-84D3-A69A61C85605}"/>
                </a:ext>
              </a:extLst>
            </p:cNvPr>
            <p:cNvSpPr txBox="1"/>
            <p:nvPr/>
          </p:nvSpPr>
          <p:spPr>
            <a:xfrm>
              <a:off x="7620000" y="3714690"/>
              <a:ext cx="314510"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S</a:t>
              </a:r>
            </a:p>
          </p:txBody>
        </p:sp>
        <p:sp>
          <p:nvSpPr>
            <p:cNvPr id="52" name="TextBox 51">
              <a:extLst>
                <a:ext uri="{FF2B5EF4-FFF2-40B4-BE49-F238E27FC236}">
                  <a16:creationId xmlns:a16="http://schemas.microsoft.com/office/drawing/2014/main" id="{2FC94606-A59C-4B20-B31E-B40BDDA281B0}"/>
                </a:ext>
              </a:extLst>
            </p:cNvPr>
            <p:cNvSpPr txBox="1"/>
            <p:nvPr/>
          </p:nvSpPr>
          <p:spPr>
            <a:xfrm>
              <a:off x="7236815" y="2890840"/>
              <a:ext cx="521297" cy="400110"/>
            </a:xfrm>
            <a:prstGeom prst="rect">
              <a:avLst/>
            </a:prstGeom>
            <a:noFill/>
          </p:spPr>
          <p:txBody>
            <a:bodyPr wrap="none" rtlCol="0">
              <a:spAutoFit/>
            </a:bodyPr>
            <a:lstStyle/>
            <a:p>
              <a:r>
                <a:rPr lang="en-US" sz="2000">
                  <a:solidFill>
                    <a:schemeClr val="bg1"/>
                  </a:solidFill>
                  <a:latin typeface="Cambria Math" panose="02040503050406030204" pitchFamily="18" charset="0"/>
                  <a:ea typeface="Cambria Math" panose="02040503050406030204" pitchFamily="18" charset="0"/>
                </a:rPr>
                <a:t>HA</a:t>
              </a:r>
            </a:p>
          </p:txBody>
        </p:sp>
      </p:grpSp>
      <p:cxnSp>
        <p:nvCxnSpPr>
          <p:cNvPr id="53" name="Straight Arrow Connector 52">
            <a:extLst>
              <a:ext uri="{FF2B5EF4-FFF2-40B4-BE49-F238E27FC236}">
                <a16:creationId xmlns:a16="http://schemas.microsoft.com/office/drawing/2014/main" id="{75F6291B-00AA-49B5-B941-5D8E03B8EE32}"/>
              </a:ext>
            </a:extLst>
          </p:cNvPr>
          <p:cNvCxnSpPr>
            <a:stCxn id="54" idx="2"/>
          </p:cNvCxnSpPr>
          <p:nvPr/>
        </p:nvCxnSpPr>
        <p:spPr>
          <a:xfrm flipH="1">
            <a:off x="10441777" y="1940674"/>
            <a:ext cx="0" cy="647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7EA602B-5E01-43E6-93BA-BF4DF54C7BAA}"/>
              </a:ext>
            </a:extLst>
          </p:cNvPr>
          <p:cNvSpPr txBox="1"/>
          <p:nvPr/>
        </p:nvSpPr>
        <p:spPr>
          <a:xfrm>
            <a:off x="10229219" y="1540564"/>
            <a:ext cx="425116" cy="400110"/>
          </a:xfrm>
          <a:prstGeom prst="rect">
            <a:avLst/>
          </a:prstGeom>
          <a:noFill/>
        </p:spPr>
        <p:txBody>
          <a:bodyPr wrap="square" rtlCol="0">
            <a:spAutoFit/>
          </a:bodyPr>
          <a:lstStyle/>
          <a:p>
            <a:r>
              <a:rPr lang="en-US" sz="2000" i="1">
                <a:latin typeface="Cambria" panose="02040503050406030204" pitchFamily="18" charset="0"/>
              </a:rPr>
              <a:t>A</a:t>
            </a:r>
            <a:r>
              <a:rPr lang="en-US" sz="2000" i="1" baseline="-25000">
                <a:latin typeface="Cambria" panose="02040503050406030204" pitchFamily="18" charset="0"/>
              </a:rPr>
              <a:t>0</a:t>
            </a:r>
            <a:endParaRPr lang="en-US" i="1" baseline="-25000">
              <a:latin typeface="Cambria" panose="02040503050406030204" pitchFamily="18" charset="0"/>
            </a:endParaRPr>
          </a:p>
        </p:txBody>
      </p:sp>
      <p:cxnSp>
        <p:nvCxnSpPr>
          <p:cNvPr id="55" name="Straight Arrow Connector 54">
            <a:extLst>
              <a:ext uri="{FF2B5EF4-FFF2-40B4-BE49-F238E27FC236}">
                <a16:creationId xmlns:a16="http://schemas.microsoft.com/office/drawing/2014/main" id="{59BBDFCF-1D7F-4408-97E7-9FF859C9A971}"/>
              </a:ext>
            </a:extLst>
          </p:cNvPr>
          <p:cNvCxnSpPr>
            <a:stCxn id="56" idx="2"/>
          </p:cNvCxnSpPr>
          <p:nvPr/>
        </p:nvCxnSpPr>
        <p:spPr>
          <a:xfrm>
            <a:off x="11084622" y="1940674"/>
            <a:ext cx="2915" cy="64751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284241B-B3DD-4A8D-9F65-86D75C1D79DC}"/>
              </a:ext>
            </a:extLst>
          </p:cNvPr>
          <p:cNvSpPr txBox="1"/>
          <p:nvPr/>
        </p:nvSpPr>
        <p:spPr>
          <a:xfrm>
            <a:off x="10905309" y="1540564"/>
            <a:ext cx="358626" cy="400110"/>
          </a:xfrm>
          <a:prstGeom prst="rect">
            <a:avLst/>
          </a:prstGeom>
          <a:noFill/>
        </p:spPr>
        <p:txBody>
          <a:bodyPr wrap="squar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cxnSp>
        <p:nvCxnSpPr>
          <p:cNvPr id="57" name="Straight Arrow Connector 56">
            <a:extLst>
              <a:ext uri="{FF2B5EF4-FFF2-40B4-BE49-F238E27FC236}">
                <a16:creationId xmlns:a16="http://schemas.microsoft.com/office/drawing/2014/main" id="{B79B3E66-CF27-43E6-B9EC-0AE10E3F4C54}"/>
              </a:ext>
            </a:extLst>
          </p:cNvPr>
          <p:cNvCxnSpPr>
            <a:stCxn id="58" idx="2"/>
          </p:cNvCxnSpPr>
          <p:nvPr/>
        </p:nvCxnSpPr>
        <p:spPr>
          <a:xfrm flipH="1">
            <a:off x="8308177" y="1940674"/>
            <a:ext cx="0" cy="647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16E74DF-0400-48E3-B65C-4F4074E459FA}"/>
              </a:ext>
            </a:extLst>
          </p:cNvPr>
          <p:cNvSpPr txBox="1"/>
          <p:nvPr/>
        </p:nvSpPr>
        <p:spPr>
          <a:xfrm>
            <a:off x="8095619" y="1540564"/>
            <a:ext cx="425116" cy="400110"/>
          </a:xfrm>
          <a:prstGeom prst="rect">
            <a:avLst/>
          </a:prstGeom>
          <a:noFill/>
        </p:spPr>
        <p:txBody>
          <a:bodyPr wrap="square" rtlCol="0">
            <a:spAutoFit/>
          </a:bodyPr>
          <a:lstStyle/>
          <a:p>
            <a:r>
              <a:rPr lang="en-US" sz="2000" i="1">
                <a:latin typeface="Cambria" panose="02040503050406030204" pitchFamily="18" charset="0"/>
              </a:rPr>
              <a:t>A</a:t>
            </a:r>
            <a:r>
              <a:rPr lang="en-US" sz="2000" i="1" baseline="-25000">
                <a:latin typeface="Cambria" panose="02040503050406030204" pitchFamily="18" charset="0"/>
              </a:rPr>
              <a:t>1</a:t>
            </a:r>
            <a:endParaRPr lang="en-US" i="1" baseline="-25000">
              <a:latin typeface="Cambria" panose="02040503050406030204" pitchFamily="18" charset="0"/>
            </a:endParaRPr>
          </a:p>
        </p:txBody>
      </p:sp>
      <p:cxnSp>
        <p:nvCxnSpPr>
          <p:cNvPr id="59" name="Straight Arrow Connector 58">
            <a:extLst>
              <a:ext uri="{FF2B5EF4-FFF2-40B4-BE49-F238E27FC236}">
                <a16:creationId xmlns:a16="http://schemas.microsoft.com/office/drawing/2014/main" id="{984AB1CB-9AC1-4413-9D76-A18D2D2CA286}"/>
              </a:ext>
            </a:extLst>
          </p:cNvPr>
          <p:cNvCxnSpPr>
            <a:stCxn id="60" idx="2"/>
          </p:cNvCxnSpPr>
          <p:nvPr/>
        </p:nvCxnSpPr>
        <p:spPr>
          <a:xfrm flipH="1">
            <a:off x="6218693" y="1959784"/>
            <a:ext cx="0" cy="647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8780FF6-6036-426F-885C-6B4CA039BE27}"/>
              </a:ext>
            </a:extLst>
          </p:cNvPr>
          <p:cNvSpPr txBox="1"/>
          <p:nvPr/>
        </p:nvSpPr>
        <p:spPr>
          <a:xfrm>
            <a:off x="6006135" y="1559674"/>
            <a:ext cx="425116" cy="400110"/>
          </a:xfrm>
          <a:prstGeom prst="rect">
            <a:avLst/>
          </a:prstGeom>
          <a:noFill/>
        </p:spPr>
        <p:txBody>
          <a:bodyPr wrap="square" rtlCol="0">
            <a:spAutoFit/>
          </a:bodyPr>
          <a:lstStyle/>
          <a:p>
            <a:r>
              <a:rPr lang="en-US" sz="2000" i="1">
                <a:latin typeface="Cambria" panose="02040503050406030204" pitchFamily="18" charset="0"/>
              </a:rPr>
              <a:t>A</a:t>
            </a:r>
            <a:r>
              <a:rPr lang="en-US" sz="2000" i="1" baseline="-25000">
                <a:latin typeface="Cambria" panose="02040503050406030204" pitchFamily="18" charset="0"/>
              </a:rPr>
              <a:t>2</a:t>
            </a:r>
            <a:endParaRPr lang="en-US" i="1" baseline="-25000">
              <a:latin typeface="Cambria" panose="02040503050406030204" pitchFamily="18" charset="0"/>
            </a:endParaRPr>
          </a:p>
        </p:txBody>
      </p:sp>
      <p:cxnSp>
        <p:nvCxnSpPr>
          <p:cNvPr id="61" name="Straight Arrow Connector 60">
            <a:extLst>
              <a:ext uri="{FF2B5EF4-FFF2-40B4-BE49-F238E27FC236}">
                <a16:creationId xmlns:a16="http://schemas.microsoft.com/office/drawing/2014/main" id="{EC04967C-47BD-414F-83F1-6324D644BDC5}"/>
              </a:ext>
            </a:extLst>
          </p:cNvPr>
          <p:cNvCxnSpPr>
            <a:stCxn id="62" idx="2"/>
          </p:cNvCxnSpPr>
          <p:nvPr/>
        </p:nvCxnSpPr>
        <p:spPr>
          <a:xfrm flipH="1">
            <a:off x="4193377" y="1940674"/>
            <a:ext cx="0" cy="647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96687-B5DF-453C-A5F8-D2FE76BE80A3}"/>
              </a:ext>
            </a:extLst>
          </p:cNvPr>
          <p:cNvSpPr txBox="1"/>
          <p:nvPr/>
        </p:nvSpPr>
        <p:spPr>
          <a:xfrm>
            <a:off x="3980819" y="1540564"/>
            <a:ext cx="425116" cy="400110"/>
          </a:xfrm>
          <a:prstGeom prst="rect">
            <a:avLst/>
          </a:prstGeom>
          <a:noFill/>
        </p:spPr>
        <p:txBody>
          <a:bodyPr wrap="square" rtlCol="0">
            <a:spAutoFit/>
          </a:bodyPr>
          <a:lstStyle/>
          <a:p>
            <a:r>
              <a:rPr lang="en-US" sz="2000" i="1">
                <a:latin typeface="Cambria" panose="02040503050406030204" pitchFamily="18" charset="0"/>
              </a:rPr>
              <a:t>A</a:t>
            </a:r>
            <a:r>
              <a:rPr lang="en-US" sz="2000" i="1" baseline="-25000">
                <a:latin typeface="Cambria" panose="02040503050406030204" pitchFamily="18" charset="0"/>
              </a:rPr>
              <a:t>3</a:t>
            </a:r>
            <a:endParaRPr lang="en-US" i="1" baseline="-25000">
              <a:latin typeface="Cambria" panose="02040503050406030204" pitchFamily="18" charset="0"/>
            </a:endParaRPr>
          </a:p>
        </p:txBody>
      </p:sp>
      <p:cxnSp>
        <p:nvCxnSpPr>
          <p:cNvPr id="63" name="Straight Arrow Connector 62">
            <a:extLst>
              <a:ext uri="{FF2B5EF4-FFF2-40B4-BE49-F238E27FC236}">
                <a16:creationId xmlns:a16="http://schemas.microsoft.com/office/drawing/2014/main" id="{CF233E48-53FC-4040-9D21-7FF30AB94C84}"/>
              </a:ext>
            </a:extLst>
          </p:cNvPr>
          <p:cNvCxnSpPr/>
          <p:nvPr/>
        </p:nvCxnSpPr>
        <p:spPr>
          <a:xfrm flipH="1">
            <a:off x="11082959" y="4588564"/>
            <a:ext cx="0" cy="647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FDF9FE6-E998-4084-B5E4-88928B7BFDBF}"/>
              </a:ext>
            </a:extLst>
          </p:cNvPr>
          <p:cNvSpPr txBox="1"/>
          <p:nvPr/>
        </p:nvSpPr>
        <p:spPr>
          <a:xfrm>
            <a:off x="10915019" y="5179054"/>
            <a:ext cx="425116" cy="400110"/>
          </a:xfrm>
          <a:prstGeom prst="rect">
            <a:avLst/>
          </a:prstGeom>
          <a:noFill/>
        </p:spPr>
        <p:txBody>
          <a:bodyPr wrap="square" rtlCol="0">
            <a:spAutoFit/>
          </a:bodyPr>
          <a:lstStyle/>
          <a:p>
            <a:r>
              <a:rPr lang="en-US" sz="2000" i="1">
                <a:latin typeface="Cambria" panose="02040503050406030204" pitchFamily="18" charset="0"/>
              </a:rPr>
              <a:t>S</a:t>
            </a:r>
            <a:r>
              <a:rPr lang="en-US" sz="2000" i="1" baseline="-25000">
                <a:latin typeface="Cambria" panose="02040503050406030204" pitchFamily="18" charset="0"/>
              </a:rPr>
              <a:t>0</a:t>
            </a:r>
            <a:endParaRPr lang="en-US" i="1" baseline="-25000">
              <a:latin typeface="Cambria" panose="02040503050406030204" pitchFamily="18" charset="0"/>
            </a:endParaRPr>
          </a:p>
        </p:txBody>
      </p:sp>
      <p:grpSp>
        <p:nvGrpSpPr>
          <p:cNvPr id="65" name="Group 64">
            <a:extLst>
              <a:ext uri="{FF2B5EF4-FFF2-40B4-BE49-F238E27FC236}">
                <a16:creationId xmlns:a16="http://schemas.microsoft.com/office/drawing/2014/main" id="{250DBFFF-5A52-4C86-9A28-654DDD627C51}"/>
              </a:ext>
            </a:extLst>
          </p:cNvPr>
          <p:cNvGrpSpPr/>
          <p:nvPr/>
        </p:nvGrpSpPr>
        <p:grpSpPr>
          <a:xfrm>
            <a:off x="8977935" y="2150164"/>
            <a:ext cx="1524000" cy="2909888"/>
            <a:chOff x="5867400" y="1676400"/>
            <a:chExt cx="1524000" cy="2909888"/>
          </a:xfrm>
        </p:grpSpPr>
        <p:cxnSp>
          <p:nvCxnSpPr>
            <p:cNvPr id="66" name="Straight Arrow Connector 65">
              <a:extLst>
                <a:ext uri="{FF2B5EF4-FFF2-40B4-BE49-F238E27FC236}">
                  <a16:creationId xmlns:a16="http://schemas.microsoft.com/office/drawing/2014/main" id="{BA2FF813-E075-483B-8953-1C78EC62B28D}"/>
                </a:ext>
              </a:extLst>
            </p:cNvPr>
            <p:cNvCxnSpPr/>
            <p:nvPr/>
          </p:nvCxnSpPr>
          <p:spPr>
            <a:xfrm flipH="1">
              <a:off x="7391400" y="4114800"/>
              <a:ext cx="0" cy="457200"/>
            </a:xfrm>
            <a:prstGeom prst="straightConnector1">
              <a:avLst/>
            </a:prstGeom>
            <a:ln w="25400">
              <a:tailEnd type="none" w="lg" len="lg"/>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E820D82-6D0B-4B89-AE0B-591BE94AF15D}"/>
                </a:ext>
              </a:extLst>
            </p:cNvPr>
            <p:cNvCxnSpPr/>
            <p:nvPr/>
          </p:nvCxnSpPr>
          <p:spPr>
            <a:xfrm flipH="1">
              <a:off x="6629400" y="4572000"/>
              <a:ext cx="7598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230B58B-DA30-4313-89D9-179B664854A8}"/>
                </a:ext>
              </a:extLst>
            </p:cNvPr>
            <p:cNvCxnSpPr/>
            <p:nvPr/>
          </p:nvCxnSpPr>
          <p:spPr>
            <a:xfrm flipH="1">
              <a:off x="6629400" y="1676400"/>
              <a:ext cx="0" cy="2909888"/>
            </a:xfrm>
            <a:prstGeom prst="straightConnector1">
              <a:avLst/>
            </a:prstGeom>
            <a:ln w="25400">
              <a:tailEnd type="none"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6F1136A-A7CE-4FDE-8553-1F418E4D1DE8}"/>
                </a:ext>
              </a:extLst>
            </p:cNvPr>
            <p:cNvCxnSpPr/>
            <p:nvPr/>
          </p:nvCxnSpPr>
          <p:spPr>
            <a:xfrm flipH="1">
              <a:off x="5867400" y="1690688"/>
              <a:ext cx="7598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1D03D55-A4E1-4EFB-AA30-320FE8805904}"/>
                </a:ext>
              </a:extLst>
            </p:cNvPr>
            <p:cNvCxnSpPr/>
            <p:nvPr/>
          </p:nvCxnSpPr>
          <p:spPr>
            <a:xfrm flipH="1">
              <a:off x="5867400" y="1676400"/>
              <a:ext cx="0" cy="4572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32ECDF1B-D350-41C2-AEDB-7D7715816C10}"/>
              </a:ext>
            </a:extLst>
          </p:cNvPr>
          <p:cNvGrpSpPr/>
          <p:nvPr/>
        </p:nvGrpSpPr>
        <p:grpSpPr>
          <a:xfrm>
            <a:off x="6844335" y="2150164"/>
            <a:ext cx="1524000" cy="2909888"/>
            <a:chOff x="5867400" y="1676400"/>
            <a:chExt cx="1524000" cy="2909888"/>
          </a:xfrm>
        </p:grpSpPr>
        <p:cxnSp>
          <p:nvCxnSpPr>
            <p:cNvPr id="72" name="Straight Arrow Connector 71">
              <a:extLst>
                <a:ext uri="{FF2B5EF4-FFF2-40B4-BE49-F238E27FC236}">
                  <a16:creationId xmlns:a16="http://schemas.microsoft.com/office/drawing/2014/main" id="{C5F4CB8B-500D-44FE-B1EE-E4AA8081C611}"/>
                </a:ext>
              </a:extLst>
            </p:cNvPr>
            <p:cNvCxnSpPr/>
            <p:nvPr/>
          </p:nvCxnSpPr>
          <p:spPr>
            <a:xfrm flipH="1">
              <a:off x="7391400" y="4114800"/>
              <a:ext cx="0" cy="457200"/>
            </a:xfrm>
            <a:prstGeom prst="straightConnector1">
              <a:avLst/>
            </a:prstGeom>
            <a:ln w="25400">
              <a:tailEnd type="none"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DD6236F-22B0-4DB8-B91F-EB57B7EA4D81}"/>
                </a:ext>
              </a:extLst>
            </p:cNvPr>
            <p:cNvCxnSpPr/>
            <p:nvPr/>
          </p:nvCxnSpPr>
          <p:spPr>
            <a:xfrm flipH="1">
              <a:off x="6629400" y="4572000"/>
              <a:ext cx="7598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B084637-1513-4FE1-A049-DA2958D684F3}"/>
                </a:ext>
              </a:extLst>
            </p:cNvPr>
            <p:cNvCxnSpPr/>
            <p:nvPr/>
          </p:nvCxnSpPr>
          <p:spPr>
            <a:xfrm flipH="1">
              <a:off x="6629400" y="1676400"/>
              <a:ext cx="0" cy="2909888"/>
            </a:xfrm>
            <a:prstGeom prst="straightConnector1">
              <a:avLst/>
            </a:prstGeom>
            <a:ln w="25400">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43DAEC5-7F2F-458A-AFCF-556393952FCF}"/>
                </a:ext>
              </a:extLst>
            </p:cNvPr>
            <p:cNvCxnSpPr/>
            <p:nvPr/>
          </p:nvCxnSpPr>
          <p:spPr>
            <a:xfrm flipH="1">
              <a:off x="5867400" y="1690688"/>
              <a:ext cx="7598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1420473-2DEF-4EBA-9D29-CDC244651537}"/>
                </a:ext>
              </a:extLst>
            </p:cNvPr>
            <p:cNvCxnSpPr/>
            <p:nvPr/>
          </p:nvCxnSpPr>
          <p:spPr>
            <a:xfrm flipH="1">
              <a:off x="5867400" y="1676400"/>
              <a:ext cx="0" cy="4572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3AB1DC1-EC5A-4B52-B3D6-A232C80E6F63}"/>
              </a:ext>
            </a:extLst>
          </p:cNvPr>
          <p:cNvGrpSpPr/>
          <p:nvPr/>
        </p:nvGrpSpPr>
        <p:grpSpPr>
          <a:xfrm>
            <a:off x="4786935" y="2150164"/>
            <a:ext cx="1524000" cy="2909888"/>
            <a:chOff x="5867400" y="1676400"/>
            <a:chExt cx="1524000" cy="2909888"/>
          </a:xfrm>
        </p:grpSpPr>
        <p:cxnSp>
          <p:nvCxnSpPr>
            <p:cNvPr id="78" name="Straight Arrow Connector 77">
              <a:extLst>
                <a:ext uri="{FF2B5EF4-FFF2-40B4-BE49-F238E27FC236}">
                  <a16:creationId xmlns:a16="http://schemas.microsoft.com/office/drawing/2014/main" id="{0F614037-C638-4B51-B38D-7088C7681A78}"/>
                </a:ext>
              </a:extLst>
            </p:cNvPr>
            <p:cNvCxnSpPr/>
            <p:nvPr/>
          </p:nvCxnSpPr>
          <p:spPr>
            <a:xfrm flipH="1">
              <a:off x="7391400" y="4114800"/>
              <a:ext cx="0" cy="457200"/>
            </a:xfrm>
            <a:prstGeom prst="straightConnector1">
              <a:avLst/>
            </a:prstGeom>
            <a:ln w="25400">
              <a:tailEnd type="none" w="lg" len="lg"/>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6D08539-5F58-450D-9B1A-9D171341E8A0}"/>
                </a:ext>
              </a:extLst>
            </p:cNvPr>
            <p:cNvCxnSpPr/>
            <p:nvPr/>
          </p:nvCxnSpPr>
          <p:spPr>
            <a:xfrm flipH="1">
              <a:off x="6629400" y="4572000"/>
              <a:ext cx="7598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18AD3B1-5122-440E-BD56-C76105AD4959}"/>
                </a:ext>
              </a:extLst>
            </p:cNvPr>
            <p:cNvCxnSpPr/>
            <p:nvPr/>
          </p:nvCxnSpPr>
          <p:spPr>
            <a:xfrm flipH="1">
              <a:off x="6629400" y="1676400"/>
              <a:ext cx="0" cy="2909888"/>
            </a:xfrm>
            <a:prstGeom prst="straightConnector1">
              <a:avLst/>
            </a:prstGeom>
            <a:ln w="25400">
              <a:tailEnd type="none"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15995FD-067B-449D-82C6-705EEF8F37E7}"/>
                </a:ext>
              </a:extLst>
            </p:cNvPr>
            <p:cNvCxnSpPr/>
            <p:nvPr/>
          </p:nvCxnSpPr>
          <p:spPr>
            <a:xfrm flipH="1">
              <a:off x="5867400" y="1690688"/>
              <a:ext cx="75981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4AD9ADF-B990-458F-9FC6-29F2726C5674}"/>
                </a:ext>
              </a:extLst>
            </p:cNvPr>
            <p:cNvCxnSpPr/>
            <p:nvPr/>
          </p:nvCxnSpPr>
          <p:spPr>
            <a:xfrm flipH="1">
              <a:off x="5867400" y="1676400"/>
              <a:ext cx="0" cy="4572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cxnSp>
        <p:nvCxnSpPr>
          <p:cNvPr id="83" name="Straight Arrow Connector 82">
            <a:extLst>
              <a:ext uri="{FF2B5EF4-FFF2-40B4-BE49-F238E27FC236}">
                <a16:creationId xmlns:a16="http://schemas.microsoft.com/office/drawing/2014/main" id="{B49FB563-969B-4667-8EB0-7173882FFDF6}"/>
              </a:ext>
            </a:extLst>
          </p:cNvPr>
          <p:cNvCxnSpPr/>
          <p:nvPr/>
        </p:nvCxnSpPr>
        <p:spPr>
          <a:xfrm flipH="1">
            <a:off x="8917275" y="4588564"/>
            <a:ext cx="0" cy="647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6F4724D-D750-48ED-9CD5-EE545A101629}"/>
              </a:ext>
            </a:extLst>
          </p:cNvPr>
          <p:cNvSpPr txBox="1"/>
          <p:nvPr/>
        </p:nvSpPr>
        <p:spPr>
          <a:xfrm>
            <a:off x="8749335" y="5179054"/>
            <a:ext cx="425116" cy="400110"/>
          </a:xfrm>
          <a:prstGeom prst="rect">
            <a:avLst/>
          </a:prstGeom>
          <a:noFill/>
        </p:spPr>
        <p:txBody>
          <a:bodyPr wrap="square" rtlCol="0">
            <a:spAutoFit/>
          </a:bodyPr>
          <a:lstStyle/>
          <a:p>
            <a:r>
              <a:rPr lang="en-US" sz="2000" i="1">
                <a:latin typeface="Cambria" panose="02040503050406030204" pitchFamily="18" charset="0"/>
              </a:rPr>
              <a:t>S</a:t>
            </a:r>
            <a:r>
              <a:rPr lang="en-US" sz="2000" i="1" baseline="-25000">
                <a:latin typeface="Cambria" panose="02040503050406030204" pitchFamily="18" charset="0"/>
              </a:rPr>
              <a:t>1</a:t>
            </a:r>
            <a:endParaRPr lang="en-US" i="1" baseline="-25000">
              <a:latin typeface="Cambria" panose="02040503050406030204" pitchFamily="18" charset="0"/>
            </a:endParaRPr>
          </a:p>
        </p:txBody>
      </p:sp>
      <p:cxnSp>
        <p:nvCxnSpPr>
          <p:cNvPr id="85" name="Straight Arrow Connector 84">
            <a:extLst>
              <a:ext uri="{FF2B5EF4-FFF2-40B4-BE49-F238E27FC236}">
                <a16:creationId xmlns:a16="http://schemas.microsoft.com/office/drawing/2014/main" id="{DD02B417-5128-4C8B-9EB1-DFA9E7C530EE}"/>
              </a:ext>
            </a:extLst>
          </p:cNvPr>
          <p:cNvCxnSpPr/>
          <p:nvPr/>
        </p:nvCxnSpPr>
        <p:spPr>
          <a:xfrm flipH="1">
            <a:off x="6859875" y="4588564"/>
            <a:ext cx="0" cy="647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E26F72F-B53F-42A0-AA88-1A9D46C87054}"/>
              </a:ext>
            </a:extLst>
          </p:cNvPr>
          <p:cNvSpPr txBox="1"/>
          <p:nvPr/>
        </p:nvSpPr>
        <p:spPr>
          <a:xfrm>
            <a:off x="6691935" y="5179054"/>
            <a:ext cx="425116" cy="400110"/>
          </a:xfrm>
          <a:prstGeom prst="rect">
            <a:avLst/>
          </a:prstGeom>
          <a:noFill/>
        </p:spPr>
        <p:txBody>
          <a:bodyPr wrap="square" rtlCol="0">
            <a:spAutoFit/>
          </a:bodyPr>
          <a:lstStyle/>
          <a:p>
            <a:r>
              <a:rPr lang="en-US" sz="2000" i="1">
                <a:latin typeface="Cambria" panose="02040503050406030204" pitchFamily="18" charset="0"/>
              </a:rPr>
              <a:t>S</a:t>
            </a:r>
            <a:r>
              <a:rPr lang="en-US" sz="2000" i="1" baseline="-25000">
                <a:latin typeface="Cambria" panose="02040503050406030204" pitchFamily="18" charset="0"/>
              </a:rPr>
              <a:t>2</a:t>
            </a:r>
            <a:endParaRPr lang="en-US" i="1" baseline="-25000">
              <a:latin typeface="Cambria" panose="02040503050406030204" pitchFamily="18" charset="0"/>
            </a:endParaRPr>
          </a:p>
        </p:txBody>
      </p:sp>
      <p:cxnSp>
        <p:nvCxnSpPr>
          <p:cNvPr id="87" name="Straight Arrow Connector 86">
            <a:extLst>
              <a:ext uri="{FF2B5EF4-FFF2-40B4-BE49-F238E27FC236}">
                <a16:creationId xmlns:a16="http://schemas.microsoft.com/office/drawing/2014/main" id="{692A7D1B-5143-41FE-ACD8-A21E84CBFE46}"/>
              </a:ext>
            </a:extLst>
          </p:cNvPr>
          <p:cNvCxnSpPr/>
          <p:nvPr/>
        </p:nvCxnSpPr>
        <p:spPr>
          <a:xfrm flipH="1">
            <a:off x="4802475" y="4588564"/>
            <a:ext cx="0" cy="647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FD966F8-B737-42F1-9AF5-577C0D3B8AAF}"/>
              </a:ext>
            </a:extLst>
          </p:cNvPr>
          <p:cNvSpPr txBox="1"/>
          <p:nvPr/>
        </p:nvSpPr>
        <p:spPr>
          <a:xfrm>
            <a:off x="4634535" y="5179054"/>
            <a:ext cx="425116" cy="400110"/>
          </a:xfrm>
          <a:prstGeom prst="rect">
            <a:avLst/>
          </a:prstGeom>
          <a:noFill/>
        </p:spPr>
        <p:txBody>
          <a:bodyPr wrap="square" rtlCol="0">
            <a:spAutoFit/>
          </a:bodyPr>
          <a:lstStyle/>
          <a:p>
            <a:r>
              <a:rPr lang="en-US" sz="2000" i="1">
                <a:latin typeface="Cambria" panose="02040503050406030204" pitchFamily="18" charset="0"/>
              </a:rPr>
              <a:t>S</a:t>
            </a:r>
            <a:r>
              <a:rPr lang="en-US" sz="2000" i="1" baseline="-25000">
                <a:latin typeface="Cambria" panose="02040503050406030204" pitchFamily="18" charset="0"/>
              </a:rPr>
              <a:t>3</a:t>
            </a:r>
            <a:endParaRPr lang="en-US" i="1" baseline="-25000">
              <a:latin typeface="Cambria" panose="02040503050406030204" pitchFamily="18" charset="0"/>
            </a:endParaRPr>
          </a:p>
        </p:txBody>
      </p:sp>
      <p:cxnSp>
        <p:nvCxnSpPr>
          <p:cNvPr id="89" name="Straight Arrow Connector 88">
            <a:extLst>
              <a:ext uri="{FF2B5EF4-FFF2-40B4-BE49-F238E27FC236}">
                <a16:creationId xmlns:a16="http://schemas.microsoft.com/office/drawing/2014/main" id="{C0D539F9-48B6-4512-A006-2DFBCF5341F8}"/>
              </a:ext>
            </a:extLst>
          </p:cNvPr>
          <p:cNvCxnSpPr/>
          <p:nvPr/>
        </p:nvCxnSpPr>
        <p:spPr>
          <a:xfrm flipH="1">
            <a:off x="4224959" y="4588564"/>
            <a:ext cx="0" cy="647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13ED7368-D22D-4610-A6FA-0579C6B2B365}"/>
              </a:ext>
            </a:extLst>
          </p:cNvPr>
          <p:cNvSpPr txBox="1"/>
          <p:nvPr/>
        </p:nvSpPr>
        <p:spPr>
          <a:xfrm>
            <a:off x="4057019" y="5179054"/>
            <a:ext cx="425116" cy="400110"/>
          </a:xfrm>
          <a:prstGeom prst="rect">
            <a:avLst/>
          </a:prstGeom>
          <a:noFill/>
        </p:spPr>
        <p:txBody>
          <a:bodyPr wrap="square" rtlCol="0">
            <a:spAutoFit/>
          </a:bodyPr>
          <a:lstStyle/>
          <a:p>
            <a:r>
              <a:rPr lang="en-US" sz="2000" i="1">
                <a:latin typeface="Cambria" panose="02040503050406030204" pitchFamily="18" charset="0"/>
              </a:rPr>
              <a:t>C</a:t>
            </a:r>
            <a:r>
              <a:rPr lang="en-US" sz="2000" i="1" baseline="-25000">
                <a:latin typeface="Cambria" panose="02040503050406030204" pitchFamily="18" charset="0"/>
              </a:rPr>
              <a:t>4</a:t>
            </a:r>
            <a:endParaRPr lang="en-US" i="1" baseline="-25000">
              <a:latin typeface="Cambria" panose="02040503050406030204" pitchFamily="18" charset="0"/>
            </a:endParaRPr>
          </a:p>
        </p:txBody>
      </p:sp>
      <p:sp>
        <p:nvSpPr>
          <p:cNvPr id="91" name="TextBox 90">
            <a:extLst>
              <a:ext uri="{FF2B5EF4-FFF2-40B4-BE49-F238E27FC236}">
                <a16:creationId xmlns:a16="http://schemas.microsoft.com/office/drawing/2014/main" id="{A83CFBD6-B5FF-433C-958B-EE1F9BF4CCDD}"/>
              </a:ext>
            </a:extLst>
          </p:cNvPr>
          <p:cNvSpPr txBox="1"/>
          <p:nvPr/>
        </p:nvSpPr>
        <p:spPr>
          <a:xfrm>
            <a:off x="10250801" y="129285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92" name="TextBox 91">
            <a:extLst>
              <a:ext uri="{FF2B5EF4-FFF2-40B4-BE49-F238E27FC236}">
                <a16:creationId xmlns:a16="http://schemas.microsoft.com/office/drawing/2014/main" id="{6D3CAD71-CA38-473D-A34F-C47D27FB42D9}"/>
              </a:ext>
            </a:extLst>
          </p:cNvPr>
          <p:cNvSpPr txBox="1"/>
          <p:nvPr/>
        </p:nvSpPr>
        <p:spPr>
          <a:xfrm>
            <a:off x="8117201" y="129285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93" name="TextBox 92">
            <a:extLst>
              <a:ext uri="{FF2B5EF4-FFF2-40B4-BE49-F238E27FC236}">
                <a16:creationId xmlns:a16="http://schemas.microsoft.com/office/drawing/2014/main" id="{D351F658-C6C1-4ACC-83FC-CEDE33CE1CAB}"/>
              </a:ext>
            </a:extLst>
          </p:cNvPr>
          <p:cNvSpPr txBox="1"/>
          <p:nvPr/>
        </p:nvSpPr>
        <p:spPr>
          <a:xfrm>
            <a:off x="6006135" y="129285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94" name="TextBox 93">
            <a:extLst>
              <a:ext uri="{FF2B5EF4-FFF2-40B4-BE49-F238E27FC236}">
                <a16:creationId xmlns:a16="http://schemas.microsoft.com/office/drawing/2014/main" id="{8C85DB56-784D-468A-AD4C-0BAC4C100ACF}"/>
              </a:ext>
            </a:extLst>
          </p:cNvPr>
          <p:cNvSpPr txBox="1"/>
          <p:nvPr/>
        </p:nvSpPr>
        <p:spPr>
          <a:xfrm>
            <a:off x="4002401" y="129285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95" name="TextBox 94">
            <a:extLst>
              <a:ext uri="{FF2B5EF4-FFF2-40B4-BE49-F238E27FC236}">
                <a16:creationId xmlns:a16="http://schemas.microsoft.com/office/drawing/2014/main" id="{B8F9CF9C-9910-448D-842C-4545FE10DCA8}"/>
              </a:ext>
            </a:extLst>
          </p:cNvPr>
          <p:cNvSpPr txBox="1"/>
          <p:nvPr/>
        </p:nvSpPr>
        <p:spPr>
          <a:xfrm>
            <a:off x="10915019" y="550296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0</a:t>
            </a:r>
            <a:endParaRPr lang="en-US" baseline="-25000">
              <a:solidFill>
                <a:schemeClr val="accent6"/>
              </a:solidFill>
              <a:latin typeface="Cambria" panose="02040503050406030204" pitchFamily="18" charset="0"/>
            </a:endParaRPr>
          </a:p>
        </p:txBody>
      </p:sp>
      <p:sp>
        <p:nvSpPr>
          <p:cNvPr id="96" name="TextBox 95">
            <a:extLst>
              <a:ext uri="{FF2B5EF4-FFF2-40B4-BE49-F238E27FC236}">
                <a16:creationId xmlns:a16="http://schemas.microsoft.com/office/drawing/2014/main" id="{4DBC2718-BE10-4F55-BBC9-E83A032B9C5E}"/>
              </a:ext>
            </a:extLst>
          </p:cNvPr>
          <p:cNvSpPr txBox="1"/>
          <p:nvPr/>
        </p:nvSpPr>
        <p:spPr>
          <a:xfrm>
            <a:off x="8846352" y="175005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1</a:t>
            </a:r>
            <a:endParaRPr lang="en-US" baseline="-25000">
              <a:solidFill>
                <a:schemeClr val="tx2"/>
              </a:solidFill>
              <a:latin typeface="Cambria" panose="02040503050406030204" pitchFamily="18" charset="0"/>
            </a:endParaRPr>
          </a:p>
        </p:txBody>
      </p:sp>
      <p:sp>
        <p:nvSpPr>
          <p:cNvPr id="97" name="TextBox 96">
            <a:extLst>
              <a:ext uri="{FF2B5EF4-FFF2-40B4-BE49-F238E27FC236}">
                <a16:creationId xmlns:a16="http://schemas.microsoft.com/office/drawing/2014/main" id="{A3500059-0328-4FCB-820E-7539610AD1D2}"/>
              </a:ext>
            </a:extLst>
          </p:cNvPr>
          <p:cNvSpPr txBox="1"/>
          <p:nvPr/>
        </p:nvSpPr>
        <p:spPr>
          <a:xfrm>
            <a:off x="8749335" y="550296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98" name="TextBox 97">
            <a:extLst>
              <a:ext uri="{FF2B5EF4-FFF2-40B4-BE49-F238E27FC236}">
                <a16:creationId xmlns:a16="http://schemas.microsoft.com/office/drawing/2014/main" id="{9B8D73E1-7CF3-445B-9955-C3C86861A211}"/>
              </a:ext>
            </a:extLst>
          </p:cNvPr>
          <p:cNvSpPr txBox="1"/>
          <p:nvPr/>
        </p:nvSpPr>
        <p:spPr>
          <a:xfrm>
            <a:off x="6691935" y="550296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99" name="TextBox 98">
            <a:extLst>
              <a:ext uri="{FF2B5EF4-FFF2-40B4-BE49-F238E27FC236}">
                <a16:creationId xmlns:a16="http://schemas.microsoft.com/office/drawing/2014/main" id="{5CA4559B-112C-4DFC-847A-419E3C4509FF}"/>
              </a:ext>
            </a:extLst>
          </p:cNvPr>
          <p:cNvSpPr txBox="1"/>
          <p:nvPr/>
        </p:nvSpPr>
        <p:spPr>
          <a:xfrm>
            <a:off x="4634535" y="550296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100" name="TextBox 99">
            <a:extLst>
              <a:ext uri="{FF2B5EF4-FFF2-40B4-BE49-F238E27FC236}">
                <a16:creationId xmlns:a16="http://schemas.microsoft.com/office/drawing/2014/main" id="{F0D0B67B-FB8E-4843-889D-AB1BDCD18B2A}"/>
              </a:ext>
            </a:extLst>
          </p:cNvPr>
          <p:cNvSpPr txBox="1"/>
          <p:nvPr/>
        </p:nvSpPr>
        <p:spPr>
          <a:xfrm>
            <a:off x="4078601" y="550296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0</a:t>
            </a:r>
            <a:endParaRPr lang="en-US" baseline="-25000">
              <a:solidFill>
                <a:schemeClr val="accent6"/>
              </a:solidFill>
              <a:latin typeface="Cambria" panose="02040503050406030204" pitchFamily="18" charset="0"/>
            </a:endParaRPr>
          </a:p>
        </p:txBody>
      </p:sp>
      <p:sp>
        <p:nvSpPr>
          <p:cNvPr id="101" name="TextBox 100">
            <a:extLst>
              <a:ext uri="{FF2B5EF4-FFF2-40B4-BE49-F238E27FC236}">
                <a16:creationId xmlns:a16="http://schemas.microsoft.com/office/drawing/2014/main" id="{83150927-7108-41EF-A61C-8914AF710F86}"/>
              </a:ext>
            </a:extLst>
          </p:cNvPr>
          <p:cNvSpPr txBox="1"/>
          <p:nvPr/>
        </p:nvSpPr>
        <p:spPr>
          <a:xfrm>
            <a:off x="6768135" y="1754876"/>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
        <p:nvSpPr>
          <p:cNvPr id="102" name="TextBox 101">
            <a:extLst>
              <a:ext uri="{FF2B5EF4-FFF2-40B4-BE49-F238E27FC236}">
                <a16:creationId xmlns:a16="http://schemas.microsoft.com/office/drawing/2014/main" id="{97A3ECE8-7973-4FBC-979D-22C4C12C962C}"/>
              </a:ext>
            </a:extLst>
          </p:cNvPr>
          <p:cNvSpPr txBox="1"/>
          <p:nvPr/>
        </p:nvSpPr>
        <p:spPr>
          <a:xfrm>
            <a:off x="4688201" y="1750054"/>
            <a:ext cx="327334" cy="400110"/>
          </a:xfrm>
          <a:prstGeom prst="rect">
            <a:avLst/>
          </a:prstGeom>
          <a:noFill/>
        </p:spPr>
        <p:txBody>
          <a:bodyPr wrap="none" rtlCol="0">
            <a:spAutoFit/>
          </a:bodyPr>
          <a:lstStyle/>
          <a:p>
            <a:r>
              <a:rPr lang="en-US" sz="2000">
                <a:solidFill>
                  <a:schemeClr val="tx2"/>
                </a:solidFill>
                <a:latin typeface="Cambria" panose="02040503050406030204" pitchFamily="18" charset="0"/>
              </a:rPr>
              <a:t>0</a:t>
            </a:r>
            <a:endParaRPr lang="en-US" baseline="-25000">
              <a:solidFill>
                <a:schemeClr val="tx2"/>
              </a:solidFill>
              <a:latin typeface="Cambria" panose="02040503050406030204" pitchFamily="18" charset="0"/>
            </a:endParaRPr>
          </a:p>
        </p:txBody>
      </p:sp>
    </p:spTree>
    <p:extLst>
      <p:ext uri="{BB962C8B-B14F-4D97-AF65-F5344CB8AC3E}">
        <p14:creationId xmlns:p14="http://schemas.microsoft.com/office/powerpoint/2010/main" val="14360230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dur="5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dur="5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dur="50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dur="50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10" presetClass="entr" presetSubtype="0" dur="50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dur="5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dur="5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dur="50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dur="50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dur="50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dur="50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0" presetClass="entr" presetSubtype="0" dur="50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dur="50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dur="50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nodeType="clickPar">
                      <p:stCondLst>
                        <p:cond delay="indefinite"/>
                      </p:stCondLst>
                      <p:childTnLst>
                        <p:par>
                          <p:cTn id="65" fill="hold">
                            <p:stCondLst>
                              <p:cond delay="0"/>
                            </p:stCondLst>
                            <p:childTnLst>
                              <p:par>
                                <p:cTn id="66" presetID="10" presetClass="entr" presetSubtype="0" dur="50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dur="50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dur="50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par>
                    <p:cTn id="75" fill="hold" nodeType="clickPar">
                      <p:stCondLst>
                        <p:cond delay="indefinite"/>
                      </p:stCondLst>
                      <p:childTnLst>
                        <p:par>
                          <p:cTn id="76" fill="hold">
                            <p:stCondLst>
                              <p:cond delay="0"/>
                            </p:stCondLst>
                            <p:childTnLst>
                              <p:par>
                                <p:cTn id="77" presetID="10" presetClass="entr" presetSubtype="0" dur="50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childTnLst>
                          </p:cTn>
                        </p:par>
                      </p:childTnLst>
                    </p:cTn>
                  </p:par>
                  <p:par>
                    <p:cTn id="80" fill="hold" nodeType="clickPar">
                      <p:stCondLst>
                        <p:cond delay="indefinite"/>
                      </p:stCondLst>
                      <p:childTnLst>
                        <p:par>
                          <p:cTn id="81" fill="hold">
                            <p:stCondLst>
                              <p:cond delay="0"/>
                            </p:stCondLst>
                            <p:childTnLst>
                              <p:par>
                                <p:cTn id="82" presetID="10" presetClass="entr" presetSubtype="0" dur="500" fill="hold"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dur="50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dur="500" fill="hold"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par>
                                <p:cTn id="91" presetID="10" presetClass="entr" presetSubtype="0" dur="50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childTnLst>
                          </p:cTn>
                        </p:par>
                      </p:childTnLst>
                    </p:cTn>
                  </p:par>
                  <p:par>
                    <p:cTn id="94" fill="hold" nodeType="clickPar">
                      <p:stCondLst>
                        <p:cond delay="indefinite"/>
                      </p:stCondLst>
                      <p:childTnLst>
                        <p:par>
                          <p:cTn id="95" fill="hold">
                            <p:stCondLst>
                              <p:cond delay="0"/>
                            </p:stCondLst>
                            <p:childTnLst>
                              <p:par>
                                <p:cTn id="96" presetID="10" presetClass="entr" presetSubtype="0" dur="500" fill="hold" nodeType="click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fade">
                                      <p:cBhvr>
                                        <p:cTn id="98" dur="500"/>
                                        <p:tgtEl>
                                          <p:spTgt spid="55"/>
                                        </p:tgtEl>
                                      </p:cBhvr>
                                    </p:animEffect>
                                  </p:childTnLst>
                                </p:cTn>
                              </p:par>
                              <p:par>
                                <p:cTn id="99" presetID="10" presetClass="entr" presetSubtype="0" dur="50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childTnLst>
                                </p:cTn>
                              </p:par>
                            </p:childTnLst>
                          </p:cTn>
                        </p:par>
                      </p:childTnLst>
                    </p:cTn>
                  </p:par>
                  <p:par>
                    <p:cTn id="102" fill="hold" nodeType="clickPar">
                      <p:stCondLst>
                        <p:cond delay="indefinite"/>
                      </p:stCondLst>
                      <p:childTnLst>
                        <p:par>
                          <p:cTn id="103" fill="hold">
                            <p:stCondLst>
                              <p:cond delay="0"/>
                            </p:stCondLst>
                            <p:childTnLst>
                              <p:par>
                                <p:cTn id="104" presetID="10" presetClass="entr" presetSubtype="0" dur="500" fill="hold" nodeType="clickEffect">
                                  <p:stCondLst>
                                    <p:cond delay="0"/>
                                  </p:stCondLst>
                                  <p:childTnLst>
                                    <p:set>
                                      <p:cBhvr>
                                        <p:cTn id="105" dur="1" fill="hold">
                                          <p:stCondLst>
                                            <p:cond delay="0"/>
                                          </p:stCondLst>
                                        </p:cTn>
                                        <p:tgtEl>
                                          <p:spTgt spid="53"/>
                                        </p:tgtEl>
                                        <p:attrNameLst>
                                          <p:attrName>style.visibility</p:attrName>
                                        </p:attrNameLst>
                                      </p:cBhvr>
                                      <p:to>
                                        <p:strVal val="visible"/>
                                      </p:to>
                                    </p:set>
                                    <p:animEffect transition="in" filter="fade">
                                      <p:cBhvr>
                                        <p:cTn id="106" dur="500"/>
                                        <p:tgtEl>
                                          <p:spTgt spid="53"/>
                                        </p:tgtEl>
                                      </p:cBhvr>
                                    </p:animEffect>
                                  </p:childTnLst>
                                </p:cTn>
                              </p:par>
                              <p:par>
                                <p:cTn id="107" presetID="10" presetClass="entr" presetSubtype="0" dur="500" fill="hold" grpId="0"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childTnLst>
                          </p:cTn>
                        </p:par>
                      </p:childTnLst>
                    </p:cTn>
                  </p:par>
                  <p:par>
                    <p:cTn id="110" fill="hold" nodeType="clickPar">
                      <p:stCondLst>
                        <p:cond delay="indefinite"/>
                      </p:stCondLst>
                      <p:childTnLst>
                        <p:par>
                          <p:cTn id="111" fill="hold">
                            <p:stCondLst>
                              <p:cond delay="0"/>
                            </p:stCondLst>
                            <p:childTnLst>
                              <p:par>
                                <p:cTn id="112" presetID="10" presetClass="entr" presetSubtype="0" dur="500" fill="hold" nodeType="click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fade">
                                      <p:cBhvr>
                                        <p:cTn id="114" dur="500"/>
                                        <p:tgtEl>
                                          <p:spTgt spid="63"/>
                                        </p:tgtEl>
                                      </p:cBhvr>
                                    </p:animEffect>
                                  </p:childTnLst>
                                </p:cTn>
                              </p:par>
                              <p:par>
                                <p:cTn id="115" presetID="10" presetClass="entr" presetSubtype="0" dur="500" fill="hold" grpId="0" nodeType="with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fade">
                                      <p:cBhvr>
                                        <p:cTn id="117" dur="500"/>
                                        <p:tgtEl>
                                          <p:spTgt spid="64"/>
                                        </p:tgtEl>
                                      </p:cBhvr>
                                    </p:animEffect>
                                  </p:childTnLst>
                                </p:cTn>
                              </p:par>
                            </p:childTnLst>
                          </p:cTn>
                        </p:par>
                      </p:childTnLst>
                    </p:cTn>
                  </p:par>
                  <p:par>
                    <p:cTn id="118" fill="hold" nodeType="clickPar">
                      <p:stCondLst>
                        <p:cond delay="indefinite"/>
                      </p:stCondLst>
                      <p:childTnLst>
                        <p:par>
                          <p:cTn id="119" fill="hold">
                            <p:stCondLst>
                              <p:cond delay="0"/>
                            </p:stCondLst>
                            <p:childTnLst>
                              <p:par>
                                <p:cTn id="120" presetID="10" presetClass="entr" presetSubtype="0" dur="500" fill="hold" nodeType="click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fade">
                                      <p:cBhvr>
                                        <p:cTn id="122" dur="500"/>
                                        <p:tgtEl>
                                          <p:spTgt spid="65"/>
                                        </p:tgtEl>
                                      </p:cBhvr>
                                    </p:animEffect>
                                  </p:childTnLst>
                                </p:cTn>
                              </p:par>
                            </p:childTnLst>
                          </p:cTn>
                        </p:par>
                      </p:childTnLst>
                    </p:cTn>
                  </p:par>
                  <p:par>
                    <p:cTn id="123" fill="hold" nodeType="clickPar">
                      <p:stCondLst>
                        <p:cond delay="indefinite"/>
                      </p:stCondLst>
                      <p:childTnLst>
                        <p:par>
                          <p:cTn id="124" fill="hold">
                            <p:stCondLst>
                              <p:cond delay="0"/>
                            </p:stCondLst>
                            <p:childTnLst>
                              <p:par>
                                <p:cTn id="125" presetID="10" presetClass="entr" presetSubtype="0" dur="500" fill="hold" nodeType="click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fade">
                                      <p:cBhvr>
                                        <p:cTn id="127" dur="500"/>
                                        <p:tgtEl>
                                          <p:spTgt spid="57"/>
                                        </p:tgtEl>
                                      </p:cBhvr>
                                    </p:animEffect>
                                  </p:childTnLst>
                                </p:cTn>
                              </p:par>
                              <p:par>
                                <p:cTn id="128" presetID="10" presetClass="entr" presetSubtype="0" dur="50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fade">
                                      <p:cBhvr>
                                        <p:cTn id="130" dur="500"/>
                                        <p:tgtEl>
                                          <p:spTgt spid="58"/>
                                        </p:tgtEl>
                                      </p:cBhvr>
                                    </p:animEffect>
                                  </p:childTnLst>
                                </p:cTn>
                              </p:par>
                            </p:childTnLst>
                          </p:cTn>
                        </p:par>
                      </p:childTnLst>
                    </p:cTn>
                  </p:par>
                  <p:par>
                    <p:cTn id="131" fill="hold" nodeType="clickPar">
                      <p:stCondLst>
                        <p:cond delay="indefinite"/>
                      </p:stCondLst>
                      <p:childTnLst>
                        <p:par>
                          <p:cTn id="132" fill="hold">
                            <p:stCondLst>
                              <p:cond delay="0"/>
                            </p:stCondLst>
                            <p:childTnLst>
                              <p:par>
                                <p:cTn id="133" presetID="10" presetClass="entr" presetSubtype="0" dur="500" fill="hold" nodeType="clickEffect">
                                  <p:stCondLst>
                                    <p:cond delay="0"/>
                                  </p:stCondLst>
                                  <p:childTnLst>
                                    <p:set>
                                      <p:cBhvr>
                                        <p:cTn id="134" dur="1" fill="hold">
                                          <p:stCondLst>
                                            <p:cond delay="0"/>
                                          </p:stCondLst>
                                        </p:cTn>
                                        <p:tgtEl>
                                          <p:spTgt spid="83"/>
                                        </p:tgtEl>
                                        <p:attrNameLst>
                                          <p:attrName>style.visibility</p:attrName>
                                        </p:attrNameLst>
                                      </p:cBhvr>
                                      <p:to>
                                        <p:strVal val="visible"/>
                                      </p:to>
                                    </p:set>
                                    <p:animEffect transition="in" filter="fade">
                                      <p:cBhvr>
                                        <p:cTn id="135" dur="500"/>
                                        <p:tgtEl>
                                          <p:spTgt spid="83"/>
                                        </p:tgtEl>
                                      </p:cBhvr>
                                    </p:animEffect>
                                  </p:childTnLst>
                                </p:cTn>
                              </p:par>
                              <p:par>
                                <p:cTn id="136" presetID="10" presetClass="entr" presetSubtype="0" dur="500" fill="hold" grpId="0" nodeType="withEffect">
                                  <p:stCondLst>
                                    <p:cond delay="0"/>
                                  </p:stCondLst>
                                  <p:childTnLst>
                                    <p:set>
                                      <p:cBhvr>
                                        <p:cTn id="137" dur="1" fill="hold">
                                          <p:stCondLst>
                                            <p:cond delay="0"/>
                                          </p:stCondLst>
                                        </p:cTn>
                                        <p:tgtEl>
                                          <p:spTgt spid="84"/>
                                        </p:tgtEl>
                                        <p:attrNameLst>
                                          <p:attrName>style.visibility</p:attrName>
                                        </p:attrNameLst>
                                      </p:cBhvr>
                                      <p:to>
                                        <p:strVal val="visible"/>
                                      </p:to>
                                    </p:set>
                                    <p:animEffect transition="in" filter="fade">
                                      <p:cBhvr>
                                        <p:cTn id="138" dur="500"/>
                                        <p:tgtEl>
                                          <p:spTgt spid="84"/>
                                        </p:tgtEl>
                                      </p:cBhvr>
                                    </p:animEffect>
                                  </p:childTnLst>
                                </p:cTn>
                              </p:par>
                            </p:childTnLst>
                          </p:cTn>
                        </p:par>
                      </p:childTnLst>
                    </p:cTn>
                  </p:par>
                  <p:par>
                    <p:cTn id="139" fill="hold" nodeType="clickPar">
                      <p:stCondLst>
                        <p:cond delay="indefinite"/>
                      </p:stCondLst>
                      <p:childTnLst>
                        <p:par>
                          <p:cTn id="140" fill="hold">
                            <p:stCondLst>
                              <p:cond delay="0"/>
                            </p:stCondLst>
                            <p:childTnLst>
                              <p:par>
                                <p:cTn id="141" presetID="10" presetClass="entr" presetSubtype="0" dur="500" fill="hold"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fade">
                                      <p:cBhvr>
                                        <p:cTn id="143" dur="500"/>
                                        <p:tgtEl>
                                          <p:spTgt spid="71"/>
                                        </p:tgtEl>
                                      </p:cBhvr>
                                    </p:animEffect>
                                  </p:childTnLst>
                                </p:cTn>
                              </p:par>
                            </p:childTnLst>
                          </p:cTn>
                        </p:par>
                      </p:childTnLst>
                    </p:cTn>
                  </p:par>
                  <p:par>
                    <p:cTn id="144" fill="hold" nodeType="clickPar">
                      <p:stCondLst>
                        <p:cond delay="indefinite"/>
                      </p:stCondLst>
                      <p:childTnLst>
                        <p:par>
                          <p:cTn id="145" fill="hold">
                            <p:stCondLst>
                              <p:cond delay="0"/>
                            </p:stCondLst>
                            <p:childTnLst>
                              <p:par>
                                <p:cTn id="146" presetID="10" presetClass="entr" presetSubtype="0" dur="500" fill="hold" nodeType="click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fade">
                                      <p:cBhvr>
                                        <p:cTn id="148" dur="500"/>
                                        <p:tgtEl>
                                          <p:spTgt spid="59"/>
                                        </p:tgtEl>
                                      </p:cBhvr>
                                    </p:animEffect>
                                  </p:childTnLst>
                                </p:cTn>
                              </p:par>
                              <p:par>
                                <p:cTn id="149" presetID="10" presetClass="entr" presetSubtype="0" dur="500" fill="hold" grpId="0" nodeType="with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fade">
                                      <p:cBhvr>
                                        <p:cTn id="151" dur="500"/>
                                        <p:tgtEl>
                                          <p:spTgt spid="60"/>
                                        </p:tgtEl>
                                      </p:cBhvr>
                                    </p:animEffect>
                                  </p:childTnLst>
                                </p:cTn>
                              </p:par>
                            </p:childTnLst>
                          </p:cTn>
                        </p:par>
                      </p:childTnLst>
                    </p:cTn>
                  </p:par>
                  <p:par>
                    <p:cTn id="152" fill="hold" nodeType="clickPar">
                      <p:stCondLst>
                        <p:cond delay="indefinite"/>
                      </p:stCondLst>
                      <p:childTnLst>
                        <p:par>
                          <p:cTn id="153" fill="hold">
                            <p:stCondLst>
                              <p:cond delay="0"/>
                            </p:stCondLst>
                            <p:childTnLst>
                              <p:par>
                                <p:cTn id="154" presetID="10" presetClass="entr" presetSubtype="0" dur="500" fill="hold" nodeType="clickEffect">
                                  <p:stCondLst>
                                    <p:cond delay="0"/>
                                  </p:stCondLst>
                                  <p:childTnLst>
                                    <p:set>
                                      <p:cBhvr>
                                        <p:cTn id="155" dur="1" fill="hold">
                                          <p:stCondLst>
                                            <p:cond delay="0"/>
                                          </p:stCondLst>
                                        </p:cTn>
                                        <p:tgtEl>
                                          <p:spTgt spid="85"/>
                                        </p:tgtEl>
                                        <p:attrNameLst>
                                          <p:attrName>style.visibility</p:attrName>
                                        </p:attrNameLst>
                                      </p:cBhvr>
                                      <p:to>
                                        <p:strVal val="visible"/>
                                      </p:to>
                                    </p:set>
                                    <p:animEffect transition="in" filter="fade">
                                      <p:cBhvr>
                                        <p:cTn id="156" dur="500"/>
                                        <p:tgtEl>
                                          <p:spTgt spid="85"/>
                                        </p:tgtEl>
                                      </p:cBhvr>
                                    </p:animEffect>
                                  </p:childTnLst>
                                </p:cTn>
                              </p:par>
                              <p:par>
                                <p:cTn id="157" presetID="10" presetClass="entr" presetSubtype="0" dur="500" fill="hold" grpId="0" nodeType="withEffect">
                                  <p:stCondLst>
                                    <p:cond delay="0"/>
                                  </p:stCondLst>
                                  <p:childTnLst>
                                    <p:set>
                                      <p:cBhvr>
                                        <p:cTn id="158" dur="1" fill="hold">
                                          <p:stCondLst>
                                            <p:cond delay="0"/>
                                          </p:stCondLst>
                                        </p:cTn>
                                        <p:tgtEl>
                                          <p:spTgt spid="86"/>
                                        </p:tgtEl>
                                        <p:attrNameLst>
                                          <p:attrName>style.visibility</p:attrName>
                                        </p:attrNameLst>
                                      </p:cBhvr>
                                      <p:to>
                                        <p:strVal val="visible"/>
                                      </p:to>
                                    </p:set>
                                    <p:animEffect transition="in" filter="fade">
                                      <p:cBhvr>
                                        <p:cTn id="159" dur="500"/>
                                        <p:tgtEl>
                                          <p:spTgt spid="86"/>
                                        </p:tgtEl>
                                      </p:cBhvr>
                                    </p:animEffect>
                                  </p:childTnLst>
                                </p:cTn>
                              </p:par>
                            </p:childTnLst>
                          </p:cTn>
                        </p:par>
                      </p:childTnLst>
                    </p:cTn>
                  </p:par>
                  <p:par>
                    <p:cTn id="160" fill="hold" nodeType="clickPar">
                      <p:stCondLst>
                        <p:cond delay="indefinite"/>
                      </p:stCondLst>
                      <p:childTnLst>
                        <p:par>
                          <p:cTn id="161" fill="hold">
                            <p:stCondLst>
                              <p:cond delay="0"/>
                            </p:stCondLst>
                            <p:childTnLst>
                              <p:par>
                                <p:cTn id="162" presetID="10" presetClass="entr" presetSubtype="0" dur="500" fill="hold" nodeType="clickEffect">
                                  <p:stCondLst>
                                    <p:cond delay="0"/>
                                  </p:stCondLst>
                                  <p:childTnLst>
                                    <p:set>
                                      <p:cBhvr>
                                        <p:cTn id="163" dur="1" fill="hold">
                                          <p:stCondLst>
                                            <p:cond delay="0"/>
                                          </p:stCondLst>
                                        </p:cTn>
                                        <p:tgtEl>
                                          <p:spTgt spid="77"/>
                                        </p:tgtEl>
                                        <p:attrNameLst>
                                          <p:attrName>style.visibility</p:attrName>
                                        </p:attrNameLst>
                                      </p:cBhvr>
                                      <p:to>
                                        <p:strVal val="visible"/>
                                      </p:to>
                                    </p:set>
                                    <p:animEffect transition="in" filter="fade">
                                      <p:cBhvr>
                                        <p:cTn id="164" dur="500"/>
                                        <p:tgtEl>
                                          <p:spTgt spid="77"/>
                                        </p:tgtEl>
                                      </p:cBhvr>
                                    </p:animEffect>
                                  </p:childTnLst>
                                </p:cTn>
                              </p:par>
                            </p:childTnLst>
                          </p:cTn>
                        </p:par>
                      </p:childTnLst>
                    </p:cTn>
                  </p:par>
                  <p:par>
                    <p:cTn id="165" fill="hold" nodeType="clickPar">
                      <p:stCondLst>
                        <p:cond delay="indefinite"/>
                      </p:stCondLst>
                      <p:childTnLst>
                        <p:par>
                          <p:cTn id="166" fill="hold">
                            <p:stCondLst>
                              <p:cond delay="0"/>
                            </p:stCondLst>
                            <p:childTnLst>
                              <p:par>
                                <p:cTn id="167" presetID="10" presetClass="entr" presetSubtype="0" dur="500" fill="hold" nodeType="clickEffect">
                                  <p:stCondLst>
                                    <p:cond delay="0"/>
                                  </p:stCondLst>
                                  <p:childTnLst>
                                    <p:set>
                                      <p:cBhvr>
                                        <p:cTn id="168" dur="1" fill="hold">
                                          <p:stCondLst>
                                            <p:cond delay="0"/>
                                          </p:stCondLst>
                                        </p:cTn>
                                        <p:tgtEl>
                                          <p:spTgt spid="61"/>
                                        </p:tgtEl>
                                        <p:attrNameLst>
                                          <p:attrName>style.visibility</p:attrName>
                                        </p:attrNameLst>
                                      </p:cBhvr>
                                      <p:to>
                                        <p:strVal val="visible"/>
                                      </p:to>
                                    </p:set>
                                    <p:animEffect transition="in" filter="fade">
                                      <p:cBhvr>
                                        <p:cTn id="169" dur="500"/>
                                        <p:tgtEl>
                                          <p:spTgt spid="61"/>
                                        </p:tgtEl>
                                      </p:cBhvr>
                                    </p:animEffect>
                                  </p:childTnLst>
                                </p:cTn>
                              </p:par>
                              <p:par>
                                <p:cTn id="170" presetID="10" presetClass="entr" presetSubtype="0" dur="500" fill="hold" grpId="0" nodeType="withEffect">
                                  <p:stCondLst>
                                    <p:cond delay="0"/>
                                  </p:stCondLst>
                                  <p:childTnLst>
                                    <p:set>
                                      <p:cBhvr>
                                        <p:cTn id="171" dur="1" fill="hold">
                                          <p:stCondLst>
                                            <p:cond delay="0"/>
                                          </p:stCondLst>
                                        </p:cTn>
                                        <p:tgtEl>
                                          <p:spTgt spid="62"/>
                                        </p:tgtEl>
                                        <p:attrNameLst>
                                          <p:attrName>style.visibility</p:attrName>
                                        </p:attrNameLst>
                                      </p:cBhvr>
                                      <p:to>
                                        <p:strVal val="visible"/>
                                      </p:to>
                                    </p:set>
                                    <p:animEffect transition="in" filter="fade">
                                      <p:cBhvr>
                                        <p:cTn id="172" dur="500"/>
                                        <p:tgtEl>
                                          <p:spTgt spid="62"/>
                                        </p:tgtEl>
                                      </p:cBhvr>
                                    </p:animEffect>
                                  </p:childTnLst>
                                </p:cTn>
                              </p:par>
                            </p:childTnLst>
                          </p:cTn>
                        </p:par>
                      </p:childTnLst>
                    </p:cTn>
                  </p:par>
                  <p:par>
                    <p:cTn id="173" fill="hold" nodeType="clickPar">
                      <p:stCondLst>
                        <p:cond delay="indefinite"/>
                      </p:stCondLst>
                      <p:childTnLst>
                        <p:par>
                          <p:cTn id="174" fill="hold">
                            <p:stCondLst>
                              <p:cond delay="0"/>
                            </p:stCondLst>
                            <p:childTnLst>
                              <p:par>
                                <p:cTn id="175" presetID="10" presetClass="entr" presetSubtype="0" dur="500" fill="hold" nodeType="click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fade">
                                      <p:cBhvr>
                                        <p:cTn id="177" dur="500"/>
                                        <p:tgtEl>
                                          <p:spTgt spid="87"/>
                                        </p:tgtEl>
                                      </p:cBhvr>
                                    </p:animEffect>
                                  </p:childTnLst>
                                </p:cTn>
                              </p:par>
                              <p:par>
                                <p:cTn id="178" presetID="10" presetClass="entr" presetSubtype="0" dur="500" fill="hold" grpId="0" nodeType="withEffect">
                                  <p:stCondLst>
                                    <p:cond delay="0"/>
                                  </p:stCondLst>
                                  <p:childTnLst>
                                    <p:set>
                                      <p:cBhvr>
                                        <p:cTn id="179" dur="1" fill="hold">
                                          <p:stCondLst>
                                            <p:cond delay="0"/>
                                          </p:stCondLst>
                                        </p:cTn>
                                        <p:tgtEl>
                                          <p:spTgt spid="88"/>
                                        </p:tgtEl>
                                        <p:attrNameLst>
                                          <p:attrName>style.visibility</p:attrName>
                                        </p:attrNameLst>
                                      </p:cBhvr>
                                      <p:to>
                                        <p:strVal val="visible"/>
                                      </p:to>
                                    </p:set>
                                    <p:animEffect transition="in" filter="fade">
                                      <p:cBhvr>
                                        <p:cTn id="180" dur="500"/>
                                        <p:tgtEl>
                                          <p:spTgt spid="88"/>
                                        </p:tgtEl>
                                      </p:cBhvr>
                                    </p:animEffect>
                                  </p:childTnLst>
                                </p:cTn>
                              </p:par>
                              <p:par>
                                <p:cTn id="181" presetID="10" presetClass="entr" presetSubtype="0" dur="500" fill="hold" nodeType="withEffect">
                                  <p:stCondLst>
                                    <p:cond delay="0"/>
                                  </p:stCondLst>
                                  <p:childTnLst>
                                    <p:set>
                                      <p:cBhvr>
                                        <p:cTn id="182" dur="1" fill="hold">
                                          <p:stCondLst>
                                            <p:cond delay="0"/>
                                          </p:stCondLst>
                                        </p:cTn>
                                        <p:tgtEl>
                                          <p:spTgt spid="89"/>
                                        </p:tgtEl>
                                        <p:attrNameLst>
                                          <p:attrName>style.visibility</p:attrName>
                                        </p:attrNameLst>
                                      </p:cBhvr>
                                      <p:to>
                                        <p:strVal val="visible"/>
                                      </p:to>
                                    </p:set>
                                    <p:animEffect transition="in" filter="fade">
                                      <p:cBhvr>
                                        <p:cTn id="183" dur="500"/>
                                        <p:tgtEl>
                                          <p:spTgt spid="89"/>
                                        </p:tgtEl>
                                      </p:cBhvr>
                                    </p:animEffect>
                                  </p:childTnLst>
                                </p:cTn>
                              </p:par>
                              <p:par>
                                <p:cTn id="184" presetID="10" presetClass="entr" presetSubtype="0" dur="500" fill="hold" grpId="0" nodeType="withEffect">
                                  <p:stCondLst>
                                    <p:cond delay="0"/>
                                  </p:stCondLst>
                                  <p:childTnLst>
                                    <p:set>
                                      <p:cBhvr>
                                        <p:cTn id="185" dur="1" fill="hold">
                                          <p:stCondLst>
                                            <p:cond delay="0"/>
                                          </p:stCondLst>
                                        </p:cTn>
                                        <p:tgtEl>
                                          <p:spTgt spid="90"/>
                                        </p:tgtEl>
                                        <p:attrNameLst>
                                          <p:attrName>style.visibility</p:attrName>
                                        </p:attrNameLst>
                                      </p:cBhvr>
                                      <p:to>
                                        <p:strVal val="visible"/>
                                      </p:to>
                                    </p:set>
                                    <p:animEffect transition="in" filter="fade">
                                      <p:cBhvr>
                                        <p:cTn id="186" dur="500"/>
                                        <p:tgtEl>
                                          <p:spTgt spid="90"/>
                                        </p:tgtEl>
                                      </p:cBhvr>
                                    </p:animEffect>
                                  </p:childTnLst>
                                </p:cTn>
                              </p:par>
                            </p:childTnLst>
                          </p:cTn>
                        </p:par>
                      </p:childTnLst>
                    </p:cTn>
                  </p:par>
                  <p:par>
                    <p:cTn id="187" fill="hold" nodeType="clickPar">
                      <p:stCondLst>
                        <p:cond delay="indefinite"/>
                      </p:stCondLst>
                      <p:childTnLst>
                        <p:par>
                          <p:cTn id="188" fill="hold">
                            <p:stCondLst>
                              <p:cond delay="0"/>
                            </p:stCondLst>
                            <p:childTnLst>
                              <p:par>
                                <p:cTn id="189" presetID="10" presetClass="entr" presetSubtype="0" dur="500" fill="hold" grpId="0" nodeType="clickEffect">
                                  <p:stCondLst>
                                    <p:cond delay="0"/>
                                  </p:stCondLst>
                                  <p:childTnLst>
                                    <p:set>
                                      <p:cBhvr>
                                        <p:cTn id="190" dur="1" fill="hold">
                                          <p:stCondLst>
                                            <p:cond delay="0"/>
                                          </p:stCondLst>
                                        </p:cTn>
                                        <p:tgtEl>
                                          <p:spTgt spid="91"/>
                                        </p:tgtEl>
                                        <p:attrNameLst>
                                          <p:attrName>style.visibility</p:attrName>
                                        </p:attrNameLst>
                                      </p:cBhvr>
                                      <p:to>
                                        <p:strVal val="visible"/>
                                      </p:to>
                                    </p:set>
                                    <p:animEffect transition="in" filter="fade">
                                      <p:cBhvr>
                                        <p:cTn id="191" dur="500"/>
                                        <p:tgtEl>
                                          <p:spTgt spid="91"/>
                                        </p:tgtEl>
                                      </p:cBhvr>
                                    </p:animEffect>
                                  </p:childTnLst>
                                </p:cTn>
                              </p:par>
                            </p:childTnLst>
                          </p:cTn>
                        </p:par>
                      </p:childTnLst>
                    </p:cTn>
                  </p:par>
                  <p:par>
                    <p:cTn id="192" fill="hold" nodeType="clickPar">
                      <p:stCondLst>
                        <p:cond delay="indefinite"/>
                      </p:stCondLst>
                      <p:childTnLst>
                        <p:par>
                          <p:cTn id="193" fill="hold">
                            <p:stCondLst>
                              <p:cond delay="0"/>
                            </p:stCondLst>
                            <p:childTnLst>
                              <p:par>
                                <p:cTn id="194" presetID="10" presetClass="entr" presetSubtype="0" dur="500" fill="hold" grpId="0" nodeType="clickEffect">
                                  <p:stCondLst>
                                    <p:cond delay="0"/>
                                  </p:stCondLst>
                                  <p:childTnLst>
                                    <p:set>
                                      <p:cBhvr>
                                        <p:cTn id="195" dur="1" fill="hold">
                                          <p:stCondLst>
                                            <p:cond delay="0"/>
                                          </p:stCondLst>
                                        </p:cTn>
                                        <p:tgtEl>
                                          <p:spTgt spid="95"/>
                                        </p:tgtEl>
                                        <p:attrNameLst>
                                          <p:attrName>style.visibility</p:attrName>
                                        </p:attrNameLst>
                                      </p:cBhvr>
                                      <p:to>
                                        <p:strVal val="visible"/>
                                      </p:to>
                                    </p:set>
                                    <p:animEffect transition="in" filter="fade">
                                      <p:cBhvr>
                                        <p:cTn id="196" dur="500"/>
                                        <p:tgtEl>
                                          <p:spTgt spid="95"/>
                                        </p:tgtEl>
                                      </p:cBhvr>
                                    </p:animEffect>
                                  </p:childTnLst>
                                </p:cTn>
                              </p:par>
                              <p:par>
                                <p:cTn id="197" presetID="10" presetClass="entr" presetSubtype="0" dur="500" fill="hold" grpId="0" nodeType="withEffect">
                                  <p:stCondLst>
                                    <p:cond delay="0"/>
                                  </p:stCondLst>
                                  <p:childTnLst>
                                    <p:set>
                                      <p:cBhvr>
                                        <p:cTn id="198" dur="1" fill="hold">
                                          <p:stCondLst>
                                            <p:cond delay="0"/>
                                          </p:stCondLst>
                                        </p:cTn>
                                        <p:tgtEl>
                                          <p:spTgt spid="96"/>
                                        </p:tgtEl>
                                        <p:attrNameLst>
                                          <p:attrName>style.visibility</p:attrName>
                                        </p:attrNameLst>
                                      </p:cBhvr>
                                      <p:to>
                                        <p:strVal val="visible"/>
                                      </p:to>
                                    </p:set>
                                    <p:animEffect transition="in" filter="fade">
                                      <p:cBhvr>
                                        <p:cTn id="199" dur="500"/>
                                        <p:tgtEl>
                                          <p:spTgt spid="96"/>
                                        </p:tgtEl>
                                      </p:cBhvr>
                                    </p:animEffect>
                                  </p:childTnLst>
                                </p:cTn>
                              </p:par>
                            </p:childTnLst>
                          </p:cTn>
                        </p:par>
                      </p:childTnLst>
                    </p:cTn>
                  </p:par>
                  <p:par>
                    <p:cTn id="200" fill="hold" nodeType="clickPar">
                      <p:stCondLst>
                        <p:cond delay="indefinite"/>
                      </p:stCondLst>
                      <p:childTnLst>
                        <p:par>
                          <p:cTn id="201" fill="hold">
                            <p:stCondLst>
                              <p:cond delay="0"/>
                            </p:stCondLst>
                            <p:childTnLst>
                              <p:par>
                                <p:cTn id="202" presetID="10" presetClass="entr" presetSubtype="0" dur="500" fill="hold" grpId="0" nodeType="clickEffect">
                                  <p:stCondLst>
                                    <p:cond delay="0"/>
                                  </p:stCondLst>
                                  <p:childTnLst>
                                    <p:set>
                                      <p:cBhvr>
                                        <p:cTn id="203" dur="1" fill="hold">
                                          <p:stCondLst>
                                            <p:cond delay="0"/>
                                          </p:stCondLst>
                                        </p:cTn>
                                        <p:tgtEl>
                                          <p:spTgt spid="92"/>
                                        </p:tgtEl>
                                        <p:attrNameLst>
                                          <p:attrName>style.visibility</p:attrName>
                                        </p:attrNameLst>
                                      </p:cBhvr>
                                      <p:to>
                                        <p:strVal val="visible"/>
                                      </p:to>
                                    </p:set>
                                    <p:animEffect transition="in" filter="fade">
                                      <p:cBhvr>
                                        <p:cTn id="204" dur="500"/>
                                        <p:tgtEl>
                                          <p:spTgt spid="92"/>
                                        </p:tgtEl>
                                      </p:cBhvr>
                                    </p:animEffect>
                                  </p:childTnLst>
                                </p:cTn>
                              </p:par>
                            </p:childTnLst>
                          </p:cTn>
                        </p:par>
                      </p:childTnLst>
                    </p:cTn>
                  </p:par>
                  <p:par>
                    <p:cTn id="205" fill="hold" nodeType="clickPar">
                      <p:stCondLst>
                        <p:cond delay="indefinite"/>
                      </p:stCondLst>
                      <p:childTnLst>
                        <p:par>
                          <p:cTn id="206" fill="hold">
                            <p:stCondLst>
                              <p:cond delay="0"/>
                            </p:stCondLst>
                            <p:childTnLst>
                              <p:par>
                                <p:cTn id="207" presetID="10" presetClass="entr" presetSubtype="0" dur="500" fill="hold" grpId="0" nodeType="clickEffect">
                                  <p:stCondLst>
                                    <p:cond delay="0"/>
                                  </p:stCondLst>
                                  <p:childTnLst>
                                    <p:set>
                                      <p:cBhvr>
                                        <p:cTn id="208" dur="1" fill="hold">
                                          <p:stCondLst>
                                            <p:cond delay="0"/>
                                          </p:stCondLst>
                                        </p:cTn>
                                        <p:tgtEl>
                                          <p:spTgt spid="97"/>
                                        </p:tgtEl>
                                        <p:attrNameLst>
                                          <p:attrName>style.visibility</p:attrName>
                                        </p:attrNameLst>
                                      </p:cBhvr>
                                      <p:to>
                                        <p:strVal val="visible"/>
                                      </p:to>
                                    </p:set>
                                    <p:animEffect transition="in" filter="fade">
                                      <p:cBhvr>
                                        <p:cTn id="209" dur="500"/>
                                        <p:tgtEl>
                                          <p:spTgt spid="97"/>
                                        </p:tgtEl>
                                      </p:cBhvr>
                                    </p:animEffect>
                                  </p:childTnLst>
                                </p:cTn>
                              </p:par>
                              <p:par>
                                <p:cTn id="210" presetID="10" presetClass="entr" presetSubtype="0" dur="50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fade">
                                      <p:cBhvr>
                                        <p:cTn id="212" dur="500"/>
                                        <p:tgtEl>
                                          <p:spTgt spid="101"/>
                                        </p:tgtEl>
                                      </p:cBhvr>
                                    </p:animEffect>
                                  </p:childTnLst>
                                </p:cTn>
                              </p:par>
                            </p:childTnLst>
                          </p:cTn>
                        </p:par>
                      </p:childTnLst>
                    </p:cTn>
                  </p:par>
                  <p:par>
                    <p:cTn id="213" fill="hold" nodeType="clickPar">
                      <p:stCondLst>
                        <p:cond delay="indefinite"/>
                      </p:stCondLst>
                      <p:childTnLst>
                        <p:par>
                          <p:cTn id="214" fill="hold">
                            <p:stCondLst>
                              <p:cond delay="0"/>
                            </p:stCondLst>
                            <p:childTnLst>
                              <p:par>
                                <p:cTn id="215" presetID="10" presetClass="entr" presetSubtype="0" dur="500" fill="hold" grpId="0" nodeType="clickEffect">
                                  <p:stCondLst>
                                    <p:cond delay="0"/>
                                  </p:stCondLst>
                                  <p:childTnLst>
                                    <p:set>
                                      <p:cBhvr>
                                        <p:cTn id="216" dur="1" fill="hold">
                                          <p:stCondLst>
                                            <p:cond delay="0"/>
                                          </p:stCondLst>
                                        </p:cTn>
                                        <p:tgtEl>
                                          <p:spTgt spid="93"/>
                                        </p:tgtEl>
                                        <p:attrNameLst>
                                          <p:attrName>style.visibility</p:attrName>
                                        </p:attrNameLst>
                                      </p:cBhvr>
                                      <p:to>
                                        <p:strVal val="visible"/>
                                      </p:to>
                                    </p:set>
                                    <p:animEffect transition="in" filter="fade">
                                      <p:cBhvr>
                                        <p:cTn id="217" dur="500"/>
                                        <p:tgtEl>
                                          <p:spTgt spid="93"/>
                                        </p:tgtEl>
                                      </p:cBhvr>
                                    </p:animEffect>
                                  </p:childTnLst>
                                </p:cTn>
                              </p:par>
                            </p:childTnLst>
                          </p:cTn>
                        </p:par>
                      </p:childTnLst>
                    </p:cTn>
                  </p:par>
                  <p:par>
                    <p:cTn id="218" fill="hold" nodeType="clickPar">
                      <p:stCondLst>
                        <p:cond delay="indefinite"/>
                      </p:stCondLst>
                      <p:childTnLst>
                        <p:par>
                          <p:cTn id="219" fill="hold">
                            <p:stCondLst>
                              <p:cond delay="0"/>
                            </p:stCondLst>
                            <p:childTnLst>
                              <p:par>
                                <p:cTn id="220" presetID="10" presetClass="entr" presetSubtype="0" dur="500" fill="hold" grpId="0" nodeType="clickEffect">
                                  <p:stCondLst>
                                    <p:cond delay="0"/>
                                  </p:stCondLst>
                                  <p:childTnLst>
                                    <p:set>
                                      <p:cBhvr>
                                        <p:cTn id="221" dur="1" fill="hold">
                                          <p:stCondLst>
                                            <p:cond delay="0"/>
                                          </p:stCondLst>
                                        </p:cTn>
                                        <p:tgtEl>
                                          <p:spTgt spid="98"/>
                                        </p:tgtEl>
                                        <p:attrNameLst>
                                          <p:attrName>style.visibility</p:attrName>
                                        </p:attrNameLst>
                                      </p:cBhvr>
                                      <p:to>
                                        <p:strVal val="visible"/>
                                      </p:to>
                                    </p:set>
                                    <p:animEffect transition="in" filter="fade">
                                      <p:cBhvr>
                                        <p:cTn id="222" dur="500"/>
                                        <p:tgtEl>
                                          <p:spTgt spid="98"/>
                                        </p:tgtEl>
                                      </p:cBhvr>
                                    </p:animEffect>
                                  </p:childTnLst>
                                </p:cTn>
                              </p:par>
                              <p:par>
                                <p:cTn id="223" presetID="10" presetClass="entr" presetSubtype="0" dur="500" fill="hold" grpId="0" nodeType="withEffect">
                                  <p:stCondLst>
                                    <p:cond delay="0"/>
                                  </p:stCondLst>
                                  <p:childTnLst>
                                    <p:set>
                                      <p:cBhvr>
                                        <p:cTn id="224" dur="1" fill="hold">
                                          <p:stCondLst>
                                            <p:cond delay="0"/>
                                          </p:stCondLst>
                                        </p:cTn>
                                        <p:tgtEl>
                                          <p:spTgt spid="102"/>
                                        </p:tgtEl>
                                        <p:attrNameLst>
                                          <p:attrName>style.visibility</p:attrName>
                                        </p:attrNameLst>
                                      </p:cBhvr>
                                      <p:to>
                                        <p:strVal val="visible"/>
                                      </p:to>
                                    </p:set>
                                    <p:animEffect transition="in" filter="fade">
                                      <p:cBhvr>
                                        <p:cTn id="225" dur="500"/>
                                        <p:tgtEl>
                                          <p:spTgt spid="102"/>
                                        </p:tgtEl>
                                      </p:cBhvr>
                                    </p:animEffect>
                                  </p:childTnLst>
                                </p:cTn>
                              </p:par>
                            </p:childTnLst>
                          </p:cTn>
                        </p:par>
                      </p:childTnLst>
                    </p:cTn>
                  </p:par>
                  <p:par>
                    <p:cTn id="226" fill="hold" nodeType="clickPar">
                      <p:stCondLst>
                        <p:cond delay="indefinite"/>
                      </p:stCondLst>
                      <p:childTnLst>
                        <p:par>
                          <p:cTn id="227" fill="hold">
                            <p:stCondLst>
                              <p:cond delay="0"/>
                            </p:stCondLst>
                            <p:childTnLst>
                              <p:par>
                                <p:cTn id="228" presetID="10" presetClass="entr" presetSubtype="0" dur="500" fill="hold" grpId="0" nodeType="clickEffect">
                                  <p:stCondLst>
                                    <p:cond delay="0"/>
                                  </p:stCondLst>
                                  <p:childTnLst>
                                    <p:set>
                                      <p:cBhvr>
                                        <p:cTn id="229" dur="1" fill="hold">
                                          <p:stCondLst>
                                            <p:cond delay="0"/>
                                          </p:stCondLst>
                                        </p:cTn>
                                        <p:tgtEl>
                                          <p:spTgt spid="94"/>
                                        </p:tgtEl>
                                        <p:attrNameLst>
                                          <p:attrName>style.visibility</p:attrName>
                                        </p:attrNameLst>
                                      </p:cBhvr>
                                      <p:to>
                                        <p:strVal val="visible"/>
                                      </p:to>
                                    </p:set>
                                    <p:animEffect transition="in" filter="fade">
                                      <p:cBhvr>
                                        <p:cTn id="230" dur="500"/>
                                        <p:tgtEl>
                                          <p:spTgt spid="94"/>
                                        </p:tgtEl>
                                      </p:cBhvr>
                                    </p:animEffect>
                                  </p:childTnLst>
                                </p:cTn>
                              </p:par>
                            </p:childTnLst>
                          </p:cTn>
                        </p:par>
                      </p:childTnLst>
                    </p:cTn>
                  </p:par>
                  <p:par>
                    <p:cTn id="231" fill="hold" nodeType="clickPar">
                      <p:stCondLst>
                        <p:cond delay="indefinite"/>
                      </p:stCondLst>
                      <p:childTnLst>
                        <p:par>
                          <p:cTn id="232" fill="hold">
                            <p:stCondLst>
                              <p:cond delay="0"/>
                            </p:stCondLst>
                            <p:childTnLst>
                              <p:par>
                                <p:cTn id="233" presetID="10" presetClass="entr" presetSubtype="0" dur="500" fill="hold" grpId="0" nodeType="clickEffect">
                                  <p:stCondLst>
                                    <p:cond delay="0"/>
                                  </p:stCondLst>
                                  <p:childTnLst>
                                    <p:set>
                                      <p:cBhvr>
                                        <p:cTn id="234" dur="1" fill="hold">
                                          <p:stCondLst>
                                            <p:cond delay="0"/>
                                          </p:stCondLst>
                                        </p:cTn>
                                        <p:tgtEl>
                                          <p:spTgt spid="99"/>
                                        </p:tgtEl>
                                        <p:attrNameLst>
                                          <p:attrName>style.visibility</p:attrName>
                                        </p:attrNameLst>
                                      </p:cBhvr>
                                      <p:to>
                                        <p:strVal val="visible"/>
                                      </p:to>
                                    </p:set>
                                    <p:animEffect transition="in" filter="fade">
                                      <p:cBhvr>
                                        <p:cTn id="235" dur="500"/>
                                        <p:tgtEl>
                                          <p:spTgt spid="99"/>
                                        </p:tgtEl>
                                      </p:cBhvr>
                                    </p:animEffect>
                                  </p:childTnLst>
                                </p:cTn>
                              </p:par>
                              <p:par>
                                <p:cTn id="236" presetID="10" presetClass="entr" presetSubtype="0" dur="500" fill="hold" grpId="0" nodeType="withEffect">
                                  <p:stCondLst>
                                    <p:cond delay="0"/>
                                  </p:stCondLst>
                                  <p:childTnLst>
                                    <p:set>
                                      <p:cBhvr>
                                        <p:cTn id="237" dur="1" fill="hold">
                                          <p:stCondLst>
                                            <p:cond delay="0"/>
                                          </p:stCondLst>
                                        </p:cTn>
                                        <p:tgtEl>
                                          <p:spTgt spid="100"/>
                                        </p:tgtEl>
                                        <p:attrNameLst>
                                          <p:attrName>style.visibility</p:attrName>
                                        </p:attrNameLst>
                                      </p:cBhvr>
                                      <p:to>
                                        <p:strVal val="visible"/>
                                      </p:to>
                                    </p:set>
                                    <p:animEffect transition="in" filter="fade">
                                      <p:cBhvr>
                                        <p:cTn id="23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9" grpId="0"/>
      <p:bldP spid="20" grpId="0"/>
      <p:bldP spid="21" grpId="0"/>
      <p:bldP spid="22" grpId="0" animBg="1"/>
      <p:bldP spid="23" grpId="0" animBg="1"/>
      <p:bldP spid="24" grpId="0" animBg="1"/>
      <p:bldP spid="54" grpId="0"/>
      <p:bldP spid="56" grpId="0"/>
      <p:bldP spid="58" grpId="0"/>
      <p:bldP spid="60" grpId="0"/>
      <p:bldP spid="62" grpId="0"/>
      <p:bldP spid="64" grpId="0"/>
      <p:bldP spid="84" grpId="0"/>
      <p:bldP spid="86" grpId="0"/>
      <p:bldP spid="88" grpId="0"/>
      <p:bldP spid="90" grpId="0"/>
      <p:bldP spid="91" grpId="0"/>
      <p:bldP spid="92" grpId="0"/>
      <p:bldP spid="93" grpId="0"/>
      <p:bldP spid="94" grpId="0"/>
      <p:bldP spid="95" grpId="0"/>
      <p:bldP spid="96" grpId="0"/>
      <p:bldP spid="97" grpId="0"/>
      <p:bldP spid="98" grpId="0"/>
      <p:bldP spid="99" grpId="0"/>
      <p:bldP spid="100" grpId="0"/>
      <p:bldP spid="101" grpId="0"/>
      <p:bldP spid="102"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B0A4B-EBA9-415A-AB57-A55460A1D0ED}"/>
              </a:ext>
            </a:extLst>
          </p:cNvPr>
          <p:cNvSpPr>
            <a:spLocks noGrp="1"/>
          </p:cNvSpPr>
          <p:nvPr>
            <p:ph type="title"/>
          </p:nvPr>
        </p:nvSpPr>
        <p:spPr/>
        <p:txBody>
          <a:bodyPr/>
          <a:lstStyle/>
          <a:p>
            <a:r>
              <a:rPr lang="en-IN"/>
              <a:t>4-bit Arithmetic Circuit</a:t>
            </a:r>
          </a:p>
        </p:txBody>
      </p:sp>
      <p:sp>
        <p:nvSpPr>
          <p:cNvPr id="3" name="Content Placeholder 2">
            <a:extLst>
              <a:ext uri="{FF2B5EF4-FFF2-40B4-BE49-F238E27FC236}">
                <a16:creationId xmlns:a16="http://schemas.microsoft.com/office/drawing/2014/main" id="{388B8DA1-882C-46DA-A97E-4B288EE21ECF}"/>
              </a:ext>
            </a:extLst>
          </p:cNvPr>
          <p:cNvSpPr>
            <a:spLocks noGrp="1"/>
          </p:cNvSpPr>
          <p:nvPr>
            <p:ph idx="1"/>
          </p:nvPr>
        </p:nvSpPr>
        <p:spPr>
          <a:xfrm>
            <a:off x="131180" y="863444"/>
            <a:ext cx="11929641" cy="2734521"/>
          </a:xfrm>
        </p:spPr>
        <p:txBody>
          <a:bodyPr/>
          <a:lstStyle/>
          <a:p>
            <a:r>
              <a:rPr lang="en-US"/>
              <a:t>The arithmetic micro operations can be implemented in one composite arithmetic circuit.</a:t>
            </a:r>
          </a:p>
          <a:p>
            <a:r>
              <a:rPr lang="en-US"/>
              <a:t>The basic component of an arithmetic circuit is the parallel adder.</a:t>
            </a:r>
          </a:p>
          <a:p>
            <a:r>
              <a:rPr lang="en-US"/>
              <a:t>By controlling the data inputs to the adder, it is possible to obtain different types of arithmetic operations.</a:t>
            </a:r>
          </a:p>
          <a:p>
            <a:r>
              <a:rPr lang="en-US"/>
              <a:t>The output of binary adder is calculated from arithmetic sum.</a:t>
            </a:r>
          </a:p>
          <a:p>
            <a:pPr marL="0" indent="0" algn="ctr">
              <a:buNone/>
            </a:pPr>
            <a:r>
              <a:rPr lang="en-US">
                <a:solidFill>
                  <a:schemeClr val="accent6"/>
                </a:solidFill>
              </a:rPr>
              <a:t>𝑫=𝑨+𝒀+𝑪</a:t>
            </a:r>
            <a:r>
              <a:rPr lang="en-US" baseline="-25000">
                <a:solidFill>
                  <a:schemeClr val="accent6"/>
                </a:solidFill>
              </a:rPr>
              <a:t>𝒊𝒏</a:t>
            </a:r>
          </a:p>
          <a:p>
            <a:endParaRPr lang="en-IN"/>
          </a:p>
        </p:txBody>
      </p:sp>
      <p:sp>
        <p:nvSpPr>
          <p:cNvPr id="43" name="TextBox 42">
            <a:extLst>
              <a:ext uri="{FF2B5EF4-FFF2-40B4-BE49-F238E27FC236}">
                <a16:creationId xmlns:a16="http://schemas.microsoft.com/office/drawing/2014/main" id="{7E5F314D-AFEC-4FC5-8092-C7F84AC1465E}"/>
              </a:ext>
            </a:extLst>
          </p:cNvPr>
          <p:cNvSpPr txBox="1"/>
          <p:nvPr/>
        </p:nvSpPr>
        <p:spPr>
          <a:xfrm>
            <a:off x="263945" y="3429000"/>
            <a:ext cx="4356577" cy="461665"/>
          </a:xfrm>
          <a:prstGeom prst="rect">
            <a:avLst/>
          </a:prstGeom>
          <a:noFill/>
        </p:spPr>
        <p:txBody>
          <a:bodyPr wrap="none" rtlCol="0">
            <a:spAutoFit/>
          </a:bodyPr>
          <a:lstStyle/>
          <a:p>
            <a:r>
              <a:rPr lang="en-US" sz="2400">
                <a:solidFill>
                  <a:schemeClr val="tx2"/>
                </a:solidFill>
              </a:rPr>
              <a:t>Decrement using 2’s complement</a:t>
            </a:r>
          </a:p>
        </p:txBody>
      </p:sp>
      <p:sp>
        <p:nvSpPr>
          <p:cNvPr id="44" name="TextBox 43">
            <a:extLst>
              <a:ext uri="{FF2B5EF4-FFF2-40B4-BE49-F238E27FC236}">
                <a16:creationId xmlns:a16="http://schemas.microsoft.com/office/drawing/2014/main" id="{DA5ACEC8-982D-4D2D-B9EF-04203B7061D6}"/>
              </a:ext>
            </a:extLst>
          </p:cNvPr>
          <p:cNvSpPr txBox="1"/>
          <p:nvPr/>
        </p:nvSpPr>
        <p:spPr>
          <a:xfrm>
            <a:off x="834890" y="4433777"/>
            <a:ext cx="336952" cy="461665"/>
          </a:xfrm>
          <a:prstGeom prst="rect">
            <a:avLst/>
          </a:prstGeom>
          <a:noFill/>
        </p:spPr>
        <p:txBody>
          <a:bodyPr wrap="none" rtlCol="0">
            <a:spAutoFit/>
          </a:bodyPr>
          <a:lstStyle/>
          <a:p>
            <a:r>
              <a:rPr lang="en-US" sz="2400"/>
              <a:t>1</a:t>
            </a:r>
          </a:p>
        </p:txBody>
      </p:sp>
      <p:sp>
        <p:nvSpPr>
          <p:cNvPr id="45" name="TextBox 44">
            <a:extLst>
              <a:ext uri="{FF2B5EF4-FFF2-40B4-BE49-F238E27FC236}">
                <a16:creationId xmlns:a16="http://schemas.microsoft.com/office/drawing/2014/main" id="{1EE8E0EB-7564-4698-9423-7C8048E09BB2}"/>
              </a:ext>
            </a:extLst>
          </p:cNvPr>
          <p:cNvSpPr txBox="1"/>
          <p:nvPr/>
        </p:nvSpPr>
        <p:spPr>
          <a:xfrm>
            <a:off x="1361718" y="4433776"/>
            <a:ext cx="336952" cy="461665"/>
          </a:xfrm>
          <a:prstGeom prst="rect">
            <a:avLst/>
          </a:prstGeom>
          <a:noFill/>
        </p:spPr>
        <p:txBody>
          <a:bodyPr wrap="none" rtlCol="0">
            <a:spAutoFit/>
          </a:bodyPr>
          <a:lstStyle/>
          <a:p>
            <a:r>
              <a:rPr lang="en-US" sz="2400"/>
              <a:t>1</a:t>
            </a:r>
          </a:p>
        </p:txBody>
      </p:sp>
      <p:sp>
        <p:nvSpPr>
          <p:cNvPr id="46" name="TextBox 45">
            <a:extLst>
              <a:ext uri="{FF2B5EF4-FFF2-40B4-BE49-F238E27FC236}">
                <a16:creationId xmlns:a16="http://schemas.microsoft.com/office/drawing/2014/main" id="{2685D3D5-9CBF-409B-9043-574B92D12473}"/>
              </a:ext>
            </a:extLst>
          </p:cNvPr>
          <p:cNvSpPr txBox="1"/>
          <p:nvPr/>
        </p:nvSpPr>
        <p:spPr>
          <a:xfrm>
            <a:off x="1888546" y="4433776"/>
            <a:ext cx="336952" cy="461665"/>
          </a:xfrm>
          <a:prstGeom prst="rect">
            <a:avLst/>
          </a:prstGeom>
          <a:noFill/>
        </p:spPr>
        <p:txBody>
          <a:bodyPr wrap="none" rtlCol="0">
            <a:spAutoFit/>
          </a:bodyPr>
          <a:lstStyle/>
          <a:p>
            <a:r>
              <a:rPr lang="en-US" sz="2400"/>
              <a:t>0</a:t>
            </a:r>
          </a:p>
        </p:txBody>
      </p:sp>
      <p:sp>
        <p:nvSpPr>
          <p:cNvPr id="47" name="TextBox 46">
            <a:extLst>
              <a:ext uri="{FF2B5EF4-FFF2-40B4-BE49-F238E27FC236}">
                <a16:creationId xmlns:a16="http://schemas.microsoft.com/office/drawing/2014/main" id="{69879BCC-ECA0-4900-8CD8-9C24AD7EC1CA}"/>
              </a:ext>
            </a:extLst>
          </p:cNvPr>
          <p:cNvSpPr txBox="1"/>
          <p:nvPr/>
        </p:nvSpPr>
        <p:spPr>
          <a:xfrm>
            <a:off x="2415374" y="4433776"/>
            <a:ext cx="336952" cy="461665"/>
          </a:xfrm>
          <a:prstGeom prst="rect">
            <a:avLst/>
          </a:prstGeom>
          <a:noFill/>
        </p:spPr>
        <p:txBody>
          <a:bodyPr wrap="none" rtlCol="0">
            <a:spAutoFit/>
          </a:bodyPr>
          <a:lstStyle/>
          <a:p>
            <a:r>
              <a:rPr lang="en-US" sz="2400"/>
              <a:t>1</a:t>
            </a:r>
          </a:p>
        </p:txBody>
      </p:sp>
      <p:sp>
        <p:nvSpPr>
          <p:cNvPr id="48" name="TextBox 47">
            <a:extLst>
              <a:ext uri="{FF2B5EF4-FFF2-40B4-BE49-F238E27FC236}">
                <a16:creationId xmlns:a16="http://schemas.microsoft.com/office/drawing/2014/main" id="{A56EE3B0-C430-4569-B516-AC5BE14FAC76}"/>
              </a:ext>
            </a:extLst>
          </p:cNvPr>
          <p:cNvSpPr txBox="1"/>
          <p:nvPr/>
        </p:nvSpPr>
        <p:spPr>
          <a:xfrm>
            <a:off x="2415374" y="4825556"/>
            <a:ext cx="336952" cy="461665"/>
          </a:xfrm>
          <a:prstGeom prst="rect">
            <a:avLst/>
          </a:prstGeom>
          <a:noFill/>
        </p:spPr>
        <p:txBody>
          <a:bodyPr wrap="none" rtlCol="0">
            <a:spAutoFit/>
          </a:bodyPr>
          <a:lstStyle/>
          <a:p>
            <a:r>
              <a:rPr lang="en-US" sz="2400"/>
              <a:t>1</a:t>
            </a:r>
          </a:p>
        </p:txBody>
      </p:sp>
      <p:sp>
        <p:nvSpPr>
          <p:cNvPr id="49" name="TextBox 48">
            <a:extLst>
              <a:ext uri="{FF2B5EF4-FFF2-40B4-BE49-F238E27FC236}">
                <a16:creationId xmlns:a16="http://schemas.microsoft.com/office/drawing/2014/main" id="{85BF771E-2954-4E27-91B9-483E63F076BA}"/>
              </a:ext>
            </a:extLst>
          </p:cNvPr>
          <p:cNvSpPr txBox="1"/>
          <p:nvPr/>
        </p:nvSpPr>
        <p:spPr>
          <a:xfrm>
            <a:off x="5552661" y="5346544"/>
            <a:ext cx="336952" cy="461665"/>
          </a:xfrm>
          <a:prstGeom prst="rect">
            <a:avLst/>
          </a:prstGeom>
          <a:noFill/>
        </p:spPr>
        <p:txBody>
          <a:bodyPr wrap="none" rtlCol="0">
            <a:spAutoFit/>
          </a:bodyPr>
          <a:lstStyle/>
          <a:p>
            <a:r>
              <a:rPr lang="en-US" sz="2400"/>
              <a:t>1</a:t>
            </a:r>
          </a:p>
        </p:txBody>
      </p:sp>
      <p:sp>
        <p:nvSpPr>
          <p:cNvPr id="50" name="TextBox 49">
            <a:extLst>
              <a:ext uri="{FF2B5EF4-FFF2-40B4-BE49-F238E27FC236}">
                <a16:creationId xmlns:a16="http://schemas.microsoft.com/office/drawing/2014/main" id="{50AFD10D-0288-48E2-9C3E-01B65CF8EF7D}"/>
              </a:ext>
            </a:extLst>
          </p:cNvPr>
          <p:cNvSpPr txBox="1"/>
          <p:nvPr/>
        </p:nvSpPr>
        <p:spPr>
          <a:xfrm>
            <a:off x="6079489" y="5346543"/>
            <a:ext cx="336952" cy="461665"/>
          </a:xfrm>
          <a:prstGeom prst="rect">
            <a:avLst/>
          </a:prstGeom>
          <a:noFill/>
        </p:spPr>
        <p:txBody>
          <a:bodyPr wrap="none" rtlCol="0">
            <a:spAutoFit/>
          </a:bodyPr>
          <a:lstStyle/>
          <a:p>
            <a:r>
              <a:rPr lang="en-US" sz="2400"/>
              <a:t>1</a:t>
            </a:r>
          </a:p>
        </p:txBody>
      </p:sp>
      <p:sp>
        <p:nvSpPr>
          <p:cNvPr id="51" name="TextBox 50">
            <a:extLst>
              <a:ext uri="{FF2B5EF4-FFF2-40B4-BE49-F238E27FC236}">
                <a16:creationId xmlns:a16="http://schemas.microsoft.com/office/drawing/2014/main" id="{DE6E57BB-3437-4150-9F7A-7D10B0D20EFB}"/>
              </a:ext>
            </a:extLst>
          </p:cNvPr>
          <p:cNvSpPr txBox="1"/>
          <p:nvPr/>
        </p:nvSpPr>
        <p:spPr>
          <a:xfrm>
            <a:off x="6606317" y="5346543"/>
            <a:ext cx="336952" cy="461665"/>
          </a:xfrm>
          <a:prstGeom prst="rect">
            <a:avLst/>
          </a:prstGeom>
          <a:noFill/>
        </p:spPr>
        <p:txBody>
          <a:bodyPr wrap="none" rtlCol="0">
            <a:spAutoFit/>
          </a:bodyPr>
          <a:lstStyle/>
          <a:p>
            <a:r>
              <a:rPr lang="en-US" sz="2400"/>
              <a:t>0</a:t>
            </a:r>
          </a:p>
        </p:txBody>
      </p:sp>
      <p:sp>
        <p:nvSpPr>
          <p:cNvPr id="52" name="TextBox 51">
            <a:extLst>
              <a:ext uri="{FF2B5EF4-FFF2-40B4-BE49-F238E27FC236}">
                <a16:creationId xmlns:a16="http://schemas.microsoft.com/office/drawing/2014/main" id="{F48F4F90-847E-498B-BC0B-6DC542D4CD3D}"/>
              </a:ext>
            </a:extLst>
          </p:cNvPr>
          <p:cNvSpPr txBox="1"/>
          <p:nvPr/>
        </p:nvSpPr>
        <p:spPr>
          <a:xfrm>
            <a:off x="7133145" y="5346543"/>
            <a:ext cx="336952" cy="461665"/>
          </a:xfrm>
          <a:prstGeom prst="rect">
            <a:avLst/>
          </a:prstGeom>
          <a:noFill/>
        </p:spPr>
        <p:txBody>
          <a:bodyPr wrap="none" rtlCol="0">
            <a:spAutoFit/>
          </a:bodyPr>
          <a:lstStyle/>
          <a:p>
            <a:r>
              <a:rPr lang="en-US" sz="2400"/>
              <a:t>0</a:t>
            </a:r>
          </a:p>
        </p:txBody>
      </p:sp>
      <p:sp>
        <p:nvSpPr>
          <p:cNvPr id="53" name="TextBox 52">
            <a:extLst>
              <a:ext uri="{FF2B5EF4-FFF2-40B4-BE49-F238E27FC236}">
                <a16:creationId xmlns:a16="http://schemas.microsoft.com/office/drawing/2014/main" id="{0C8841A7-1EAD-41DD-B390-19C58DADBAAA}"/>
              </a:ext>
            </a:extLst>
          </p:cNvPr>
          <p:cNvSpPr txBox="1"/>
          <p:nvPr/>
        </p:nvSpPr>
        <p:spPr>
          <a:xfrm>
            <a:off x="5552661" y="3985252"/>
            <a:ext cx="336952" cy="461665"/>
          </a:xfrm>
          <a:prstGeom prst="rect">
            <a:avLst/>
          </a:prstGeom>
          <a:noFill/>
        </p:spPr>
        <p:txBody>
          <a:bodyPr wrap="none" rtlCol="0">
            <a:spAutoFit/>
          </a:bodyPr>
          <a:lstStyle/>
          <a:p>
            <a:r>
              <a:rPr lang="en-US" sz="2400"/>
              <a:t>1</a:t>
            </a:r>
          </a:p>
        </p:txBody>
      </p:sp>
      <p:sp>
        <p:nvSpPr>
          <p:cNvPr id="54" name="TextBox 53">
            <a:extLst>
              <a:ext uri="{FF2B5EF4-FFF2-40B4-BE49-F238E27FC236}">
                <a16:creationId xmlns:a16="http://schemas.microsoft.com/office/drawing/2014/main" id="{A713DE81-8B3C-4C74-957E-D3956415EB69}"/>
              </a:ext>
            </a:extLst>
          </p:cNvPr>
          <p:cNvSpPr txBox="1"/>
          <p:nvPr/>
        </p:nvSpPr>
        <p:spPr>
          <a:xfrm>
            <a:off x="6079489" y="3985251"/>
            <a:ext cx="336952" cy="461665"/>
          </a:xfrm>
          <a:prstGeom prst="rect">
            <a:avLst/>
          </a:prstGeom>
          <a:noFill/>
        </p:spPr>
        <p:txBody>
          <a:bodyPr wrap="none" rtlCol="0">
            <a:spAutoFit/>
          </a:bodyPr>
          <a:lstStyle/>
          <a:p>
            <a:r>
              <a:rPr lang="en-US" sz="2400"/>
              <a:t>1</a:t>
            </a:r>
          </a:p>
        </p:txBody>
      </p:sp>
      <p:sp>
        <p:nvSpPr>
          <p:cNvPr id="55" name="TextBox 54">
            <a:extLst>
              <a:ext uri="{FF2B5EF4-FFF2-40B4-BE49-F238E27FC236}">
                <a16:creationId xmlns:a16="http://schemas.microsoft.com/office/drawing/2014/main" id="{3383192A-DEAE-40CE-B3AA-199C06218C33}"/>
              </a:ext>
            </a:extLst>
          </p:cNvPr>
          <p:cNvSpPr txBox="1"/>
          <p:nvPr/>
        </p:nvSpPr>
        <p:spPr>
          <a:xfrm>
            <a:off x="6606317" y="3985251"/>
            <a:ext cx="336952" cy="461665"/>
          </a:xfrm>
          <a:prstGeom prst="rect">
            <a:avLst/>
          </a:prstGeom>
          <a:noFill/>
        </p:spPr>
        <p:txBody>
          <a:bodyPr wrap="none" rtlCol="0">
            <a:spAutoFit/>
          </a:bodyPr>
          <a:lstStyle/>
          <a:p>
            <a:r>
              <a:rPr lang="en-US" sz="2400"/>
              <a:t>1</a:t>
            </a:r>
          </a:p>
        </p:txBody>
      </p:sp>
      <p:sp>
        <p:nvSpPr>
          <p:cNvPr id="56" name="TextBox 55">
            <a:extLst>
              <a:ext uri="{FF2B5EF4-FFF2-40B4-BE49-F238E27FC236}">
                <a16:creationId xmlns:a16="http://schemas.microsoft.com/office/drawing/2014/main" id="{EA9469BB-CC5B-4D13-BE17-B17C3E0E29D5}"/>
              </a:ext>
            </a:extLst>
          </p:cNvPr>
          <p:cNvSpPr txBox="1"/>
          <p:nvPr/>
        </p:nvSpPr>
        <p:spPr>
          <a:xfrm>
            <a:off x="596293" y="4825556"/>
            <a:ext cx="309700" cy="584775"/>
          </a:xfrm>
          <a:prstGeom prst="rect">
            <a:avLst/>
          </a:prstGeom>
          <a:noFill/>
        </p:spPr>
        <p:txBody>
          <a:bodyPr wrap="none" rtlCol="0">
            <a:spAutoFit/>
          </a:bodyPr>
          <a:lstStyle/>
          <a:p>
            <a:r>
              <a:rPr lang="en-US" sz="3200"/>
              <a:t>-</a:t>
            </a:r>
          </a:p>
        </p:txBody>
      </p:sp>
      <p:cxnSp>
        <p:nvCxnSpPr>
          <p:cNvPr id="57" name="Straight Connector 56">
            <a:extLst>
              <a:ext uri="{FF2B5EF4-FFF2-40B4-BE49-F238E27FC236}">
                <a16:creationId xmlns:a16="http://schemas.microsoft.com/office/drawing/2014/main" id="{0AB3AA05-D1AB-4D38-A52F-00F2B0D6D994}"/>
              </a:ext>
            </a:extLst>
          </p:cNvPr>
          <p:cNvCxnSpPr/>
          <p:nvPr/>
        </p:nvCxnSpPr>
        <p:spPr>
          <a:xfrm>
            <a:off x="536717" y="5295175"/>
            <a:ext cx="234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A5FCA28-860F-41EC-AD6C-97B5478048A1}"/>
              </a:ext>
            </a:extLst>
          </p:cNvPr>
          <p:cNvCxnSpPr/>
          <p:nvPr/>
        </p:nvCxnSpPr>
        <p:spPr>
          <a:xfrm>
            <a:off x="5055705" y="4433777"/>
            <a:ext cx="2520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9" name="Freeform 21">
            <a:extLst>
              <a:ext uri="{FF2B5EF4-FFF2-40B4-BE49-F238E27FC236}">
                <a16:creationId xmlns:a16="http://schemas.microsoft.com/office/drawing/2014/main" id="{0F50B266-F6F6-48F4-AD48-C31EED68253C}"/>
              </a:ext>
            </a:extLst>
          </p:cNvPr>
          <p:cNvSpPr/>
          <p:nvPr/>
        </p:nvSpPr>
        <p:spPr>
          <a:xfrm>
            <a:off x="6785320" y="3696228"/>
            <a:ext cx="542925" cy="2304000"/>
          </a:xfrm>
          <a:custGeom>
            <a:avLst/>
            <a:gdLst>
              <a:gd name="connsiteX0" fmla="*/ 542925 w 542925"/>
              <a:gd name="connsiteY0" fmla="*/ 3151514 h 3555886"/>
              <a:gd name="connsiteX1" fmla="*/ 371475 w 542925"/>
              <a:gd name="connsiteY1" fmla="*/ 3308677 h 3555886"/>
              <a:gd name="connsiteX2" fmla="*/ 171450 w 542925"/>
              <a:gd name="connsiteY2" fmla="*/ 251152 h 3555886"/>
              <a:gd name="connsiteX3" fmla="*/ 0 w 542925"/>
              <a:gd name="connsiteY3" fmla="*/ 394027 h 3555886"/>
            </a:gdLst>
            <a:ahLst/>
            <a:cxnLst>
              <a:cxn ang="0">
                <a:pos x="connsiteX0" y="connsiteY0"/>
              </a:cxn>
              <a:cxn ang="0">
                <a:pos x="connsiteX1" y="connsiteY1"/>
              </a:cxn>
              <a:cxn ang="0">
                <a:pos x="connsiteX2" y="connsiteY2"/>
              </a:cxn>
              <a:cxn ang="0">
                <a:pos x="connsiteX3" y="connsiteY3"/>
              </a:cxn>
            </a:cxnLst>
            <a:rect l="l" t="t" r="r" b="b"/>
            <a:pathLst>
              <a:path w="542925" h="3555886">
                <a:moveTo>
                  <a:pt x="542925" y="3151514"/>
                </a:moveTo>
                <a:cubicBezTo>
                  <a:pt x="488156" y="3471792"/>
                  <a:pt x="433387" y="3792071"/>
                  <a:pt x="371475" y="3308677"/>
                </a:cubicBezTo>
                <a:cubicBezTo>
                  <a:pt x="309563" y="2825283"/>
                  <a:pt x="233362" y="736927"/>
                  <a:pt x="171450" y="251152"/>
                </a:cubicBezTo>
                <a:cubicBezTo>
                  <a:pt x="109538" y="-234623"/>
                  <a:pt x="54769" y="79702"/>
                  <a:pt x="0" y="394027"/>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22">
            <a:extLst>
              <a:ext uri="{FF2B5EF4-FFF2-40B4-BE49-F238E27FC236}">
                <a16:creationId xmlns:a16="http://schemas.microsoft.com/office/drawing/2014/main" id="{B7F7B16E-12DB-4A21-AB83-D2D595DBD3E9}"/>
              </a:ext>
            </a:extLst>
          </p:cNvPr>
          <p:cNvSpPr/>
          <p:nvPr/>
        </p:nvSpPr>
        <p:spPr>
          <a:xfrm>
            <a:off x="6266207" y="3720481"/>
            <a:ext cx="542925" cy="2304000"/>
          </a:xfrm>
          <a:custGeom>
            <a:avLst/>
            <a:gdLst>
              <a:gd name="connsiteX0" fmla="*/ 542925 w 542925"/>
              <a:gd name="connsiteY0" fmla="*/ 3151514 h 3555886"/>
              <a:gd name="connsiteX1" fmla="*/ 371475 w 542925"/>
              <a:gd name="connsiteY1" fmla="*/ 3308677 h 3555886"/>
              <a:gd name="connsiteX2" fmla="*/ 171450 w 542925"/>
              <a:gd name="connsiteY2" fmla="*/ 251152 h 3555886"/>
              <a:gd name="connsiteX3" fmla="*/ 0 w 542925"/>
              <a:gd name="connsiteY3" fmla="*/ 394027 h 3555886"/>
            </a:gdLst>
            <a:ahLst/>
            <a:cxnLst>
              <a:cxn ang="0">
                <a:pos x="connsiteX0" y="connsiteY0"/>
              </a:cxn>
              <a:cxn ang="0">
                <a:pos x="connsiteX1" y="connsiteY1"/>
              </a:cxn>
              <a:cxn ang="0">
                <a:pos x="connsiteX2" y="connsiteY2"/>
              </a:cxn>
              <a:cxn ang="0">
                <a:pos x="connsiteX3" y="connsiteY3"/>
              </a:cxn>
            </a:cxnLst>
            <a:rect l="l" t="t" r="r" b="b"/>
            <a:pathLst>
              <a:path w="542925" h="3555886">
                <a:moveTo>
                  <a:pt x="542925" y="3151514"/>
                </a:moveTo>
                <a:cubicBezTo>
                  <a:pt x="488156" y="3471792"/>
                  <a:pt x="433387" y="3792071"/>
                  <a:pt x="371475" y="3308677"/>
                </a:cubicBezTo>
                <a:cubicBezTo>
                  <a:pt x="309563" y="2825283"/>
                  <a:pt x="233362" y="736927"/>
                  <a:pt x="171450" y="251152"/>
                </a:cubicBezTo>
                <a:cubicBezTo>
                  <a:pt x="109538" y="-234623"/>
                  <a:pt x="54769" y="79702"/>
                  <a:pt x="0" y="394027"/>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23">
            <a:extLst>
              <a:ext uri="{FF2B5EF4-FFF2-40B4-BE49-F238E27FC236}">
                <a16:creationId xmlns:a16="http://schemas.microsoft.com/office/drawing/2014/main" id="{6083A23E-F70F-44FA-8D05-4BCD6AD0B018}"/>
              </a:ext>
            </a:extLst>
          </p:cNvPr>
          <p:cNvSpPr/>
          <p:nvPr/>
        </p:nvSpPr>
        <p:spPr>
          <a:xfrm>
            <a:off x="5699471" y="3720481"/>
            <a:ext cx="542925" cy="2304000"/>
          </a:xfrm>
          <a:custGeom>
            <a:avLst/>
            <a:gdLst>
              <a:gd name="connsiteX0" fmla="*/ 542925 w 542925"/>
              <a:gd name="connsiteY0" fmla="*/ 3151514 h 3555886"/>
              <a:gd name="connsiteX1" fmla="*/ 371475 w 542925"/>
              <a:gd name="connsiteY1" fmla="*/ 3308677 h 3555886"/>
              <a:gd name="connsiteX2" fmla="*/ 171450 w 542925"/>
              <a:gd name="connsiteY2" fmla="*/ 251152 h 3555886"/>
              <a:gd name="connsiteX3" fmla="*/ 0 w 542925"/>
              <a:gd name="connsiteY3" fmla="*/ 394027 h 3555886"/>
            </a:gdLst>
            <a:ahLst/>
            <a:cxnLst>
              <a:cxn ang="0">
                <a:pos x="connsiteX0" y="connsiteY0"/>
              </a:cxn>
              <a:cxn ang="0">
                <a:pos x="connsiteX1" y="connsiteY1"/>
              </a:cxn>
              <a:cxn ang="0">
                <a:pos x="connsiteX2" y="connsiteY2"/>
              </a:cxn>
              <a:cxn ang="0">
                <a:pos x="connsiteX3" y="connsiteY3"/>
              </a:cxn>
            </a:cxnLst>
            <a:rect l="l" t="t" r="r" b="b"/>
            <a:pathLst>
              <a:path w="542925" h="3555886">
                <a:moveTo>
                  <a:pt x="542925" y="3151514"/>
                </a:moveTo>
                <a:cubicBezTo>
                  <a:pt x="488156" y="3471792"/>
                  <a:pt x="433387" y="3792071"/>
                  <a:pt x="371475" y="3308677"/>
                </a:cubicBezTo>
                <a:cubicBezTo>
                  <a:pt x="309563" y="2825283"/>
                  <a:pt x="233362" y="736927"/>
                  <a:pt x="171450" y="251152"/>
                </a:cubicBezTo>
                <a:cubicBezTo>
                  <a:pt x="109538" y="-234623"/>
                  <a:pt x="54769" y="79702"/>
                  <a:pt x="0" y="394027"/>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BF05F31F-F425-42E3-AD46-0120C9B7FF88}"/>
              </a:ext>
            </a:extLst>
          </p:cNvPr>
          <p:cNvSpPr txBox="1"/>
          <p:nvPr/>
        </p:nvSpPr>
        <p:spPr>
          <a:xfrm>
            <a:off x="5560321" y="4435039"/>
            <a:ext cx="336952" cy="461665"/>
          </a:xfrm>
          <a:prstGeom prst="rect">
            <a:avLst/>
          </a:prstGeom>
          <a:noFill/>
        </p:spPr>
        <p:txBody>
          <a:bodyPr wrap="none" rtlCol="0">
            <a:spAutoFit/>
          </a:bodyPr>
          <a:lstStyle/>
          <a:p>
            <a:r>
              <a:rPr lang="en-US" sz="2400"/>
              <a:t>1</a:t>
            </a:r>
          </a:p>
        </p:txBody>
      </p:sp>
      <p:sp>
        <p:nvSpPr>
          <p:cNvPr id="63" name="TextBox 62">
            <a:extLst>
              <a:ext uri="{FF2B5EF4-FFF2-40B4-BE49-F238E27FC236}">
                <a16:creationId xmlns:a16="http://schemas.microsoft.com/office/drawing/2014/main" id="{1888F3AB-3139-44FA-BD78-F72A96C3FE66}"/>
              </a:ext>
            </a:extLst>
          </p:cNvPr>
          <p:cNvSpPr txBox="1"/>
          <p:nvPr/>
        </p:nvSpPr>
        <p:spPr>
          <a:xfrm>
            <a:off x="6087149" y="4435038"/>
            <a:ext cx="336952" cy="461665"/>
          </a:xfrm>
          <a:prstGeom prst="rect">
            <a:avLst/>
          </a:prstGeom>
          <a:noFill/>
        </p:spPr>
        <p:txBody>
          <a:bodyPr wrap="none" rtlCol="0">
            <a:spAutoFit/>
          </a:bodyPr>
          <a:lstStyle/>
          <a:p>
            <a:r>
              <a:rPr lang="en-US" sz="2400"/>
              <a:t>1</a:t>
            </a:r>
          </a:p>
        </p:txBody>
      </p:sp>
      <p:sp>
        <p:nvSpPr>
          <p:cNvPr id="64" name="TextBox 63">
            <a:extLst>
              <a:ext uri="{FF2B5EF4-FFF2-40B4-BE49-F238E27FC236}">
                <a16:creationId xmlns:a16="http://schemas.microsoft.com/office/drawing/2014/main" id="{87A5B3B6-49CF-4782-AC12-489876579986}"/>
              </a:ext>
            </a:extLst>
          </p:cNvPr>
          <p:cNvSpPr txBox="1"/>
          <p:nvPr/>
        </p:nvSpPr>
        <p:spPr>
          <a:xfrm>
            <a:off x="6613977" y="4435038"/>
            <a:ext cx="336952" cy="461665"/>
          </a:xfrm>
          <a:prstGeom prst="rect">
            <a:avLst/>
          </a:prstGeom>
          <a:noFill/>
        </p:spPr>
        <p:txBody>
          <a:bodyPr wrap="none" rtlCol="0">
            <a:spAutoFit/>
          </a:bodyPr>
          <a:lstStyle/>
          <a:p>
            <a:r>
              <a:rPr lang="en-US" sz="2400"/>
              <a:t>0</a:t>
            </a:r>
          </a:p>
        </p:txBody>
      </p:sp>
      <p:sp>
        <p:nvSpPr>
          <p:cNvPr id="65" name="TextBox 64">
            <a:extLst>
              <a:ext uri="{FF2B5EF4-FFF2-40B4-BE49-F238E27FC236}">
                <a16:creationId xmlns:a16="http://schemas.microsoft.com/office/drawing/2014/main" id="{5B7C279A-40A0-47F6-8BED-715EF74FCB8D}"/>
              </a:ext>
            </a:extLst>
          </p:cNvPr>
          <p:cNvSpPr txBox="1"/>
          <p:nvPr/>
        </p:nvSpPr>
        <p:spPr>
          <a:xfrm>
            <a:off x="7140805" y="4435038"/>
            <a:ext cx="336952" cy="461665"/>
          </a:xfrm>
          <a:prstGeom prst="rect">
            <a:avLst/>
          </a:prstGeom>
          <a:noFill/>
        </p:spPr>
        <p:txBody>
          <a:bodyPr wrap="none" rtlCol="0">
            <a:spAutoFit/>
          </a:bodyPr>
          <a:lstStyle/>
          <a:p>
            <a:r>
              <a:rPr lang="en-US" sz="2400"/>
              <a:t>1</a:t>
            </a:r>
          </a:p>
        </p:txBody>
      </p:sp>
      <p:cxnSp>
        <p:nvCxnSpPr>
          <p:cNvPr id="66" name="Straight Connector 65">
            <a:extLst>
              <a:ext uri="{FF2B5EF4-FFF2-40B4-BE49-F238E27FC236}">
                <a16:creationId xmlns:a16="http://schemas.microsoft.com/office/drawing/2014/main" id="{FC1B698A-EC6B-4BA8-BBB1-A517F23EA735}"/>
              </a:ext>
            </a:extLst>
          </p:cNvPr>
          <p:cNvCxnSpPr/>
          <p:nvPr/>
        </p:nvCxnSpPr>
        <p:spPr>
          <a:xfrm>
            <a:off x="5055705" y="5296436"/>
            <a:ext cx="2520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2411A50-2E5B-475A-9882-92DDA7125476}"/>
              </a:ext>
            </a:extLst>
          </p:cNvPr>
          <p:cNvSpPr txBox="1"/>
          <p:nvPr/>
        </p:nvSpPr>
        <p:spPr>
          <a:xfrm>
            <a:off x="5552661" y="4839234"/>
            <a:ext cx="336952" cy="461665"/>
          </a:xfrm>
          <a:prstGeom prst="rect">
            <a:avLst/>
          </a:prstGeom>
          <a:noFill/>
        </p:spPr>
        <p:txBody>
          <a:bodyPr wrap="none" rtlCol="0">
            <a:spAutoFit/>
          </a:bodyPr>
          <a:lstStyle/>
          <a:p>
            <a:r>
              <a:rPr lang="en-US" sz="2400"/>
              <a:t>1</a:t>
            </a:r>
          </a:p>
        </p:txBody>
      </p:sp>
      <p:sp>
        <p:nvSpPr>
          <p:cNvPr id="68" name="TextBox 67">
            <a:extLst>
              <a:ext uri="{FF2B5EF4-FFF2-40B4-BE49-F238E27FC236}">
                <a16:creationId xmlns:a16="http://schemas.microsoft.com/office/drawing/2014/main" id="{CA8A87C9-8FCE-4496-95FA-F229FEC314B5}"/>
              </a:ext>
            </a:extLst>
          </p:cNvPr>
          <p:cNvSpPr txBox="1"/>
          <p:nvPr/>
        </p:nvSpPr>
        <p:spPr>
          <a:xfrm>
            <a:off x="6079489" y="4839233"/>
            <a:ext cx="336952" cy="461665"/>
          </a:xfrm>
          <a:prstGeom prst="rect">
            <a:avLst/>
          </a:prstGeom>
          <a:noFill/>
        </p:spPr>
        <p:txBody>
          <a:bodyPr wrap="none" rtlCol="0">
            <a:spAutoFit/>
          </a:bodyPr>
          <a:lstStyle/>
          <a:p>
            <a:r>
              <a:rPr lang="en-US" sz="2400"/>
              <a:t>1</a:t>
            </a:r>
          </a:p>
        </p:txBody>
      </p:sp>
      <p:sp>
        <p:nvSpPr>
          <p:cNvPr id="69" name="TextBox 68">
            <a:extLst>
              <a:ext uri="{FF2B5EF4-FFF2-40B4-BE49-F238E27FC236}">
                <a16:creationId xmlns:a16="http://schemas.microsoft.com/office/drawing/2014/main" id="{D13B79E9-F73D-468E-A0F5-802F6B225393}"/>
              </a:ext>
            </a:extLst>
          </p:cNvPr>
          <p:cNvSpPr txBox="1"/>
          <p:nvPr/>
        </p:nvSpPr>
        <p:spPr>
          <a:xfrm>
            <a:off x="6606317" y="4839233"/>
            <a:ext cx="336952" cy="461665"/>
          </a:xfrm>
          <a:prstGeom prst="rect">
            <a:avLst/>
          </a:prstGeom>
          <a:noFill/>
        </p:spPr>
        <p:txBody>
          <a:bodyPr wrap="none" rtlCol="0">
            <a:spAutoFit/>
          </a:bodyPr>
          <a:lstStyle/>
          <a:p>
            <a:r>
              <a:rPr lang="en-US" sz="2400"/>
              <a:t>1</a:t>
            </a:r>
          </a:p>
        </p:txBody>
      </p:sp>
      <p:sp>
        <p:nvSpPr>
          <p:cNvPr id="70" name="TextBox 69">
            <a:extLst>
              <a:ext uri="{FF2B5EF4-FFF2-40B4-BE49-F238E27FC236}">
                <a16:creationId xmlns:a16="http://schemas.microsoft.com/office/drawing/2014/main" id="{D1D71AA3-9960-4763-8EE7-7D254CE38A89}"/>
              </a:ext>
            </a:extLst>
          </p:cNvPr>
          <p:cNvSpPr txBox="1"/>
          <p:nvPr/>
        </p:nvSpPr>
        <p:spPr>
          <a:xfrm>
            <a:off x="7133145" y="4839233"/>
            <a:ext cx="336952" cy="461665"/>
          </a:xfrm>
          <a:prstGeom prst="rect">
            <a:avLst/>
          </a:prstGeom>
          <a:noFill/>
        </p:spPr>
        <p:txBody>
          <a:bodyPr wrap="none" rtlCol="0">
            <a:spAutoFit/>
          </a:bodyPr>
          <a:lstStyle/>
          <a:p>
            <a:r>
              <a:rPr lang="en-US" sz="2400"/>
              <a:t>1</a:t>
            </a:r>
          </a:p>
        </p:txBody>
      </p:sp>
      <p:sp>
        <p:nvSpPr>
          <p:cNvPr id="71" name="TextBox 70">
            <a:extLst>
              <a:ext uri="{FF2B5EF4-FFF2-40B4-BE49-F238E27FC236}">
                <a16:creationId xmlns:a16="http://schemas.microsoft.com/office/drawing/2014/main" id="{203A8431-C33A-45A7-9D13-948A7AA8B130}"/>
              </a:ext>
            </a:extLst>
          </p:cNvPr>
          <p:cNvSpPr txBox="1"/>
          <p:nvPr/>
        </p:nvSpPr>
        <p:spPr>
          <a:xfrm>
            <a:off x="5166758" y="4769660"/>
            <a:ext cx="389850" cy="584775"/>
          </a:xfrm>
          <a:prstGeom prst="rect">
            <a:avLst/>
          </a:prstGeom>
          <a:noFill/>
        </p:spPr>
        <p:txBody>
          <a:bodyPr wrap="none" rtlCol="0">
            <a:spAutoFit/>
          </a:bodyPr>
          <a:lstStyle/>
          <a:p>
            <a:r>
              <a:rPr lang="en-US" sz="3200"/>
              <a:t>+</a:t>
            </a:r>
          </a:p>
        </p:txBody>
      </p:sp>
      <p:cxnSp>
        <p:nvCxnSpPr>
          <p:cNvPr id="72" name="Straight Connector 71">
            <a:extLst>
              <a:ext uri="{FF2B5EF4-FFF2-40B4-BE49-F238E27FC236}">
                <a16:creationId xmlns:a16="http://schemas.microsoft.com/office/drawing/2014/main" id="{BC390EF4-FE63-45C9-8C7A-CBB50D463B64}"/>
              </a:ext>
            </a:extLst>
          </p:cNvPr>
          <p:cNvCxnSpPr/>
          <p:nvPr/>
        </p:nvCxnSpPr>
        <p:spPr>
          <a:xfrm flipH="1">
            <a:off x="2963694" y="5144033"/>
            <a:ext cx="20520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BB3AB4C-4C94-4CF1-8AC0-4F771B8A7FA7}"/>
              </a:ext>
            </a:extLst>
          </p:cNvPr>
          <p:cNvSpPr txBox="1"/>
          <p:nvPr/>
        </p:nvSpPr>
        <p:spPr>
          <a:xfrm>
            <a:off x="3102123" y="4740507"/>
            <a:ext cx="1794081" cy="400110"/>
          </a:xfrm>
          <a:prstGeom prst="rect">
            <a:avLst/>
          </a:prstGeom>
          <a:noFill/>
        </p:spPr>
        <p:txBody>
          <a:bodyPr wrap="none" rtlCol="0">
            <a:spAutoFit/>
          </a:bodyPr>
          <a:lstStyle/>
          <a:p>
            <a:r>
              <a:rPr lang="en-US" sz="2000"/>
              <a:t>2’s complement</a:t>
            </a:r>
          </a:p>
        </p:txBody>
      </p:sp>
      <p:sp>
        <p:nvSpPr>
          <p:cNvPr id="74" name="TextBox 73">
            <a:extLst>
              <a:ext uri="{FF2B5EF4-FFF2-40B4-BE49-F238E27FC236}">
                <a16:creationId xmlns:a16="http://schemas.microsoft.com/office/drawing/2014/main" id="{EAA2ADAE-25E5-41B7-A70E-88EE4E2F2D76}"/>
              </a:ext>
            </a:extLst>
          </p:cNvPr>
          <p:cNvSpPr txBox="1"/>
          <p:nvPr/>
        </p:nvSpPr>
        <p:spPr>
          <a:xfrm>
            <a:off x="5083405" y="5346313"/>
            <a:ext cx="336952" cy="461665"/>
          </a:xfrm>
          <a:prstGeom prst="rect">
            <a:avLst/>
          </a:prstGeom>
          <a:noFill/>
        </p:spPr>
        <p:txBody>
          <a:bodyPr wrap="none" rtlCol="0">
            <a:spAutoFit/>
          </a:bodyPr>
          <a:lstStyle/>
          <a:p>
            <a:r>
              <a:rPr lang="en-US" sz="2400"/>
              <a:t>1</a:t>
            </a:r>
          </a:p>
        </p:txBody>
      </p:sp>
      <p:sp>
        <p:nvSpPr>
          <p:cNvPr id="75" name="TextBox 74">
            <a:extLst>
              <a:ext uri="{FF2B5EF4-FFF2-40B4-BE49-F238E27FC236}">
                <a16:creationId xmlns:a16="http://schemas.microsoft.com/office/drawing/2014/main" id="{2287871B-F61F-41B6-A845-77CC62D827E8}"/>
              </a:ext>
            </a:extLst>
          </p:cNvPr>
          <p:cNvSpPr txBox="1"/>
          <p:nvPr/>
        </p:nvSpPr>
        <p:spPr>
          <a:xfrm>
            <a:off x="3481979" y="5963466"/>
            <a:ext cx="1537537" cy="400110"/>
          </a:xfrm>
          <a:prstGeom prst="rect">
            <a:avLst/>
          </a:prstGeom>
          <a:noFill/>
        </p:spPr>
        <p:txBody>
          <a:bodyPr wrap="none" rtlCol="0">
            <a:spAutoFit/>
          </a:bodyPr>
          <a:lstStyle/>
          <a:p>
            <a:r>
              <a:rPr lang="en-US" sz="2000"/>
              <a:t>Discard carry</a:t>
            </a:r>
          </a:p>
        </p:txBody>
      </p:sp>
      <p:cxnSp>
        <p:nvCxnSpPr>
          <p:cNvPr id="76" name="Straight Arrow Connector 75">
            <a:extLst>
              <a:ext uri="{FF2B5EF4-FFF2-40B4-BE49-F238E27FC236}">
                <a16:creationId xmlns:a16="http://schemas.microsoft.com/office/drawing/2014/main" id="{3C0A8554-B393-4BF0-B941-F871C3479F71}"/>
              </a:ext>
            </a:extLst>
          </p:cNvPr>
          <p:cNvCxnSpPr>
            <a:stCxn id="74" idx="1"/>
            <a:endCxn id="75" idx="0"/>
          </p:cNvCxnSpPr>
          <p:nvPr/>
        </p:nvCxnSpPr>
        <p:spPr>
          <a:xfrm flipH="1">
            <a:off x="4250748" y="5577146"/>
            <a:ext cx="832657" cy="38632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92C70284-2B60-43CB-8EBA-A7A397BC89EA}"/>
              </a:ext>
            </a:extLst>
          </p:cNvPr>
          <p:cNvSpPr txBox="1"/>
          <p:nvPr/>
        </p:nvSpPr>
        <p:spPr>
          <a:xfrm>
            <a:off x="834890" y="5347357"/>
            <a:ext cx="336952" cy="461665"/>
          </a:xfrm>
          <a:prstGeom prst="rect">
            <a:avLst/>
          </a:prstGeom>
          <a:noFill/>
        </p:spPr>
        <p:txBody>
          <a:bodyPr wrap="none" rtlCol="0">
            <a:spAutoFit/>
          </a:bodyPr>
          <a:lstStyle/>
          <a:p>
            <a:r>
              <a:rPr lang="en-US" sz="2400"/>
              <a:t>1</a:t>
            </a:r>
          </a:p>
        </p:txBody>
      </p:sp>
      <p:sp>
        <p:nvSpPr>
          <p:cNvPr id="78" name="TextBox 77">
            <a:extLst>
              <a:ext uri="{FF2B5EF4-FFF2-40B4-BE49-F238E27FC236}">
                <a16:creationId xmlns:a16="http://schemas.microsoft.com/office/drawing/2014/main" id="{D42C37AA-4E13-4232-BAE6-C62788441779}"/>
              </a:ext>
            </a:extLst>
          </p:cNvPr>
          <p:cNvSpPr txBox="1"/>
          <p:nvPr/>
        </p:nvSpPr>
        <p:spPr>
          <a:xfrm>
            <a:off x="1361718" y="5347356"/>
            <a:ext cx="336952" cy="461665"/>
          </a:xfrm>
          <a:prstGeom prst="rect">
            <a:avLst/>
          </a:prstGeom>
          <a:noFill/>
        </p:spPr>
        <p:txBody>
          <a:bodyPr wrap="none" rtlCol="0">
            <a:spAutoFit/>
          </a:bodyPr>
          <a:lstStyle/>
          <a:p>
            <a:r>
              <a:rPr lang="en-US" sz="2400"/>
              <a:t>1</a:t>
            </a:r>
          </a:p>
        </p:txBody>
      </p:sp>
      <p:sp>
        <p:nvSpPr>
          <p:cNvPr id="79" name="TextBox 78">
            <a:extLst>
              <a:ext uri="{FF2B5EF4-FFF2-40B4-BE49-F238E27FC236}">
                <a16:creationId xmlns:a16="http://schemas.microsoft.com/office/drawing/2014/main" id="{63284CA3-69AC-4E3F-8010-BBFFAA100213}"/>
              </a:ext>
            </a:extLst>
          </p:cNvPr>
          <p:cNvSpPr txBox="1"/>
          <p:nvPr/>
        </p:nvSpPr>
        <p:spPr>
          <a:xfrm>
            <a:off x="1888546" y="5347356"/>
            <a:ext cx="336952" cy="461665"/>
          </a:xfrm>
          <a:prstGeom prst="rect">
            <a:avLst/>
          </a:prstGeom>
          <a:noFill/>
        </p:spPr>
        <p:txBody>
          <a:bodyPr wrap="none" rtlCol="0">
            <a:spAutoFit/>
          </a:bodyPr>
          <a:lstStyle/>
          <a:p>
            <a:r>
              <a:rPr lang="en-US" sz="2400"/>
              <a:t>0</a:t>
            </a:r>
          </a:p>
        </p:txBody>
      </p:sp>
      <p:sp>
        <p:nvSpPr>
          <p:cNvPr id="80" name="TextBox 79">
            <a:extLst>
              <a:ext uri="{FF2B5EF4-FFF2-40B4-BE49-F238E27FC236}">
                <a16:creationId xmlns:a16="http://schemas.microsoft.com/office/drawing/2014/main" id="{9B5AFAC9-D639-4652-A4E0-ACAD6B9843A9}"/>
              </a:ext>
            </a:extLst>
          </p:cNvPr>
          <p:cNvSpPr txBox="1"/>
          <p:nvPr/>
        </p:nvSpPr>
        <p:spPr>
          <a:xfrm>
            <a:off x="2415374" y="5347356"/>
            <a:ext cx="336952" cy="461665"/>
          </a:xfrm>
          <a:prstGeom prst="rect">
            <a:avLst/>
          </a:prstGeom>
          <a:noFill/>
        </p:spPr>
        <p:txBody>
          <a:bodyPr wrap="none" rtlCol="0">
            <a:spAutoFit/>
          </a:bodyPr>
          <a:lstStyle/>
          <a:p>
            <a:r>
              <a:rPr lang="en-US" sz="2400"/>
              <a:t>0</a:t>
            </a:r>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3FE41E92-D21A-4B20-94BF-7A9FB547A4BB}"/>
                  </a:ext>
                </a:extLst>
              </p:cNvPr>
              <p:cNvSpPr/>
              <p:nvPr/>
            </p:nvSpPr>
            <p:spPr>
              <a:xfrm>
                <a:off x="8008868" y="4736207"/>
                <a:ext cx="4183132" cy="461665"/>
              </a:xfrm>
              <a:prstGeom prst="rect">
                <a:avLst/>
              </a:prstGeom>
            </p:spPr>
            <p:txBody>
              <a:bodyPr wrap="none">
                <a:spAutoFit/>
              </a:bodyPr>
              <a:lstStyle/>
              <a:p>
                <a:pPr lvl="0" algn="just"/>
                <a14:m>
                  <m:oMathPara xmlns:m="http://schemas.openxmlformats.org/officeDocument/2006/math">
                    <m:oMathParaPr>
                      <m:jc m:val="centerGroup"/>
                    </m:oMathParaPr>
                    <m:oMath xmlns:m="http://schemas.openxmlformats.org/officeDocument/2006/math">
                      <m:r>
                        <a:rPr lang="en-US" sz="2400" b="1" i="1" smtClean="0">
                          <a:solidFill>
                            <a:schemeClr val="accent6"/>
                          </a:solidFill>
                          <a:latin typeface="Cambria Math" panose="02040503050406030204" pitchFamily="18" charset="0"/>
                        </a:rPr>
                        <m:t>𝑫</m:t>
                      </m:r>
                      <m:r>
                        <a:rPr lang="en-US" sz="2400" b="1" i="1" smtClean="0">
                          <a:solidFill>
                            <a:schemeClr val="accent6"/>
                          </a:solidFill>
                          <a:latin typeface="Cambria Math"/>
                        </a:rPr>
                        <m:t>𝒆𝒄𝒓𝒆𝒎𝒆𝒏𝒕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𝑨</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a:rPr>
                        <m:t>𝟏𝟏𝟏𝟏</m:t>
                      </m:r>
                      <m:r>
                        <a:rPr lang="en-US" sz="2400" b="1" i="1">
                          <a:solidFill>
                            <a:schemeClr val="accent6"/>
                          </a:solidFill>
                          <a:latin typeface="Cambria Math" panose="02040503050406030204" pitchFamily="18" charset="0"/>
                        </a:rPr>
                        <m:t>+</m:t>
                      </m:r>
                      <m:r>
                        <a:rPr lang="en-US" sz="2400" b="1" i="1" smtClean="0">
                          <a:solidFill>
                            <a:schemeClr val="accent6"/>
                          </a:solidFill>
                          <a:latin typeface="Cambria Math"/>
                        </a:rPr>
                        <m:t>𝟎</m:t>
                      </m:r>
                    </m:oMath>
                  </m:oMathPara>
                </a14:m>
                <a:endParaRPr lang="en-US" sz="2400" b="1">
                  <a:solidFill>
                    <a:schemeClr val="accent6"/>
                  </a:solidFill>
                </a:endParaRPr>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84" name="Rectangle 83">
                <a:extLst>
                  <a:ext uri="{FF2B5EF4-FFF2-40B4-BE49-F238E27FC236}">
                    <a16:creationId xmlns:a16="http://schemas.microsoft.com/office/drawing/2014/main" id="{3FE41E92-D21A-4B20-94BF-7A9FB547A4BB}"/>
                  </a:ext>
                </a:extLst>
              </p:cNvPr>
              <p:cNvSpPr>
                <a:spLocks noRot="1" noChangeAspect="1" noMove="1" noResize="1" noEditPoints="1" noAdjustHandles="1" noChangeArrowheads="1" noChangeShapeType="1" noTextEdit="1"/>
              </p:cNvSpPr>
              <p:nvPr/>
            </p:nvSpPr>
            <p:spPr>
              <a:xfrm>
                <a:off x="8008868" y="4736207"/>
                <a:ext cx="4183132" cy="461665"/>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148435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dur="50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dur="50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dur="5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10" presetClass="entr" presetSubtype="0" dur="50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dur="50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dur="50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10" presetClass="entr" presetSubtype="0" dur="500"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10" presetClass="entr" presetSubtype="0" dur="500"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par>
                                <p:cTn id="66" presetID="10" presetClass="entr" presetSubtype="0" dur="500"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fade">
                                      <p:cBhvr>
                                        <p:cTn id="68" dur="500"/>
                                        <p:tgtEl>
                                          <p:spTgt spid="78"/>
                                        </p:tgtEl>
                                      </p:cBhvr>
                                    </p:animEffect>
                                  </p:childTnLst>
                                </p:cTn>
                              </p:par>
                              <p:par>
                                <p:cTn id="69" presetID="10" presetClass="entr" presetSubtype="0" dur="50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grpId="0" nodeType="click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dur="50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par>
                                <p:cTn id="80" presetID="10" presetClass="entr" presetSubtype="0" dur="50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par>
                                <p:cTn id="83" presetID="10" presetClass="entr" presetSubtype="0" dur="50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animEffect transition="in" filter="fade">
                                      <p:cBhvr>
                                        <p:cTn id="85" dur="500"/>
                                        <p:tgtEl>
                                          <p:spTgt spid="62"/>
                                        </p:tgtEl>
                                      </p:cBhvr>
                                    </p:animEffect>
                                  </p:childTnLst>
                                </p:cTn>
                              </p:par>
                            </p:childTnLst>
                          </p:cTn>
                        </p:par>
                      </p:childTnLst>
                    </p:cTn>
                  </p:par>
                  <p:par>
                    <p:cTn id="86" fill="hold" nodeType="clickPar">
                      <p:stCondLst>
                        <p:cond delay="indefinite"/>
                      </p:stCondLst>
                      <p:childTnLst>
                        <p:par>
                          <p:cTn id="87" fill="hold">
                            <p:stCondLst>
                              <p:cond delay="0"/>
                            </p:stCondLst>
                            <p:childTnLst>
                              <p:par>
                                <p:cTn id="88" presetID="10" presetClass="entr" presetSubtype="0" dur="500" fill="hold" nodeType="clickEffect">
                                  <p:stCondLst>
                                    <p:cond delay="0"/>
                                  </p:stCondLst>
                                  <p:childTnLst>
                                    <p:set>
                                      <p:cBhvr>
                                        <p:cTn id="89" dur="1" fill="hold">
                                          <p:stCondLst>
                                            <p:cond delay="0"/>
                                          </p:stCondLst>
                                        </p:cTn>
                                        <p:tgtEl>
                                          <p:spTgt spid="72"/>
                                        </p:tgtEl>
                                        <p:attrNameLst>
                                          <p:attrName>style.visibility</p:attrName>
                                        </p:attrNameLst>
                                      </p:cBhvr>
                                      <p:to>
                                        <p:strVal val="visible"/>
                                      </p:to>
                                    </p:set>
                                    <p:animEffect transition="in" filter="fade">
                                      <p:cBhvr>
                                        <p:cTn id="90" dur="500"/>
                                        <p:tgtEl>
                                          <p:spTgt spid="72"/>
                                        </p:tgtEl>
                                      </p:cBhvr>
                                    </p:animEffect>
                                  </p:childTnLst>
                                </p:cTn>
                              </p:par>
                              <p:par>
                                <p:cTn id="91" presetID="10" presetClass="entr" presetSubtype="0" dur="50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childTnLst>
                          </p:cTn>
                        </p:par>
                      </p:childTnLst>
                    </p:cTn>
                  </p:par>
                  <p:par>
                    <p:cTn id="94" fill="hold" nodeType="clickPar">
                      <p:stCondLst>
                        <p:cond delay="indefinite"/>
                      </p:stCondLst>
                      <p:childTnLst>
                        <p:par>
                          <p:cTn id="95" fill="hold">
                            <p:stCondLst>
                              <p:cond delay="0"/>
                            </p:stCondLst>
                            <p:childTnLst>
                              <p:par>
                                <p:cTn id="96" presetID="10" presetClass="entr" presetSubtype="0" dur="500" fill="hold" grpId="0" nodeType="click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fade">
                                      <p:cBhvr>
                                        <p:cTn id="98" dur="500"/>
                                        <p:tgtEl>
                                          <p:spTgt spid="70"/>
                                        </p:tgtEl>
                                      </p:cBhvr>
                                    </p:animEffect>
                                  </p:childTnLst>
                                </p:cTn>
                              </p:par>
                              <p:par>
                                <p:cTn id="99" presetID="10" presetClass="entr" presetSubtype="0" dur="500" fill="hold" grpId="0" nodeType="with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fade">
                                      <p:cBhvr>
                                        <p:cTn id="101" dur="500"/>
                                        <p:tgtEl>
                                          <p:spTgt spid="69"/>
                                        </p:tgtEl>
                                      </p:cBhvr>
                                    </p:animEffect>
                                  </p:childTnLst>
                                </p:cTn>
                              </p:par>
                              <p:par>
                                <p:cTn id="102" presetID="10" presetClass="entr" presetSubtype="0" dur="50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500"/>
                                        <p:tgtEl>
                                          <p:spTgt spid="68"/>
                                        </p:tgtEl>
                                      </p:cBhvr>
                                    </p:animEffect>
                                  </p:childTnLst>
                                </p:cTn>
                              </p:par>
                              <p:par>
                                <p:cTn id="105" presetID="10" presetClass="entr" presetSubtype="0" dur="50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childTnLst>
                          </p:cTn>
                        </p:par>
                      </p:childTnLst>
                    </p:cTn>
                  </p:par>
                  <p:par>
                    <p:cTn id="108" fill="hold" nodeType="clickPar">
                      <p:stCondLst>
                        <p:cond delay="indefinite"/>
                      </p:stCondLst>
                      <p:childTnLst>
                        <p:par>
                          <p:cTn id="109" fill="hold">
                            <p:stCondLst>
                              <p:cond delay="0"/>
                            </p:stCondLst>
                            <p:childTnLst>
                              <p:par>
                                <p:cTn id="110" presetID="10" presetClass="entr" presetSubtype="0" dur="500" fill="hold" grpId="0" nodeType="click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childTnLst>
                          </p:cTn>
                        </p:par>
                      </p:childTnLst>
                    </p:cTn>
                  </p:par>
                  <p:par>
                    <p:cTn id="113" fill="hold" nodeType="clickPar">
                      <p:stCondLst>
                        <p:cond delay="indefinite"/>
                      </p:stCondLst>
                      <p:childTnLst>
                        <p:par>
                          <p:cTn id="114" fill="hold">
                            <p:stCondLst>
                              <p:cond delay="0"/>
                            </p:stCondLst>
                            <p:childTnLst>
                              <p:par>
                                <p:cTn id="115" presetID="10" presetClass="entr" presetSubtype="0" dur="500" fill="hold" nodeType="click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dur="500" fill="hold" nodeType="withEffect">
                                  <p:stCondLst>
                                    <p:cond delay="0"/>
                                  </p:stCondLst>
                                  <p:childTnLst>
                                    <p:set>
                                      <p:cBhvr>
                                        <p:cTn id="119" dur="1" fill="hold">
                                          <p:stCondLst>
                                            <p:cond delay="0"/>
                                          </p:stCondLst>
                                        </p:cTn>
                                        <p:tgtEl>
                                          <p:spTgt spid="66"/>
                                        </p:tgtEl>
                                        <p:attrNameLst>
                                          <p:attrName>style.visibility</p:attrName>
                                        </p:attrNameLst>
                                      </p:cBhvr>
                                      <p:to>
                                        <p:strVal val="visible"/>
                                      </p:to>
                                    </p:set>
                                    <p:animEffect transition="in" filter="fade">
                                      <p:cBhvr>
                                        <p:cTn id="120" dur="500"/>
                                        <p:tgtEl>
                                          <p:spTgt spid="66"/>
                                        </p:tgtEl>
                                      </p:cBhvr>
                                    </p:animEffect>
                                  </p:childTnLst>
                                </p:cTn>
                              </p:par>
                            </p:childTnLst>
                          </p:cTn>
                        </p:par>
                      </p:childTnLst>
                    </p:cTn>
                  </p:par>
                  <p:par>
                    <p:cTn id="121" fill="hold" nodeType="clickPar">
                      <p:stCondLst>
                        <p:cond delay="indefinite"/>
                      </p:stCondLst>
                      <p:childTnLst>
                        <p:par>
                          <p:cTn id="122" fill="hold">
                            <p:stCondLst>
                              <p:cond delay="0"/>
                            </p:stCondLst>
                            <p:childTnLst>
                              <p:par>
                                <p:cTn id="123" presetID="10" presetClass="entr" presetSubtype="0" dur="500" fill="hold" grpId="0" nodeType="clickEffect">
                                  <p:stCondLst>
                                    <p:cond delay="0"/>
                                  </p:stCondLst>
                                  <p:childTnLst>
                                    <p:set>
                                      <p:cBhvr>
                                        <p:cTn id="124" dur="1" fill="hold">
                                          <p:stCondLst>
                                            <p:cond delay="0"/>
                                          </p:stCondLst>
                                        </p:cTn>
                                        <p:tgtEl>
                                          <p:spTgt spid="52"/>
                                        </p:tgtEl>
                                        <p:attrNameLst>
                                          <p:attrName>style.visibility</p:attrName>
                                        </p:attrNameLst>
                                      </p:cBhvr>
                                      <p:to>
                                        <p:strVal val="visible"/>
                                      </p:to>
                                    </p:set>
                                    <p:animEffect transition="in" filter="fade">
                                      <p:cBhvr>
                                        <p:cTn id="125" dur="500"/>
                                        <p:tgtEl>
                                          <p:spTgt spid="52"/>
                                        </p:tgtEl>
                                      </p:cBhvr>
                                    </p:animEffect>
                                  </p:childTnLst>
                                </p:cTn>
                              </p:par>
                              <p:par>
                                <p:cTn id="126" presetID="10" presetClass="entr" presetSubtype="0" dur="500"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fade">
                                      <p:cBhvr>
                                        <p:cTn id="128" dur="500"/>
                                        <p:tgtEl>
                                          <p:spTgt spid="59"/>
                                        </p:tgtEl>
                                      </p:cBhvr>
                                    </p:animEffect>
                                  </p:childTnLst>
                                </p:cTn>
                              </p:par>
                              <p:par>
                                <p:cTn id="129" presetID="10" presetClass="entr" presetSubtype="0" dur="500" fill="hold" grpId="0" nodeType="with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fade">
                                      <p:cBhvr>
                                        <p:cTn id="131" dur="500"/>
                                        <p:tgtEl>
                                          <p:spTgt spid="55"/>
                                        </p:tgtEl>
                                      </p:cBhvr>
                                    </p:animEffect>
                                  </p:childTnLst>
                                </p:cTn>
                              </p:par>
                            </p:childTnLst>
                          </p:cTn>
                        </p:par>
                      </p:childTnLst>
                    </p:cTn>
                  </p:par>
                  <p:par>
                    <p:cTn id="132" fill="hold" nodeType="clickPar">
                      <p:stCondLst>
                        <p:cond delay="indefinite"/>
                      </p:stCondLst>
                      <p:childTnLst>
                        <p:par>
                          <p:cTn id="133" fill="hold">
                            <p:stCondLst>
                              <p:cond delay="0"/>
                            </p:stCondLst>
                            <p:childTnLst>
                              <p:par>
                                <p:cTn id="134" presetID="10" presetClass="entr" presetSubtype="0" dur="500" fill="hold" grpId="0" nodeType="click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fade">
                                      <p:cBhvr>
                                        <p:cTn id="136" dur="500"/>
                                        <p:tgtEl>
                                          <p:spTgt spid="51"/>
                                        </p:tgtEl>
                                      </p:cBhvr>
                                    </p:animEffect>
                                  </p:childTnLst>
                                </p:cTn>
                              </p:par>
                              <p:par>
                                <p:cTn id="137" presetID="10" presetClass="entr" presetSubtype="0" dur="500" fill="hold" grpId="0" nodeType="with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500"/>
                                        <p:tgtEl>
                                          <p:spTgt spid="60"/>
                                        </p:tgtEl>
                                      </p:cBhvr>
                                    </p:animEffect>
                                  </p:childTnLst>
                                </p:cTn>
                              </p:par>
                              <p:par>
                                <p:cTn id="140" presetID="10" presetClass="entr" presetSubtype="0" dur="50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500"/>
                                        <p:tgtEl>
                                          <p:spTgt spid="54"/>
                                        </p:tgtEl>
                                      </p:cBhvr>
                                    </p:animEffect>
                                  </p:childTnLst>
                                </p:cTn>
                              </p:par>
                            </p:childTnLst>
                          </p:cTn>
                        </p:par>
                      </p:childTnLst>
                    </p:cTn>
                  </p:par>
                  <p:par>
                    <p:cTn id="143" fill="hold" nodeType="clickPar">
                      <p:stCondLst>
                        <p:cond delay="indefinite"/>
                      </p:stCondLst>
                      <p:childTnLst>
                        <p:par>
                          <p:cTn id="144" fill="hold">
                            <p:stCondLst>
                              <p:cond delay="0"/>
                            </p:stCondLst>
                            <p:childTnLst>
                              <p:par>
                                <p:cTn id="145" presetID="10" presetClass="entr" presetSubtype="0" dur="50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par>
                                <p:cTn id="148" presetID="10" presetClass="entr" presetSubtype="0" dur="500" fill="hold" grpId="0" nodeType="withEffect">
                                  <p:stCondLst>
                                    <p:cond delay="0"/>
                                  </p:stCondLst>
                                  <p:childTnLst>
                                    <p:set>
                                      <p:cBhvr>
                                        <p:cTn id="149" dur="1" fill="hold">
                                          <p:stCondLst>
                                            <p:cond delay="0"/>
                                          </p:stCondLst>
                                        </p:cTn>
                                        <p:tgtEl>
                                          <p:spTgt spid="61"/>
                                        </p:tgtEl>
                                        <p:attrNameLst>
                                          <p:attrName>style.visibility</p:attrName>
                                        </p:attrNameLst>
                                      </p:cBhvr>
                                      <p:to>
                                        <p:strVal val="visible"/>
                                      </p:to>
                                    </p:set>
                                    <p:animEffect transition="in" filter="fade">
                                      <p:cBhvr>
                                        <p:cTn id="150" dur="500"/>
                                        <p:tgtEl>
                                          <p:spTgt spid="61"/>
                                        </p:tgtEl>
                                      </p:cBhvr>
                                    </p:animEffect>
                                  </p:childTnLst>
                                </p:cTn>
                              </p:par>
                              <p:par>
                                <p:cTn id="151" presetID="10" presetClass="entr" presetSubtype="0" dur="50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fade">
                                      <p:cBhvr>
                                        <p:cTn id="153" dur="500"/>
                                        <p:tgtEl>
                                          <p:spTgt spid="53"/>
                                        </p:tgtEl>
                                      </p:cBhvr>
                                    </p:animEffect>
                                  </p:childTnLst>
                                </p:cTn>
                              </p:par>
                            </p:childTnLst>
                          </p:cTn>
                        </p:par>
                      </p:childTnLst>
                    </p:cTn>
                  </p:par>
                  <p:par>
                    <p:cTn id="154" fill="hold" nodeType="clickPar">
                      <p:stCondLst>
                        <p:cond delay="indefinite"/>
                      </p:stCondLst>
                      <p:childTnLst>
                        <p:par>
                          <p:cTn id="155" fill="hold">
                            <p:stCondLst>
                              <p:cond delay="0"/>
                            </p:stCondLst>
                            <p:childTnLst>
                              <p:par>
                                <p:cTn id="156" presetID="10" presetClass="entr" presetSubtype="0" dur="500" fill="hold" grpId="0" nodeType="clickEffect">
                                  <p:stCondLst>
                                    <p:cond delay="0"/>
                                  </p:stCondLst>
                                  <p:childTnLst>
                                    <p:set>
                                      <p:cBhvr>
                                        <p:cTn id="157" dur="1" fill="hold">
                                          <p:stCondLst>
                                            <p:cond delay="0"/>
                                          </p:stCondLst>
                                        </p:cTn>
                                        <p:tgtEl>
                                          <p:spTgt spid="49"/>
                                        </p:tgtEl>
                                        <p:attrNameLst>
                                          <p:attrName>style.visibility</p:attrName>
                                        </p:attrNameLst>
                                      </p:cBhvr>
                                      <p:to>
                                        <p:strVal val="visible"/>
                                      </p:to>
                                    </p:set>
                                    <p:animEffect transition="in" filter="fade">
                                      <p:cBhvr>
                                        <p:cTn id="158" dur="500"/>
                                        <p:tgtEl>
                                          <p:spTgt spid="49"/>
                                        </p:tgtEl>
                                      </p:cBhvr>
                                    </p:animEffect>
                                  </p:childTnLst>
                                </p:cTn>
                              </p:par>
                              <p:par>
                                <p:cTn id="159" presetID="10" presetClass="entr" presetSubtype="0" dur="500" fill="hold" grpId="0" nodeType="withEffect">
                                  <p:stCondLst>
                                    <p:cond delay="0"/>
                                  </p:stCondLst>
                                  <p:childTnLst>
                                    <p:set>
                                      <p:cBhvr>
                                        <p:cTn id="160" dur="1" fill="hold">
                                          <p:stCondLst>
                                            <p:cond delay="0"/>
                                          </p:stCondLst>
                                        </p:cTn>
                                        <p:tgtEl>
                                          <p:spTgt spid="74"/>
                                        </p:tgtEl>
                                        <p:attrNameLst>
                                          <p:attrName>style.visibility</p:attrName>
                                        </p:attrNameLst>
                                      </p:cBhvr>
                                      <p:to>
                                        <p:strVal val="visible"/>
                                      </p:to>
                                    </p:set>
                                    <p:animEffect transition="in" filter="fade">
                                      <p:cBhvr>
                                        <p:cTn id="161" dur="500"/>
                                        <p:tgtEl>
                                          <p:spTgt spid="74"/>
                                        </p:tgtEl>
                                      </p:cBhvr>
                                    </p:animEffect>
                                  </p:childTnLst>
                                </p:cTn>
                              </p:par>
                            </p:childTnLst>
                          </p:cTn>
                        </p:par>
                      </p:childTnLst>
                    </p:cTn>
                  </p:par>
                  <p:par>
                    <p:cTn id="162" fill="hold" nodeType="clickPar">
                      <p:stCondLst>
                        <p:cond delay="indefinite"/>
                      </p:stCondLst>
                      <p:childTnLst>
                        <p:par>
                          <p:cTn id="163" fill="hold">
                            <p:stCondLst>
                              <p:cond delay="0"/>
                            </p:stCondLst>
                            <p:childTnLst>
                              <p:par>
                                <p:cTn id="164" presetID="10" presetClass="entr" presetSubtype="0" dur="500" fill="hold" nodeType="clickEffect">
                                  <p:stCondLst>
                                    <p:cond delay="0"/>
                                  </p:stCondLst>
                                  <p:childTnLst>
                                    <p:set>
                                      <p:cBhvr>
                                        <p:cTn id="165" dur="1" fill="hold">
                                          <p:stCondLst>
                                            <p:cond delay="0"/>
                                          </p:stCondLst>
                                        </p:cTn>
                                        <p:tgtEl>
                                          <p:spTgt spid="76"/>
                                        </p:tgtEl>
                                        <p:attrNameLst>
                                          <p:attrName>style.visibility</p:attrName>
                                        </p:attrNameLst>
                                      </p:cBhvr>
                                      <p:to>
                                        <p:strVal val="visible"/>
                                      </p:to>
                                    </p:set>
                                    <p:animEffect transition="in" filter="fade">
                                      <p:cBhvr>
                                        <p:cTn id="166" dur="500"/>
                                        <p:tgtEl>
                                          <p:spTgt spid="76"/>
                                        </p:tgtEl>
                                      </p:cBhvr>
                                    </p:animEffect>
                                  </p:childTnLst>
                                </p:cTn>
                              </p:par>
                              <p:par>
                                <p:cTn id="167" presetID="10" presetClass="entr" presetSubtype="0" dur="500" fill="hold" grpId="0" nodeType="withEffect">
                                  <p:stCondLst>
                                    <p:cond delay="0"/>
                                  </p:stCondLst>
                                  <p:childTnLst>
                                    <p:set>
                                      <p:cBhvr>
                                        <p:cTn id="168" dur="1" fill="hold">
                                          <p:stCondLst>
                                            <p:cond delay="0"/>
                                          </p:stCondLst>
                                        </p:cTn>
                                        <p:tgtEl>
                                          <p:spTgt spid="75"/>
                                        </p:tgtEl>
                                        <p:attrNameLst>
                                          <p:attrName>style.visibility</p:attrName>
                                        </p:attrNameLst>
                                      </p:cBhvr>
                                      <p:to>
                                        <p:strVal val="visible"/>
                                      </p:to>
                                    </p:set>
                                    <p:animEffect transition="in" filter="fade">
                                      <p:cBhvr>
                                        <p:cTn id="169" dur="500"/>
                                        <p:tgtEl>
                                          <p:spTgt spid="75"/>
                                        </p:tgtEl>
                                      </p:cBhvr>
                                    </p:animEffect>
                                  </p:childTnLst>
                                </p:cTn>
                              </p:par>
                            </p:childTnLst>
                          </p:cTn>
                        </p:par>
                      </p:childTnLst>
                    </p:cTn>
                  </p:par>
                  <p:par>
                    <p:cTn id="170" fill="hold" nodeType="clickPar">
                      <p:stCondLst>
                        <p:cond delay="indefinite"/>
                      </p:stCondLst>
                      <p:childTnLst>
                        <p:par>
                          <p:cTn id="171" fill="hold">
                            <p:stCondLst>
                              <p:cond delay="0"/>
                            </p:stCondLst>
                            <p:childTnLst>
                              <p:par>
                                <p:cTn id="172" presetID="10" presetClass="entr" presetSubtype="0" dur="500" fill="hold" grpId="0" nodeType="clickEffect">
                                  <p:stCondLst>
                                    <p:cond delay="0"/>
                                  </p:stCondLst>
                                  <p:childTnLst>
                                    <p:set>
                                      <p:cBhvr>
                                        <p:cTn id="173" dur="1" fill="hold">
                                          <p:stCondLst>
                                            <p:cond delay="0"/>
                                          </p:stCondLst>
                                        </p:cTn>
                                        <p:tgtEl>
                                          <p:spTgt spid="84"/>
                                        </p:tgtEl>
                                        <p:attrNameLst>
                                          <p:attrName>style.visibility</p:attrName>
                                        </p:attrNameLst>
                                      </p:cBhvr>
                                      <p:to>
                                        <p:strVal val="visible"/>
                                      </p:to>
                                    </p:set>
                                    <p:animEffect transition="in" filter="fade">
                                      <p:cBhvr>
                                        <p:cTn id="17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9" grpId="0" animBg="1"/>
      <p:bldP spid="60" grpId="0" animBg="1"/>
      <p:bldP spid="61" grpId="0" animBg="1"/>
      <p:bldP spid="62" grpId="0"/>
      <p:bldP spid="63" grpId="0"/>
      <p:bldP spid="64" grpId="0"/>
      <p:bldP spid="65" grpId="0"/>
      <p:bldP spid="67" grpId="0"/>
      <p:bldP spid="68" grpId="0"/>
      <p:bldP spid="69" grpId="0"/>
      <p:bldP spid="70" grpId="0"/>
      <p:bldP spid="71" grpId="0"/>
      <p:bldP spid="73" grpId="0"/>
      <p:bldP spid="74" grpId="0"/>
      <p:bldP spid="75" grpId="0"/>
      <p:bldP spid="77" grpId="0"/>
      <p:bldP spid="78" grpId="0"/>
      <p:bldP spid="79" grpId="0"/>
      <p:bldP spid="80" grpId="0"/>
      <p:bldP spid="84"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CA7D1-0844-4EDC-BA9C-3898AF299FA1}"/>
              </a:ext>
            </a:extLst>
          </p:cNvPr>
          <p:cNvSpPr>
            <a:spLocks noGrp="1"/>
          </p:cNvSpPr>
          <p:nvPr>
            <p:ph type="title"/>
          </p:nvPr>
        </p:nvSpPr>
        <p:spPr/>
        <p:txBody>
          <a:bodyPr/>
          <a:lstStyle/>
          <a:p>
            <a:r>
              <a:rPr lang="en-IN"/>
              <a:t>4-bit Arithmetic Circuit</a:t>
            </a:r>
          </a:p>
        </p:txBody>
      </p:sp>
      <p:sp>
        <p:nvSpPr>
          <p:cNvPr id="4" name="TextBox 3">
            <a:extLst>
              <a:ext uri="{FF2B5EF4-FFF2-40B4-BE49-F238E27FC236}">
                <a16:creationId xmlns:a16="http://schemas.microsoft.com/office/drawing/2014/main" id="{80795CF2-A03D-4C96-82FF-0E9AFDDCD675}"/>
              </a:ext>
            </a:extLst>
          </p:cNvPr>
          <p:cNvSpPr txBox="1"/>
          <p:nvPr/>
        </p:nvSpPr>
        <p:spPr>
          <a:xfrm>
            <a:off x="2842590" y="754965"/>
            <a:ext cx="6186812" cy="369332"/>
          </a:xfrm>
          <a:prstGeom prst="rect">
            <a:avLst/>
          </a:prstGeom>
          <a:solidFill>
            <a:schemeClr val="accent6"/>
          </a:solidFill>
          <a:ln>
            <a:solidFill>
              <a:schemeClr val="accent6"/>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solidFill>
                  <a:schemeClr val="bg1"/>
                </a:solidFill>
              </a:rPr>
              <a:t>Decremented content of A</a:t>
            </a:r>
          </a:p>
        </p:txBody>
      </p:sp>
      <p:grpSp>
        <p:nvGrpSpPr>
          <p:cNvPr id="5" name="Group 4">
            <a:extLst>
              <a:ext uri="{FF2B5EF4-FFF2-40B4-BE49-F238E27FC236}">
                <a16:creationId xmlns:a16="http://schemas.microsoft.com/office/drawing/2014/main" id="{72909DB7-9E44-42C9-BA77-6395F8633674}"/>
              </a:ext>
            </a:extLst>
          </p:cNvPr>
          <p:cNvGrpSpPr/>
          <p:nvPr/>
        </p:nvGrpSpPr>
        <p:grpSpPr>
          <a:xfrm>
            <a:off x="2598506" y="2736574"/>
            <a:ext cx="1632250" cy="978932"/>
            <a:chOff x="1187150" y="2667000"/>
            <a:chExt cx="1632250" cy="978932"/>
          </a:xfrm>
        </p:grpSpPr>
        <p:grpSp>
          <p:nvGrpSpPr>
            <p:cNvPr id="6" name="Group 5">
              <a:extLst>
                <a:ext uri="{FF2B5EF4-FFF2-40B4-BE49-F238E27FC236}">
                  <a16:creationId xmlns:a16="http://schemas.microsoft.com/office/drawing/2014/main" id="{834C981E-C6DE-4C85-8CF4-4B3F2D33489E}"/>
                </a:ext>
              </a:extLst>
            </p:cNvPr>
            <p:cNvGrpSpPr/>
            <p:nvPr/>
          </p:nvGrpSpPr>
          <p:grpSpPr>
            <a:xfrm>
              <a:off x="1219200" y="2667000"/>
              <a:ext cx="1600200" cy="978932"/>
              <a:chOff x="366114" y="1452283"/>
              <a:chExt cx="1538886" cy="1622959"/>
            </a:xfrm>
          </p:grpSpPr>
          <p:sp>
            <p:nvSpPr>
              <p:cNvPr id="8" name="Rectangle 7">
                <a:extLst>
                  <a:ext uri="{FF2B5EF4-FFF2-40B4-BE49-F238E27FC236}">
                    <a16:creationId xmlns:a16="http://schemas.microsoft.com/office/drawing/2014/main" id="{1A8B9DFD-1847-49E3-9327-423C584D93C4}"/>
                  </a:ext>
                </a:extLst>
              </p:cNvPr>
              <p:cNvSpPr/>
              <p:nvPr/>
            </p:nvSpPr>
            <p:spPr>
              <a:xfrm>
                <a:off x="372035" y="1452283"/>
                <a:ext cx="1532965" cy="154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622D78-F64C-4A40-AF60-10344202314C}"/>
                  </a:ext>
                </a:extLst>
              </p:cNvPr>
              <p:cNvSpPr txBox="1"/>
              <p:nvPr/>
            </p:nvSpPr>
            <p:spPr>
              <a:xfrm>
                <a:off x="366114" y="2462931"/>
                <a:ext cx="1538885" cy="612311"/>
              </a:xfrm>
              <a:prstGeom prst="rect">
                <a:avLst/>
              </a:prstGeom>
              <a:noFill/>
            </p:spPr>
            <p:txBody>
              <a:bodyPr wrap="square" rtlCol="0">
                <a:spAutoFit/>
              </a:bodyPr>
              <a:lstStyle/>
              <a:p>
                <a:pPr algn="ctr"/>
                <a:r>
                  <a:rPr lang="en-US">
                    <a:solidFill>
                      <a:schemeClr val="bg1"/>
                    </a:solidFill>
                  </a:rPr>
                  <a:t>S</a:t>
                </a:r>
                <a:r>
                  <a:rPr lang="en-US" baseline="-25000">
                    <a:solidFill>
                      <a:schemeClr val="bg1"/>
                    </a:solidFill>
                  </a:rPr>
                  <a:t>1</a:t>
                </a:r>
                <a:r>
                  <a:rPr lang="en-US">
                    <a:solidFill>
                      <a:schemeClr val="bg1"/>
                    </a:solidFill>
                  </a:rPr>
                  <a:t>  S</a:t>
                </a:r>
                <a:r>
                  <a:rPr lang="en-US" baseline="-25000">
                    <a:solidFill>
                      <a:schemeClr val="bg1"/>
                    </a:solidFill>
                  </a:rPr>
                  <a:t>0</a:t>
                </a:r>
                <a:r>
                  <a:rPr lang="en-US">
                    <a:solidFill>
                      <a:schemeClr val="bg1"/>
                    </a:solidFill>
                  </a:rPr>
                  <a:t>  0  1  2  3</a:t>
                </a:r>
              </a:p>
            </p:txBody>
          </p:sp>
        </p:grpSp>
        <p:sp>
          <p:nvSpPr>
            <p:cNvPr id="7" name="TextBox 6">
              <a:extLst>
                <a:ext uri="{FF2B5EF4-FFF2-40B4-BE49-F238E27FC236}">
                  <a16:creationId xmlns:a16="http://schemas.microsoft.com/office/drawing/2014/main" id="{8D0DB429-9C00-4528-89C0-B3A72713960B}"/>
                </a:ext>
              </a:extLst>
            </p:cNvPr>
            <p:cNvSpPr txBox="1"/>
            <p:nvPr/>
          </p:nvSpPr>
          <p:spPr>
            <a:xfrm>
              <a:off x="1187150" y="2743200"/>
              <a:ext cx="1600199" cy="646331"/>
            </a:xfrm>
            <a:prstGeom prst="rect">
              <a:avLst/>
            </a:prstGeom>
            <a:noFill/>
          </p:spPr>
          <p:txBody>
            <a:bodyPr wrap="square" rtlCol="0">
              <a:spAutoFit/>
            </a:bodyPr>
            <a:lstStyle/>
            <a:p>
              <a:pPr algn="ctr"/>
              <a:r>
                <a:rPr lang="en-US">
                  <a:solidFill>
                    <a:schemeClr val="bg1"/>
                  </a:solidFill>
                </a:rPr>
                <a:t>4 x 1</a:t>
              </a:r>
            </a:p>
            <a:p>
              <a:pPr algn="ctr"/>
              <a:r>
                <a:rPr lang="en-US">
                  <a:solidFill>
                    <a:schemeClr val="bg1"/>
                  </a:solidFill>
                </a:rPr>
                <a:t>MUX </a:t>
              </a:r>
            </a:p>
          </p:txBody>
        </p:sp>
      </p:grpSp>
      <p:grpSp>
        <p:nvGrpSpPr>
          <p:cNvPr id="10" name="Group 9">
            <a:extLst>
              <a:ext uri="{FF2B5EF4-FFF2-40B4-BE49-F238E27FC236}">
                <a16:creationId xmlns:a16="http://schemas.microsoft.com/office/drawing/2014/main" id="{C391227A-F64C-4591-B16D-4528923DC163}"/>
              </a:ext>
            </a:extLst>
          </p:cNvPr>
          <p:cNvGrpSpPr/>
          <p:nvPr/>
        </p:nvGrpSpPr>
        <p:grpSpPr>
          <a:xfrm>
            <a:off x="4535556" y="2736574"/>
            <a:ext cx="1632250" cy="978932"/>
            <a:chOff x="1187150" y="2667000"/>
            <a:chExt cx="1632250" cy="978932"/>
          </a:xfrm>
        </p:grpSpPr>
        <p:grpSp>
          <p:nvGrpSpPr>
            <p:cNvPr id="11" name="Group 10">
              <a:extLst>
                <a:ext uri="{FF2B5EF4-FFF2-40B4-BE49-F238E27FC236}">
                  <a16:creationId xmlns:a16="http://schemas.microsoft.com/office/drawing/2014/main" id="{FBD81915-A4F3-4750-85D0-BA387FF7F1FE}"/>
                </a:ext>
              </a:extLst>
            </p:cNvPr>
            <p:cNvGrpSpPr/>
            <p:nvPr/>
          </p:nvGrpSpPr>
          <p:grpSpPr>
            <a:xfrm>
              <a:off x="1219200" y="2667000"/>
              <a:ext cx="1600200" cy="978932"/>
              <a:chOff x="366114" y="1452283"/>
              <a:chExt cx="1538886" cy="1622959"/>
            </a:xfrm>
          </p:grpSpPr>
          <p:sp>
            <p:nvSpPr>
              <p:cNvPr id="13" name="Rectangle 12">
                <a:extLst>
                  <a:ext uri="{FF2B5EF4-FFF2-40B4-BE49-F238E27FC236}">
                    <a16:creationId xmlns:a16="http://schemas.microsoft.com/office/drawing/2014/main" id="{98FB32BA-0BC7-459F-B521-8E0756C1EA4D}"/>
                  </a:ext>
                </a:extLst>
              </p:cNvPr>
              <p:cNvSpPr/>
              <p:nvPr/>
            </p:nvSpPr>
            <p:spPr>
              <a:xfrm>
                <a:off x="372035" y="1452283"/>
                <a:ext cx="1532965" cy="154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4B213D6-EA17-440B-B346-D9723328DEFE}"/>
                  </a:ext>
                </a:extLst>
              </p:cNvPr>
              <p:cNvSpPr txBox="1"/>
              <p:nvPr/>
            </p:nvSpPr>
            <p:spPr>
              <a:xfrm>
                <a:off x="366114" y="2462931"/>
                <a:ext cx="1538885" cy="612311"/>
              </a:xfrm>
              <a:prstGeom prst="rect">
                <a:avLst/>
              </a:prstGeom>
              <a:noFill/>
            </p:spPr>
            <p:txBody>
              <a:bodyPr wrap="square" rtlCol="0">
                <a:spAutoFit/>
              </a:bodyPr>
              <a:lstStyle/>
              <a:p>
                <a:pPr algn="ctr"/>
                <a:r>
                  <a:rPr lang="en-US">
                    <a:solidFill>
                      <a:schemeClr val="bg1"/>
                    </a:solidFill>
                  </a:rPr>
                  <a:t>S</a:t>
                </a:r>
                <a:r>
                  <a:rPr lang="en-US" baseline="-25000">
                    <a:solidFill>
                      <a:schemeClr val="bg1"/>
                    </a:solidFill>
                  </a:rPr>
                  <a:t>1</a:t>
                </a:r>
                <a:r>
                  <a:rPr lang="en-US">
                    <a:solidFill>
                      <a:schemeClr val="bg1"/>
                    </a:solidFill>
                  </a:rPr>
                  <a:t>  S</a:t>
                </a:r>
                <a:r>
                  <a:rPr lang="en-US" baseline="-25000">
                    <a:solidFill>
                      <a:schemeClr val="bg1"/>
                    </a:solidFill>
                  </a:rPr>
                  <a:t>0</a:t>
                </a:r>
                <a:r>
                  <a:rPr lang="en-US">
                    <a:solidFill>
                      <a:schemeClr val="bg1"/>
                    </a:solidFill>
                  </a:rPr>
                  <a:t>  0  1  2  3</a:t>
                </a:r>
              </a:p>
            </p:txBody>
          </p:sp>
        </p:grpSp>
        <p:sp>
          <p:nvSpPr>
            <p:cNvPr id="12" name="TextBox 11">
              <a:extLst>
                <a:ext uri="{FF2B5EF4-FFF2-40B4-BE49-F238E27FC236}">
                  <a16:creationId xmlns:a16="http://schemas.microsoft.com/office/drawing/2014/main" id="{9E83F9F2-D096-4C51-9925-01BC3E45172A}"/>
                </a:ext>
              </a:extLst>
            </p:cNvPr>
            <p:cNvSpPr txBox="1"/>
            <p:nvPr/>
          </p:nvSpPr>
          <p:spPr>
            <a:xfrm>
              <a:off x="1187150" y="2743200"/>
              <a:ext cx="1600199" cy="646331"/>
            </a:xfrm>
            <a:prstGeom prst="rect">
              <a:avLst/>
            </a:prstGeom>
            <a:noFill/>
          </p:spPr>
          <p:txBody>
            <a:bodyPr wrap="square" rtlCol="0">
              <a:spAutoFit/>
            </a:bodyPr>
            <a:lstStyle/>
            <a:p>
              <a:pPr algn="ctr"/>
              <a:r>
                <a:rPr lang="en-US">
                  <a:solidFill>
                    <a:schemeClr val="bg1"/>
                  </a:solidFill>
                </a:rPr>
                <a:t>4 x 1</a:t>
              </a:r>
            </a:p>
            <a:p>
              <a:pPr algn="ctr"/>
              <a:r>
                <a:rPr lang="en-US">
                  <a:solidFill>
                    <a:schemeClr val="bg1"/>
                  </a:solidFill>
                </a:rPr>
                <a:t>MUX </a:t>
              </a:r>
            </a:p>
          </p:txBody>
        </p:sp>
      </p:grpSp>
      <p:grpSp>
        <p:nvGrpSpPr>
          <p:cNvPr id="15" name="Group 14">
            <a:extLst>
              <a:ext uri="{FF2B5EF4-FFF2-40B4-BE49-F238E27FC236}">
                <a16:creationId xmlns:a16="http://schemas.microsoft.com/office/drawing/2014/main" id="{26F99680-8546-439C-B2B0-DCC937E727A1}"/>
              </a:ext>
            </a:extLst>
          </p:cNvPr>
          <p:cNvGrpSpPr/>
          <p:nvPr/>
        </p:nvGrpSpPr>
        <p:grpSpPr>
          <a:xfrm>
            <a:off x="6484706" y="2736574"/>
            <a:ext cx="1632250" cy="978932"/>
            <a:chOff x="1187150" y="2667000"/>
            <a:chExt cx="1632250" cy="978932"/>
          </a:xfrm>
        </p:grpSpPr>
        <p:grpSp>
          <p:nvGrpSpPr>
            <p:cNvPr id="16" name="Group 15">
              <a:extLst>
                <a:ext uri="{FF2B5EF4-FFF2-40B4-BE49-F238E27FC236}">
                  <a16:creationId xmlns:a16="http://schemas.microsoft.com/office/drawing/2014/main" id="{6ED3DF61-B2FF-46DD-86DB-5066126886D0}"/>
                </a:ext>
              </a:extLst>
            </p:cNvPr>
            <p:cNvGrpSpPr/>
            <p:nvPr/>
          </p:nvGrpSpPr>
          <p:grpSpPr>
            <a:xfrm>
              <a:off x="1219200" y="2667000"/>
              <a:ext cx="1600200" cy="978932"/>
              <a:chOff x="366114" y="1452283"/>
              <a:chExt cx="1538886" cy="1622959"/>
            </a:xfrm>
          </p:grpSpPr>
          <p:sp>
            <p:nvSpPr>
              <p:cNvPr id="18" name="Rectangle 17">
                <a:extLst>
                  <a:ext uri="{FF2B5EF4-FFF2-40B4-BE49-F238E27FC236}">
                    <a16:creationId xmlns:a16="http://schemas.microsoft.com/office/drawing/2014/main" id="{E1D244C5-EA81-4196-A30C-427CB01A5CDB}"/>
                  </a:ext>
                </a:extLst>
              </p:cNvPr>
              <p:cNvSpPr/>
              <p:nvPr/>
            </p:nvSpPr>
            <p:spPr>
              <a:xfrm>
                <a:off x="372035" y="1452283"/>
                <a:ext cx="1532965" cy="154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7162455-5F14-4F8D-9DEB-16B4874B441E}"/>
                  </a:ext>
                </a:extLst>
              </p:cNvPr>
              <p:cNvSpPr txBox="1"/>
              <p:nvPr/>
            </p:nvSpPr>
            <p:spPr>
              <a:xfrm>
                <a:off x="366114" y="2462931"/>
                <a:ext cx="1538885" cy="612311"/>
              </a:xfrm>
              <a:prstGeom prst="rect">
                <a:avLst/>
              </a:prstGeom>
              <a:noFill/>
            </p:spPr>
            <p:txBody>
              <a:bodyPr wrap="square" rtlCol="0">
                <a:spAutoFit/>
              </a:bodyPr>
              <a:lstStyle/>
              <a:p>
                <a:pPr algn="ctr"/>
                <a:r>
                  <a:rPr lang="en-US">
                    <a:solidFill>
                      <a:schemeClr val="bg1"/>
                    </a:solidFill>
                  </a:rPr>
                  <a:t>S</a:t>
                </a:r>
                <a:r>
                  <a:rPr lang="en-US" baseline="-25000">
                    <a:solidFill>
                      <a:schemeClr val="bg1"/>
                    </a:solidFill>
                  </a:rPr>
                  <a:t>1</a:t>
                </a:r>
                <a:r>
                  <a:rPr lang="en-US">
                    <a:solidFill>
                      <a:schemeClr val="bg1"/>
                    </a:solidFill>
                  </a:rPr>
                  <a:t>  S</a:t>
                </a:r>
                <a:r>
                  <a:rPr lang="en-US" baseline="-25000">
                    <a:solidFill>
                      <a:schemeClr val="bg1"/>
                    </a:solidFill>
                  </a:rPr>
                  <a:t>0</a:t>
                </a:r>
                <a:r>
                  <a:rPr lang="en-US">
                    <a:solidFill>
                      <a:schemeClr val="bg1"/>
                    </a:solidFill>
                  </a:rPr>
                  <a:t>  0  1  2  3</a:t>
                </a:r>
              </a:p>
            </p:txBody>
          </p:sp>
        </p:grpSp>
        <p:sp>
          <p:nvSpPr>
            <p:cNvPr id="17" name="TextBox 16">
              <a:extLst>
                <a:ext uri="{FF2B5EF4-FFF2-40B4-BE49-F238E27FC236}">
                  <a16:creationId xmlns:a16="http://schemas.microsoft.com/office/drawing/2014/main" id="{FF736BCD-C282-4DA1-968A-8623A881E8D9}"/>
                </a:ext>
              </a:extLst>
            </p:cNvPr>
            <p:cNvSpPr txBox="1"/>
            <p:nvPr/>
          </p:nvSpPr>
          <p:spPr>
            <a:xfrm>
              <a:off x="1187150" y="2743200"/>
              <a:ext cx="1600199" cy="646331"/>
            </a:xfrm>
            <a:prstGeom prst="rect">
              <a:avLst/>
            </a:prstGeom>
            <a:noFill/>
          </p:spPr>
          <p:txBody>
            <a:bodyPr wrap="square" rtlCol="0">
              <a:spAutoFit/>
            </a:bodyPr>
            <a:lstStyle/>
            <a:p>
              <a:pPr algn="ctr"/>
              <a:r>
                <a:rPr lang="en-US">
                  <a:solidFill>
                    <a:schemeClr val="bg1"/>
                  </a:solidFill>
                </a:rPr>
                <a:t>4 x 1</a:t>
              </a:r>
            </a:p>
            <a:p>
              <a:pPr algn="ctr"/>
              <a:r>
                <a:rPr lang="en-US">
                  <a:solidFill>
                    <a:schemeClr val="bg1"/>
                  </a:solidFill>
                </a:rPr>
                <a:t>MUX </a:t>
              </a:r>
            </a:p>
          </p:txBody>
        </p:sp>
      </p:grpSp>
      <p:grpSp>
        <p:nvGrpSpPr>
          <p:cNvPr id="20" name="Group 19">
            <a:extLst>
              <a:ext uri="{FF2B5EF4-FFF2-40B4-BE49-F238E27FC236}">
                <a16:creationId xmlns:a16="http://schemas.microsoft.com/office/drawing/2014/main" id="{84294E72-59C3-415C-9C25-5F1C040CE4FC}"/>
              </a:ext>
            </a:extLst>
          </p:cNvPr>
          <p:cNvGrpSpPr/>
          <p:nvPr/>
        </p:nvGrpSpPr>
        <p:grpSpPr>
          <a:xfrm>
            <a:off x="8465906" y="2736574"/>
            <a:ext cx="1632250" cy="978932"/>
            <a:chOff x="1187150" y="2667000"/>
            <a:chExt cx="1632250" cy="978932"/>
          </a:xfrm>
        </p:grpSpPr>
        <p:grpSp>
          <p:nvGrpSpPr>
            <p:cNvPr id="21" name="Group 20">
              <a:extLst>
                <a:ext uri="{FF2B5EF4-FFF2-40B4-BE49-F238E27FC236}">
                  <a16:creationId xmlns:a16="http://schemas.microsoft.com/office/drawing/2014/main" id="{CACC6BFD-2963-4F06-B32D-A2D199377BBA}"/>
                </a:ext>
              </a:extLst>
            </p:cNvPr>
            <p:cNvGrpSpPr/>
            <p:nvPr/>
          </p:nvGrpSpPr>
          <p:grpSpPr>
            <a:xfrm>
              <a:off x="1219200" y="2667000"/>
              <a:ext cx="1600200" cy="978932"/>
              <a:chOff x="366114" y="1452283"/>
              <a:chExt cx="1538886" cy="1622959"/>
            </a:xfrm>
          </p:grpSpPr>
          <p:sp>
            <p:nvSpPr>
              <p:cNvPr id="23" name="Rectangle 22">
                <a:extLst>
                  <a:ext uri="{FF2B5EF4-FFF2-40B4-BE49-F238E27FC236}">
                    <a16:creationId xmlns:a16="http://schemas.microsoft.com/office/drawing/2014/main" id="{AFD438A2-6369-41CE-800C-6B3B49829AAF}"/>
                  </a:ext>
                </a:extLst>
              </p:cNvPr>
              <p:cNvSpPr/>
              <p:nvPr/>
            </p:nvSpPr>
            <p:spPr>
              <a:xfrm>
                <a:off x="372035" y="1452283"/>
                <a:ext cx="1532965" cy="154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3D2F81D-36F9-4404-AB6E-6030FA79ADD5}"/>
                  </a:ext>
                </a:extLst>
              </p:cNvPr>
              <p:cNvSpPr txBox="1"/>
              <p:nvPr/>
            </p:nvSpPr>
            <p:spPr>
              <a:xfrm>
                <a:off x="366114" y="2462931"/>
                <a:ext cx="1538885" cy="612311"/>
              </a:xfrm>
              <a:prstGeom prst="rect">
                <a:avLst/>
              </a:prstGeom>
              <a:noFill/>
            </p:spPr>
            <p:txBody>
              <a:bodyPr wrap="square" rtlCol="0">
                <a:spAutoFit/>
              </a:bodyPr>
              <a:lstStyle/>
              <a:p>
                <a:pPr algn="ctr"/>
                <a:r>
                  <a:rPr lang="en-US">
                    <a:solidFill>
                      <a:schemeClr val="bg1"/>
                    </a:solidFill>
                  </a:rPr>
                  <a:t>S</a:t>
                </a:r>
                <a:r>
                  <a:rPr lang="en-US" baseline="-25000">
                    <a:solidFill>
                      <a:schemeClr val="bg1"/>
                    </a:solidFill>
                  </a:rPr>
                  <a:t>1</a:t>
                </a:r>
                <a:r>
                  <a:rPr lang="en-US">
                    <a:solidFill>
                      <a:schemeClr val="bg1"/>
                    </a:solidFill>
                  </a:rPr>
                  <a:t>  S</a:t>
                </a:r>
                <a:r>
                  <a:rPr lang="en-US" baseline="-25000">
                    <a:solidFill>
                      <a:schemeClr val="bg1"/>
                    </a:solidFill>
                  </a:rPr>
                  <a:t>0</a:t>
                </a:r>
                <a:r>
                  <a:rPr lang="en-US">
                    <a:solidFill>
                      <a:schemeClr val="bg1"/>
                    </a:solidFill>
                  </a:rPr>
                  <a:t>  0  1  2  3</a:t>
                </a:r>
              </a:p>
            </p:txBody>
          </p:sp>
        </p:grpSp>
        <p:sp>
          <p:nvSpPr>
            <p:cNvPr id="22" name="TextBox 21">
              <a:extLst>
                <a:ext uri="{FF2B5EF4-FFF2-40B4-BE49-F238E27FC236}">
                  <a16:creationId xmlns:a16="http://schemas.microsoft.com/office/drawing/2014/main" id="{E1ACF83B-88FF-475A-BD5E-4780D897C117}"/>
                </a:ext>
              </a:extLst>
            </p:cNvPr>
            <p:cNvSpPr txBox="1"/>
            <p:nvPr/>
          </p:nvSpPr>
          <p:spPr>
            <a:xfrm>
              <a:off x="1187150" y="2743200"/>
              <a:ext cx="1600199" cy="646331"/>
            </a:xfrm>
            <a:prstGeom prst="rect">
              <a:avLst/>
            </a:prstGeom>
            <a:noFill/>
          </p:spPr>
          <p:txBody>
            <a:bodyPr wrap="square" rtlCol="0">
              <a:spAutoFit/>
            </a:bodyPr>
            <a:lstStyle/>
            <a:p>
              <a:pPr algn="ctr"/>
              <a:r>
                <a:rPr lang="en-US">
                  <a:solidFill>
                    <a:schemeClr val="bg1"/>
                  </a:solidFill>
                </a:rPr>
                <a:t>4 x 1</a:t>
              </a:r>
            </a:p>
            <a:p>
              <a:pPr algn="ctr"/>
              <a:r>
                <a:rPr lang="en-US">
                  <a:solidFill>
                    <a:schemeClr val="bg1"/>
                  </a:solidFill>
                </a:rPr>
                <a:t>MUX </a:t>
              </a:r>
            </a:p>
          </p:txBody>
        </p:sp>
      </p:grpSp>
      <p:grpSp>
        <p:nvGrpSpPr>
          <p:cNvPr id="25" name="Group 24">
            <a:extLst>
              <a:ext uri="{FF2B5EF4-FFF2-40B4-BE49-F238E27FC236}">
                <a16:creationId xmlns:a16="http://schemas.microsoft.com/office/drawing/2014/main" id="{9828FB11-FEEE-44DE-A176-BA49C90CF4C2}"/>
              </a:ext>
            </a:extLst>
          </p:cNvPr>
          <p:cNvGrpSpPr/>
          <p:nvPr/>
        </p:nvGrpSpPr>
        <p:grpSpPr>
          <a:xfrm>
            <a:off x="2173356" y="1460164"/>
            <a:ext cx="1524000" cy="971610"/>
            <a:chOff x="609600" y="1390590"/>
            <a:chExt cx="1377649" cy="971610"/>
          </a:xfrm>
        </p:grpSpPr>
        <p:sp>
          <p:nvSpPr>
            <p:cNvPr id="26" name="Rectangle 25">
              <a:extLst>
                <a:ext uri="{FF2B5EF4-FFF2-40B4-BE49-F238E27FC236}">
                  <a16:creationId xmlns:a16="http://schemas.microsoft.com/office/drawing/2014/main" id="{B1910AF2-DEFA-4DE9-9ACD-B18515D23D4D}"/>
                </a:ext>
              </a:extLst>
            </p:cNvPr>
            <p:cNvSpPr/>
            <p:nvPr/>
          </p:nvSpPr>
          <p:spPr>
            <a:xfrm>
              <a:off x="609600" y="1438245"/>
              <a:ext cx="1377649" cy="923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96F9A59-CDD4-45FE-B414-60B3C033192B}"/>
                </a:ext>
              </a:extLst>
            </p:cNvPr>
            <p:cNvSpPr txBox="1"/>
            <p:nvPr/>
          </p:nvSpPr>
          <p:spPr>
            <a:xfrm>
              <a:off x="609600" y="1390590"/>
              <a:ext cx="42351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r>
                <a:rPr lang="en-US" sz="2000" i="1" baseline="-25000">
                  <a:solidFill>
                    <a:schemeClr val="bg1"/>
                  </a:solidFill>
                  <a:latin typeface="Cambria Math" panose="02040503050406030204" pitchFamily="18" charset="0"/>
                  <a:ea typeface="Cambria Math" panose="02040503050406030204" pitchFamily="18" charset="0"/>
                </a:rPr>
                <a:t>0</a:t>
              </a:r>
            </a:p>
          </p:txBody>
        </p:sp>
        <p:sp>
          <p:nvSpPr>
            <p:cNvPr id="28" name="TextBox 27">
              <a:extLst>
                <a:ext uri="{FF2B5EF4-FFF2-40B4-BE49-F238E27FC236}">
                  <a16:creationId xmlns:a16="http://schemas.microsoft.com/office/drawing/2014/main" id="{0FB92FBF-EA69-4D84-B856-04E5AF64D4F0}"/>
                </a:ext>
              </a:extLst>
            </p:cNvPr>
            <p:cNvSpPr txBox="1"/>
            <p:nvPr/>
          </p:nvSpPr>
          <p:spPr>
            <a:xfrm>
              <a:off x="1524000" y="1400114"/>
              <a:ext cx="42351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r>
                <a:rPr lang="en-US" sz="2000" i="1" baseline="-25000">
                  <a:solidFill>
                    <a:schemeClr val="bg1"/>
                  </a:solidFill>
                  <a:latin typeface="Cambria Math" panose="02040503050406030204" pitchFamily="18" charset="0"/>
                  <a:ea typeface="Cambria Math" panose="02040503050406030204" pitchFamily="18" charset="0"/>
                </a:rPr>
                <a:t>1</a:t>
              </a:r>
            </a:p>
          </p:txBody>
        </p:sp>
        <p:sp>
          <p:nvSpPr>
            <p:cNvPr id="29" name="TextBox 28">
              <a:extLst>
                <a:ext uri="{FF2B5EF4-FFF2-40B4-BE49-F238E27FC236}">
                  <a16:creationId xmlns:a16="http://schemas.microsoft.com/office/drawing/2014/main" id="{C69554C4-88CC-4318-BA86-A1A7FFF40CED}"/>
                </a:ext>
              </a:extLst>
            </p:cNvPr>
            <p:cNvSpPr txBox="1"/>
            <p:nvPr/>
          </p:nvSpPr>
          <p:spPr>
            <a:xfrm>
              <a:off x="613442" y="1943024"/>
              <a:ext cx="42351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X</a:t>
              </a:r>
              <a:r>
                <a:rPr lang="en-US" sz="2000" i="1" baseline="-25000">
                  <a:solidFill>
                    <a:schemeClr val="bg1"/>
                  </a:solidFill>
                  <a:latin typeface="Cambria Math" panose="02040503050406030204" pitchFamily="18" charset="0"/>
                  <a:ea typeface="Cambria Math" panose="02040503050406030204" pitchFamily="18" charset="0"/>
                </a:rPr>
                <a:t>0</a:t>
              </a:r>
            </a:p>
          </p:txBody>
        </p:sp>
        <p:sp>
          <p:nvSpPr>
            <p:cNvPr id="30" name="TextBox 29">
              <a:extLst>
                <a:ext uri="{FF2B5EF4-FFF2-40B4-BE49-F238E27FC236}">
                  <a16:creationId xmlns:a16="http://schemas.microsoft.com/office/drawing/2014/main" id="{503171A7-B79E-40C0-8C7B-94FE68BA99CD}"/>
                </a:ext>
              </a:extLst>
            </p:cNvPr>
            <p:cNvSpPr txBox="1"/>
            <p:nvPr/>
          </p:nvSpPr>
          <p:spPr>
            <a:xfrm>
              <a:off x="1527842" y="1952548"/>
              <a:ext cx="42351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Y</a:t>
              </a:r>
              <a:r>
                <a:rPr lang="en-US" sz="2000" i="1" baseline="-25000">
                  <a:solidFill>
                    <a:schemeClr val="bg1"/>
                  </a:solidFill>
                  <a:latin typeface="Cambria Math" panose="02040503050406030204" pitchFamily="18" charset="0"/>
                  <a:ea typeface="Cambria Math" panose="02040503050406030204" pitchFamily="18" charset="0"/>
                </a:rPr>
                <a:t>0</a:t>
              </a:r>
            </a:p>
          </p:txBody>
        </p:sp>
        <p:sp>
          <p:nvSpPr>
            <p:cNvPr id="31" name="TextBox 30">
              <a:extLst>
                <a:ext uri="{FF2B5EF4-FFF2-40B4-BE49-F238E27FC236}">
                  <a16:creationId xmlns:a16="http://schemas.microsoft.com/office/drawing/2014/main" id="{A0E7131E-DCEC-4191-BB55-A0C507412B80}"/>
                </a:ext>
              </a:extLst>
            </p:cNvPr>
            <p:cNvSpPr txBox="1"/>
            <p:nvPr/>
          </p:nvSpPr>
          <p:spPr>
            <a:xfrm>
              <a:off x="1065764" y="1676400"/>
              <a:ext cx="465320" cy="400110"/>
            </a:xfrm>
            <a:prstGeom prst="rect">
              <a:avLst/>
            </a:prstGeom>
            <a:noFill/>
          </p:spPr>
          <p:txBody>
            <a:bodyPr wrap="none" rtlCol="0">
              <a:spAutoFit/>
            </a:bodyPr>
            <a:lstStyle/>
            <a:p>
              <a:r>
                <a:rPr lang="en-US" sz="2000">
                  <a:solidFill>
                    <a:schemeClr val="bg1"/>
                  </a:solidFill>
                  <a:latin typeface="Cambria Math" panose="02040503050406030204" pitchFamily="18" charset="0"/>
                  <a:ea typeface="Cambria Math" panose="02040503050406030204" pitchFamily="18" charset="0"/>
                </a:rPr>
                <a:t>FA</a:t>
              </a:r>
            </a:p>
          </p:txBody>
        </p:sp>
      </p:grpSp>
      <p:grpSp>
        <p:nvGrpSpPr>
          <p:cNvPr id="32" name="Group 31">
            <a:extLst>
              <a:ext uri="{FF2B5EF4-FFF2-40B4-BE49-F238E27FC236}">
                <a16:creationId xmlns:a16="http://schemas.microsoft.com/office/drawing/2014/main" id="{FDEDA2B3-4766-4A22-B487-99D2457972E5}"/>
              </a:ext>
            </a:extLst>
          </p:cNvPr>
          <p:cNvGrpSpPr/>
          <p:nvPr/>
        </p:nvGrpSpPr>
        <p:grpSpPr>
          <a:xfrm>
            <a:off x="4230756" y="1460164"/>
            <a:ext cx="1524000" cy="971610"/>
            <a:chOff x="609600" y="1390590"/>
            <a:chExt cx="1377649" cy="971610"/>
          </a:xfrm>
        </p:grpSpPr>
        <p:sp>
          <p:nvSpPr>
            <p:cNvPr id="33" name="Rectangle 32">
              <a:extLst>
                <a:ext uri="{FF2B5EF4-FFF2-40B4-BE49-F238E27FC236}">
                  <a16:creationId xmlns:a16="http://schemas.microsoft.com/office/drawing/2014/main" id="{99D3A82D-916D-40FE-B441-6329E94A458F}"/>
                </a:ext>
              </a:extLst>
            </p:cNvPr>
            <p:cNvSpPr/>
            <p:nvPr/>
          </p:nvSpPr>
          <p:spPr>
            <a:xfrm>
              <a:off x="609600" y="1438245"/>
              <a:ext cx="1377649" cy="923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B2CD741-DB76-4193-B56A-2B576119974E}"/>
                </a:ext>
              </a:extLst>
            </p:cNvPr>
            <p:cNvSpPr txBox="1"/>
            <p:nvPr/>
          </p:nvSpPr>
          <p:spPr>
            <a:xfrm>
              <a:off x="609600" y="1390590"/>
              <a:ext cx="38284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r>
                <a:rPr lang="en-US" sz="2000" i="1" baseline="-25000">
                  <a:solidFill>
                    <a:schemeClr val="bg1"/>
                  </a:solidFill>
                  <a:latin typeface="Cambria Math" panose="02040503050406030204" pitchFamily="18" charset="0"/>
                  <a:ea typeface="Cambria Math" panose="02040503050406030204" pitchFamily="18" charset="0"/>
                </a:rPr>
                <a:t>1</a:t>
              </a:r>
            </a:p>
          </p:txBody>
        </p:sp>
        <p:sp>
          <p:nvSpPr>
            <p:cNvPr id="35" name="TextBox 34">
              <a:extLst>
                <a:ext uri="{FF2B5EF4-FFF2-40B4-BE49-F238E27FC236}">
                  <a16:creationId xmlns:a16="http://schemas.microsoft.com/office/drawing/2014/main" id="{FFE162C5-212D-4CA9-A01A-67BD8FF9C49B}"/>
                </a:ext>
              </a:extLst>
            </p:cNvPr>
            <p:cNvSpPr txBox="1"/>
            <p:nvPr/>
          </p:nvSpPr>
          <p:spPr>
            <a:xfrm>
              <a:off x="1524000" y="1400114"/>
              <a:ext cx="38284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r>
                <a:rPr lang="en-US" sz="2000" i="1" baseline="-25000">
                  <a:solidFill>
                    <a:schemeClr val="bg1"/>
                  </a:solidFill>
                  <a:latin typeface="Cambria Math" panose="02040503050406030204" pitchFamily="18" charset="0"/>
                  <a:ea typeface="Cambria Math" panose="02040503050406030204" pitchFamily="18" charset="0"/>
                </a:rPr>
                <a:t>2</a:t>
              </a:r>
            </a:p>
          </p:txBody>
        </p:sp>
        <p:sp>
          <p:nvSpPr>
            <p:cNvPr id="36" name="TextBox 35">
              <a:extLst>
                <a:ext uri="{FF2B5EF4-FFF2-40B4-BE49-F238E27FC236}">
                  <a16:creationId xmlns:a16="http://schemas.microsoft.com/office/drawing/2014/main" id="{89EB1273-126D-4D4E-997E-01C08459141F}"/>
                </a:ext>
              </a:extLst>
            </p:cNvPr>
            <p:cNvSpPr txBox="1"/>
            <p:nvPr/>
          </p:nvSpPr>
          <p:spPr>
            <a:xfrm>
              <a:off x="613442" y="1943024"/>
              <a:ext cx="384292"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X</a:t>
              </a:r>
              <a:r>
                <a:rPr lang="en-US" sz="2000" i="1" baseline="-25000">
                  <a:solidFill>
                    <a:schemeClr val="bg1"/>
                  </a:solidFill>
                  <a:latin typeface="Cambria Math" panose="02040503050406030204" pitchFamily="18" charset="0"/>
                  <a:ea typeface="Cambria Math" panose="02040503050406030204" pitchFamily="18" charset="0"/>
                </a:rPr>
                <a:t>1</a:t>
              </a:r>
            </a:p>
          </p:txBody>
        </p:sp>
        <p:sp>
          <p:nvSpPr>
            <p:cNvPr id="37" name="TextBox 36">
              <a:extLst>
                <a:ext uri="{FF2B5EF4-FFF2-40B4-BE49-F238E27FC236}">
                  <a16:creationId xmlns:a16="http://schemas.microsoft.com/office/drawing/2014/main" id="{D4B02237-6AEB-4611-AE11-64FCF2452124}"/>
                </a:ext>
              </a:extLst>
            </p:cNvPr>
            <p:cNvSpPr txBox="1"/>
            <p:nvPr/>
          </p:nvSpPr>
          <p:spPr>
            <a:xfrm>
              <a:off x="1527842" y="1952548"/>
              <a:ext cx="384292"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Y</a:t>
              </a:r>
              <a:r>
                <a:rPr lang="en-US" sz="2000" i="1" baseline="-25000">
                  <a:solidFill>
                    <a:schemeClr val="bg1"/>
                  </a:solidFill>
                  <a:latin typeface="Cambria Math" panose="02040503050406030204" pitchFamily="18" charset="0"/>
                  <a:ea typeface="Cambria Math" panose="02040503050406030204" pitchFamily="18" charset="0"/>
                </a:rPr>
                <a:t>1</a:t>
              </a:r>
            </a:p>
          </p:txBody>
        </p:sp>
        <p:sp>
          <p:nvSpPr>
            <p:cNvPr id="38" name="TextBox 37">
              <a:extLst>
                <a:ext uri="{FF2B5EF4-FFF2-40B4-BE49-F238E27FC236}">
                  <a16:creationId xmlns:a16="http://schemas.microsoft.com/office/drawing/2014/main" id="{F2A490D6-1A4C-4F54-91CA-CCBBFCCA3714}"/>
                </a:ext>
              </a:extLst>
            </p:cNvPr>
            <p:cNvSpPr txBox="1"/>
            <p:nvPr/>
          </p:nvSpPr>
          <p:spPr>
            <a:xfrm>
              <a:off x="1065764" y="1676400"/>
              <a:ext cx="465320" cy="400110"/>
            </a:xfrm>
            <a:prstGeom prst="rect">
              <a:avLst/>
            </a:prstGeom>
            <a:noFill/>
          </p:spPr>
          <p:txBody>
            <a:bodyPr wrap="none" rtlCol="0">
              <a:spAutoFit/>
            </a:bodyPr>
            <a:lstStyle/>
            <a:p>
              <a:r>
                <a:rPr lang="en-US" sz="2000">
                  <a:solidFill>
                    <a:schemeClr val="bg1"/>
                  </a:solidFill>
                  <a:latin typeface="Cambria Math" panose="02040503050406030204" pitchFamily="18" charset="0"/>
                  <a:ea typeface="Cambria Math" panose="02040503050406030204" pitchFamily="18" charset="0"/>
                </a:rPr>
                <a:t>FA</a:t>
              </a:r>
            </a:p>
          </p:txBody>
        </p:sp>
      </p:grpSp>
      <p:grpSp>
        <p:nvGrpSpPr>
          <p:cNvPr id="39" name="Group 38">
            <a:extLst>
              <a:ext uri="{FF2B5EF4-FFF2-40B4-BE49-F238E27FC236}">
                <a16:creationId xmlns:a16="http://schemas.microsoft.com/office/drawing/2014/main" id="{C893E614-AAA7-4C1B-9911-1B61D854F934}"/>
              </a:ext>
            </a:extLst>
          </p:cNvPr>
          <p:cNvGrpSpPr/>
          <p:nvPr/>
        </p:nvGrpSpPr>
        <p:grpSpPr>
          <a:xfrm>
            <a:off x="6211956" y="1460164"/>
            <a:ext cx="1524000" cy="971610"/>
            <a:chOff x="609600" y="1390590"/>
            <a:chExt cx="1377649" cy="971610"/>
          </a:xfrm>
        </p:grpSpPr>
        <p:sp>
          <p:nvSpPr>
            <p:cNvPr id="40" name="Rectangle 39">
              <a:extLst>
                <a:ext uri="{FF2B5EF4-FFF2-40B4-BE49-F238E27FC236}">
                  <a16:creationId xmlns:a16="http://schemas.microsoft.com/office/drawing/2014/main" id="{B48CAEBB-3DC4-416E-B2DD-9357CD169A43}"/>
                </a:ext>
              </a:extLst>
            </p:cNvPr>
            <p:cNvSpPr/>
            <p:nvPr/>
          </p:nvSpPr>
          <p:spPr>
            <a:xfrm>
              <a:off x="609600" y="1438245"/>
              <a:ext cx="1377649" cy="923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5AC96D5-9A71-4F8E-9023-74F4CCA88AAD}"/>
                </a:ext>
              </a:extLst>
            </p:cNvPr>
            <p:cNvSpPr txBox="1"/>
            <p:nvPr/>
          </p:nvSpPr>
          <p:spPr>
            <a:xfrm>
              <a:off x="609600" y="1390590"/>
              <a:ext cx="38284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r>
                <a:rPr lang="en-US" sz="2000" i="1" baseline="-25000">
                  <a:solidFill>
                    <a:schemeClr val="bg1"/>
                  </a:solidFill>
                  <a:latin typeface="Cambria Math" panose="02040503050406030204" pitchFamily="18" charset="0"/>
                  <a:ea typeface="Cambria Math" panose="02040503050406030204" pitchFamily="18" charset="0"/>
                </a:rPr>
                <a:t>2</a:t>
              </a:r>
            </a:p>
          </p:txBody>
        </p:sp>
        <p:sp>
          <p:nvSpPr>
            <p:cNvPr id="42" name="TextBox 41">
              <a:extLst>
                <a:ext uri="{FF2B5EF4-FFF2-40B4-BE49-F238E27FC236}">
                  <a16:creationId xmlns:a16="http://schemas.microsoft.com/office/drawing/2014/main" id="{0D0032E7-28F6-46CA-8A7D-921A3AEF34BE}"/>
                </a:ext>
              </a:extLst>
            </p:cNvPr>
            <p:cNvSpPr txBox="1"/>
            <p:nvPr/>
          </p:nvSpPr>
          <p:spPr>
            <a:xfrm>
              <a:off x="1524000" y="1400114"/>
              <a:ext cx="38284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r>
                <a:rPr lang="en-US" sz="2000" i="1" baseline="-25000">
                  <a:solidFill>
                    <a:schemeClr val="bg1"/>
                  </a:solidFill>
                  <a:latin typeface="Cambria Math" panose="02040503050406030204" pitchFamily="18" charset="0"/>
                  <a:ea typeface="Cambria Math" panose="02040503050406030204" pitchFamily="18" charset="0"/>
                </a:rPr>
                <a:t>3</a:t>
              </a:r>
            </a:p>
          </p:txBody>
        </p:sp>
        <p:sp>
          <p:nvSpPr>
            <p:cNvPr id="43" name="TextBox 42">
              <a:extLst>
                <a:ext uri="{FF2B5EF4-FFF2-40B4-BE49-F238E27FC236}">
                  <a16:creationId xmlns:a16="http://schemas.microsoft.com/office/drawing/2014/main" id="{E9DD66CB-94B7-4370-84A1-75D1ED850192}"/>
                </a:ext>
              </a:extLst>
            </p:cNvPr>
            <p:cNvSpPr txBox="1"/>
            <p:nvPr/>
          </p:nvSpPr>
          <p:spPr>
            <a:xfrm>
              <a:off x="613442" y="1943024"/>
              <a:ext cx="384292"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X</a:t>
              </a:r>
              <a:r>
                <a:rPr lang="en-US" sz="2000" i="1" baseline="-25000">
                  <a:solidFill>
                    <a:schemeClr val="bg1"/>
                  </a:solidFill>
                  <a:latin typeface="Cambria Math" panose="02040503050406030204" pitchFamily="18" charset="0"/>
                  <a:ea typeface="Cambria Math" panose="02040503050406030204" pitchFamily="18" charset="0"/>
                </a:rPr>
                <a:t>2</a:t>
              </a:r>
            </a:p>
          </p:txBody>
        </p:sp>
        <p:sp>
          <p:nvSpPr>
            <p:cNvPr id="44" name="TextBox 43">
              <a:extLst>
                <a:ext uri="{FF2B5EF4-FFF2-40B4-BE49-F238E27FC236}">
                  <a16:creationId xmlns:a16="http://schemas.microsoft.com/office/drawing/2014/main" id="{6A061701-01D0-49BD-905F-2AECBE0FC882}"/>
                </a:ext>
              </a:extLst>
            </p:cNvPr>
            <p:cNvSpPr txBox="1"/>
            <p:nvPr/>
          </p:nvSpPr>
          <p:spPr>
            <a:xfrm>
              <a:off x="1527842" y="1952548"/>
              <a:ext cx="384292"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Y</a:t>
              </a:r>
              <a:r>
                <a:rPr lang="en-US" sz="2000" i="1" baseline="-25000">
                  <a:solidFill>
                    <a:schemeClr val="bg1"/>
                  </a:solidFill>
                  <a:latin typeface="Cambria Math" panose="02040503050406030204" pitchFamily="18" charset="0"/>
                  <a:ea typeface="Cambria Math" panose="02040503050406030204" pitchFamily="18" charset="0"/>
                </a:rPr>
                <a:t>2</a:t>
              </a:r>
            </a:p>
          </p:txBody>
        </p:sp>
        <p:sp>
          <p:nvSpPr>
            <p:cNvPr id="45" name="TextBox 44">
              <a:extLst>
                <a:ext uri="{FF2B5EF4-FFF2-40B4-BE49-F238E27FC236}">
                  <a16:creationId xmlns:a16="http://schemas.microsoft.com/office/drawing/2014/main" id="{ADBE35EA-F4D7-4F79-B1FF-EEA1B2611878}"/>
                </a:ext>
              </a:extLst>
            </p:cNvPr>
            <p:cNvSpPr txBox="1"/>
            <p:nvPr/>
          </p:nvSpPr>
          <p:spPr>
            <a:xfrm>
              <a:off x="1065764" y="1676400"/>
              <a:ext cx="465320" cy="400110"/>
            </a:xfrm>
            <a:prstGeom prst="rect">
              <a:avLst/>
            </a:prstGeom>
            <a:noFill/>
          </p:spPr>
          <p:txBody>
            <a:bodyPr wrap="none" rtlCol="0">
              <a:spAutoFit/>
            </a:bodyPr>
            <a:lstStyle/>
            <a:p>
              <a:r>
                <a:rPr lang="en-US" sz="2000">
                  <a:solidFill>
                    <a:schemeClr val="bg1"/>
                  </a:solidFill>
                  <a:latin typeface="Cambria Math" panose="02040503050406030204" pitchFamily="18" charset="0"/>
                  <a:ea typeface="Cambria Math" panose="02040503050406030204" pitchFamily="18" charset="0"/>
                </a:rPr>
                <a:t>FA</a:t>
              </a:r>
            </a:p>
          </p:txBody>
        </p:sp>
      </p:grpSp>
      <p:grpSp>
        <p:nvGrpSpPr>
          <p:cNvPr id="46" name="Group 45">
            <a:extLst>
              <a:ext uri="{FF2B5EF4-FFF2-40B4-BE49-F238E27FC236}">
                <a16:creationId xmlns:a16="http://schemas.microsoft.com/office/drawing/2014/main" id="{E74F71F0-B38D-452A-A15A-915B44A121BD}"/>
              </a:ext>
            </a:extLst>
          </p:cNvPr>
          <p:cNvGrpSpPr/>
          <p:nvPr/>
        </p:nvGrpSpPr>
        <p:grpSpPr>
          <a:xfrm>
            <a:off x="8193156" y="1460164"/>
            <a:ext cx="1524000" cy="971610"/>
            <a:chOff x="609600" y="1390590"/>
            <a:chExt cx="1377649" cy="971610"/>
          </a:xfrm>
        </p:grpSpPr>
        <p:sp>
          <p:nvSpPr>
            <p:cNvPr id="47" name="Rectangle 46">
              <a:extLst>
                <a:ext uri="{FF2B5EF4-FFF2-40B4-BE49-F238E27FC236}">
                  <a16:creationId xmlns:a16="http://schemas.microsoft.com/office/drawing/2014/main" id="{6FC4E543-A9CD-4478-A852-840D1807724E}"/>
                </a:ext>
              </a:extLst>
            </p:cNvPr>
            <p:cNvSpPr/>
            <p:nvPr/>
          </p:nvSpPr>
          <p:spPr>
            <a:xfrm>
              <a:off x="609600" y="1438245"/>
              <a:ext cx="1377649" cy="923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2CC247D-748E-4325-B34B-25206C374866}"/>
                </a:ext>
              </a:extLst>
            </p:cNvPr>
            <p:cNvSpPr txBox="1"/>
            <p:nvPr/>
          </p:nvSpPr>
          <p:spPr>
            <a:xfrm>
              <a:off x="609600" y="1390590"/>
              <a:ext cx="38284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r>
                <a:rPr lang="en-US" sz="2000" i="1" baseline="-25000">
                  <a:solidFill>
                    <a:schemeClr val="bg1"/>
                  </a:solidFill>
                  <a:latin typeface="Cambria Math" panose="02040503050406030204" pitchFamily="18" charset="0"/>
                  <a:ea typeface="Cambria Math" panose="02040503050406030204" pitchFamily="18" charset="0"/>
                </a:rPr>
                <a:t>3</a:t>
              </a:r>
            </a:p>
          </p:txBody>
        </p:sp>
        <p:sp>
          <p:nvSpPr>
            <p:cNvPr id="49" name="TextBox 48">
              <a:extLst>
                <a:ext uri="{FF2B5EF4-FFF2-40B4-BE49-F238E27FC236}">
                  <a16:creationId xmlns:a16="http://schemas.microsoft.com/office/drawing/2014/main" id="{7089BC11-A48B-44CD-AB70-99389F8A94BF}"/>
                </a:ext>
              </a:extLst>
            </p:cNvPr>
            <p:cNvSpPr txBox="1"/>
            <p:nvPr/>
          </p:nvSpPr>
          <p:spPr>
            <a:xfrm>
              <a:off x="1524000" y="1400114"/>
              <a:ext cx="382844"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C</a:t>
              </a:r>
              <a:r>
                <a:rPr lang="en-US" sz="2000" i="1" baseline="-25000">
                  <a:solidFill>
                    <a:schemeClr val="bg1"/>
                  </a:solidFill>
                  <a:latin typeface="Cambria Math" panose="02040503050406030204" pitchFamily="18" charset="0"/>
                  <a:ea typeface="Cambria Math" panose="02040503050406030204" pitchFamily="18" charset="0"/>
                </a:rPr>
                <a:t>4</a:t>
              </a:r>
            </a:p>
          </p:txBody>
        </p:sp>
        <p:sp>
          <p:nvSpPr>
            <p:cNvPr id="50" name="TextBox 49">
              <a:extLst>
                <a:ext uri="{FF2B5EF4-FFF2-40B4-BE49-F238E27FC236}">
                  <a16:creationId xmlns:a16="http://schemas.microsoft.com/office/drawing/2014/main" id="{E78A2BB7-7B19-4EB3-A36F-5B697313EAD4}"/>
                </a:ext>
              </a:extLst>
            </p:cNvPr>
            <p:cNvSpPr txBox="1"/>
            <p:nvPr/>
          </p:nvSpPr>
          <p:spPr>
            <a:xfrm>
              <a:off x="613442" y="1943024"/>
              <a:ext cx="384292"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X</a:t>
              </a:r>
              <a:r>
                <a:rPr lang="en-US" sz="2000" i="1" baseline="-25000">
                  <a:solidFill>
                    <a:schemeClr val="bg1"/>
                  </a:solidFill>
                  <a:latin typeface="Cambria Math" panose="02040503050406030204" pitchFamily="18" charset="0"/>
                  <a:ea typeface="Cambria Math" panose="02040503050406030204" pitchFamily="18" charset="0"/>
                </a:rPr>
                <a:t>3</a:t>
              </a:r>
            </a:p>
          </p:txBody>
        </p:sp>
        <p:sp>
          <p:nvSpPr>
            <p:cNvPr id="51" name="TextBox 50">
              <a:extLst>
                <a:ext uri="{FF2B5EF4-FFF2-40B4-BE49-F238E27FC236}">
                  <a16:creationId xmlns:a16="http://schemas.microsoft.com/office/drawing/2014/main" id="{9DE349EB-170E-4C60-9F25-342029442B77}"/>
                </a:ext>
              </a:extLst>
            </p:cNvPr>
            <p:cNvSpPr txBox="1"/>
            <p:nvPr/>
          </p:nvSpPr>
          <p:spPr>
            <a:xfrm>
              <a:off x="1527842" y="1952548"/>
              <a:ext cx="384292" cy="400110"/>
            </a:xfrm>
            <a:prstGeom prst="rect">
              <a:avLst/>
            </a:prstGeom>
            <a:noFill/>
          </p:spPr>
          <p:txBody>
            <a:bodyPr wrap="none" rtlCol="0">
              <a:spAutoFit/>
            </a:bodyPr>
            <a:lstStyle/>
            <a:p>
              <a:r>
                <a:rPr lang="en-US" sz="2000" i="1">
                  <a:solidFill>
                    <a:schemeClr val="bg1"/>
                  </a:solidFill>
                  <a:latin typeface="Cambria Math" panose="02040503050406030204" pitchFamily="18" charset="0"/>
                  <a:ea typeface="Cambria Math" panose="02040503050406030204" pitchFamily="18" charset="0"/>
                </a:rPr>
                <a:t>Y</a:t>
              </a:r>
              <a:r>
                <a:rPr lang="en-US" sz="2000" i="1" baseline="-25000">
                  <a:solidFill>
                    <a:schemeClr val="bg1"/>
                  </a:solidFill>
                  <a:latin typeface="Cambria Math" panose="02040503050406030204" pitchFamily="18" charset="0"/>
                  <a:ea typeface="Cambria Math" panose="02040503050406030204" pitchFamily="18" charset="0"/>
                </a:rPr>
                <a:t>3</a:t>
              </a:r>
            </a:p>
          </p:txBody>
        </p:sp>
        <p:sp>
          <p:nvSpPr>
            <p:cNvPr id="52" name="TextBox 51">
              <a:extLst>
                <a:ext uri="{FF2B5EF4-FFF2-40B4-BE49-F238E27FC236}">
                  <a16:creationId xmlns:a16="http://schemas.microsoft.com/office/drawing/2014/main" id="{74799E41-0606-47AC-B3B7-5708F88BCDC1}"/>
                </a:ext>
              </a:extLst>
            </p:cNvPr>
            <p:cNvSpPr txBox="1"/>
            <p:nvPr/>
          </p:nvSpPr>
          <p:spPr>
            <a:xfrm>
              <a:off x="1065764" y="1676400"/>
              <a:ext cx="465320" cy="400110"/>
            </a:xfrm>
            <a:prstGeom prst="rect">
              <a:avLst/>
            </a:prstGeom>
            <a:noFill/>
          </p:spPr>
          <p:txBody>
            <a:bodyPr wrap="none" rtlCol="0">
              <a:spAutoFit/>
            </a:bodyPr>
            <a:lstStyle/>
            <a:p>
              <a:r>
                <a:rPr lang="en-US" sz="2000">
                  <a:solidFill>
                    <a:schemeClr val="bg1"/>
                  </a:solidFill>
                  <a:latin typeface="Cambria Math" panose="02040503050406030204" pitchFamily="18" charset="0"/>
                  <a:ea typeface="Cambria Math" panose="02040503050406030204" pitchFamily="18" charset="0"/>
                </a:rPr>
                <a:t>FA</a:t>
              </a:r>
            </a:p>
          </p:txBody>
        </p:sp>
      </p:grpSp>
      <p:cxnSp>
        <p:nvCxnSpPr>
          <p:cNvPr id="53" name="Straight Connector 52">
            <a:extLst>
              <a:ext uri="{FF2B5EF4-FFF2-40B4-BE49-F238E27FC236}">
                <a16:creationId xmlns:a16="http://schemas.microsoft.com/office/drawing/2014/main" id="{4633E1BA-79A6-4238-905A-3E8F06C6C16A}"/>
              </a:ext>
            </a:extLst>
          </p:cNvPr>
          <p:cNvCxnSpPr/>
          <p:nvPr/>
        </p:nvCxnSpPr>
        <p:spPr>
          <a:xfrm flipV="1">
            <a:off x="3713548" y="1669774"/>
            <a:ext cx="502920"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C31BE18-FF8D-477F-8048-487ADF72C39C}"/>
              </a:ext>
            </a:extLst>
          </p:cNvPr>
          <p:cNvCxnSpPr/>
          <p:nvPr/>
        </p:nvCxnSpPr>
        <p:spPr>
          <a:xfrm>
            <a:off x="5754756" y="1669774"/>
            <a:ext cx="457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84A5F89-107C-48A7-B507-D930AA2195ED}"/>
              </a:ext>
            </a:extLst>
          </p:cNvPr>
          <p:cNvCxnSpPr/>
          <p:nvPr/>
        </p:nvCxnSpPr>
        <p:spPr>
          <a:xfrm>
            <a:off x="7735956" y="1669774"/>
            <a:ext cx="457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C00F96B-CE41-42A7-9446-6AEB8994F7A8}"/>
              </a:ext>
            </a:extLst>
          </p:cNvPr>
          <p:cNvCxnSpPr/>
          <p:nvPr/>
        </p:nvCxnSpPr>
        <p:spPr>
          <a:xfrm>
            <a:off x="9717156" y="1669774"/>
            <a:ext cx="457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3B751CC-504A-49BC-B643-06747760103D}"/>
              </a:ext>
            </a:extLst>
          </p:cNvPr>
          <p:cNvCxnSpPr/>
          <p:nvPr/>
        </p:nvCxnSpPr>
        <p:spPr>
          <a:xfrm flipH="1" flipV="1">
            <a:off x="10174356" y="1364974"/>
            <a:ext cx="0" cy="3048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9078A4B-5FA4-406A-993A-3E7CC39CCC6A}"/>
              </a:ext>
            </a:extLst>
          </p:cNvPr>
          <p:cNvCxnSpPr/>
          <p:nvPr/>
        </p:nvCxnSpPr>
        <p:spPr>
          <a:xfrm flipH="1" flipV="1">
            <a:off x="8955156" y="1203018"/>
            <a:ext cx="0" cy="3048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445C273-CABF-4B7A-8255-3AAC6DCE96FC}"/>
              </a:ext>
            </a:extLst>
          </p:cNvPr>
          <p:cNvCxnSpPr/>
          <p:nvPr/>
        </p:nvCxnSpPr>
        <p:spPr>
          <a:xfrm flipH="1" flipV="1">
            <a:off x="6973956" y="1212574"/>
            <a:ext cx="0" cy="3048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028F80-470C-459C-90EF-3FD50D67BF66}"/>
              </a:ext>
            </a:extLst>
          </p:cNvPr>
          <p:cNvCxnSpPr/>
          <p:nvPr/>
        </p:nvCxnSpPr>
        <p:spPr>
          <a:xfrm flipH="1" flipV="1">
            <a:off x="4992756" y="1212573"/>
            <a:ext cx="0" cy="3048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490A92-C4B2-4DF3-9425-2091CEB1FDDA}"/>
              </a:ext>
            </a:extLst>
          </p:cNvPr>
          <p:cNvCxnSpPr/>
          <p:nvPr/>
        </p:nvCxnSpPr>
        <p:spPr>
          <a:xfrm flipH="1" flipV="1">
            <a:off x="2935356" y="1212573"/>
            <a:ext cx="0" cy="30480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DDACED7-C1CB-435A-8C24-1CDF1EF16D99}"/>
              </a:ext>
            </a:extLst>
          </p:cNvPr>
          <p:cNvSpPr txBox="1"/>
          <p:nvPr/>
        </p:nvSpPr>
        <p:spPr>
          <a:xfrm>
            <a:off x="2478156" y="1041064"/>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D</a:t>
            </a:r>
            <a:r>
              <a:rPr lang="en-US" sz="2000" i="1" baseline="-25000">
                <a:latin typeface="Cambria Math" panose="02040503050406030204" pitchFamily="18" charset="0"/>
                <a:ea typeface="Cambria Math" panose="02040503050406030204" pitchFamily="18" charset="0"/>
              </a:rPr>
              <a:t>0</a:t>
            </a:r>
          </a:p>
        </p:txBody>
      </p:sp>
      <p:sp>
        <p:nvSpPr>
          <p:cNvPr id="63" name="TextBox 62">
            <a:extLst>
              <a:ext uri="{FF2B5EF4-FFF2-40B4-BE49-F238E27FC236}">
                <a16:creationId xmlns:a16="http://schemas.microsoft.com/office/drawing/2014/main" id="{BC4B777E-FDDA-470F-8668-D12E512DC695}"/>
              </a:ext>
            </a:extLst>
          </p:cNvPr>
          <p:cNvSpPr txBox="1"/>
          <p:nvPr/>
        </p:nvSpPr>
        <p:spPr>
          <a:xfrm>
            <a:off x="4543594" y="1041064"/>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D</a:t>
            </a:r>
            <a:r>
              <a:rPr lang="en-US" sz="2000" i="1" baseline="-25000">
                <a:latin typeface="Cambria Math" panose="02040503050406030204" pitchFamily="18" charset="0"/>
                <a:ea typeface="Cambria Math" panose="02040503050406030204" pitchFamily="18" charset="0"/>
              </a:rPr>
              <a:t>1</a:t>
            </a:r>
          </a:p>
        </p:txBody>
      </p:sp>
      <p:sp>
        <p:nvSpPr>
          <p:cNvPr id="64" name="TextBox 63">
            <a:extLst>
              <a:ext uri="{FF2B5EF4-FFF2-40B4-BE49-F238E27FC236}">
                <a16:creationId xmlns:a16="http://schemas.microsoft.com/office/drawing/2014/main" id="{02C4EB23-F8D5-4BCF-B7DC-4DCCDABA3BDE}"/>
              </a:ext>
            </a:extLst>
          </p:cNvPr>
          <p:cNvSpPr txBox="1"/>
          <p:nvPr/>
        </p:nvSpPr>
        <p:spPr>
          <a:xfrm>
            <a:off x="6524794" y="1041064"/>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D</a:t>
            </a:r>
            <a:r>
              <a:rPr lang="en-US" sz="2000" i="1" baseline="-25000">
                <a:latin typeface="Cambria Math" panose="02040503050406030204" pitchFamily="18" charset="0"/>
                <a:ea typeface="Cambria Math" panose="02040503050406030204" pitchFamily="18" charset="0"/>
              </a:rPr>
              <a:t>2</a:t>
            </a:r>
          </a:p>
        </p:txBody>
      </p:sp>
      <p:sp>
        <p:nvSpPr>
          <p:cNvPr id="65" name="TextBox 64">
            <a:extLst>
              <a:ext uri="{FF2B5EF4-FFF2-40B4-BE49-F238E27FC236}">
                <a16:creationId xmlns:a16="http://schemas.microsoft.com/office/drawing/2014/main" id="{7C429879-522C-4194-90DF-DDEA136A9449}"/>
              </a:ext>
            </a:extLst>
          </p:cNvPr>
          <p:cNvSpPr txBox="1"/>
          <p:nvPr/>
        </p:nvSpPr>
        <p:spPr>
          <a:xfrm>
            <a:off x="8505994" y="1041064"/>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D</a:t>
            </a:r>
            <a:r>
              <a:rPr lang="en-US" sz="2000" i="1" baseline="-25000">
                <a:latin typeface="Cambria Math" panose="02040503050406030204" pitchFamily="18" charset="0"/>
                <a:ea typeface="Cambria Math" panose="02040503050406030204" pitchFamily="18" charset="0"/>
              </a:rPr>
              <a:t>3</a:t>
            </a:r>
          </a:p>
        </p:txBody>
      </p:sp>
      <p:sp>
        <p:nvSpPr>
          <p:cNvPr id="66" name="TextBox 65">
            <a:extLst>
              <a:ext uri="{FF2B5EF4-FFF2-40B4-BE49-F238E27FC236}">
                <a16:creationId xmlns:a16="http://schemas.microsoft.com/office/drawing/2014/main" id="{5AB3163E-8441-401C-9932-AD80B7E87F13}"/>
              </a:ext>
            </a:extLst>
          </p:cNvPr>
          <p:cNvSpPr txBox="1"/>
          <p:nvPr/>
        </p:nvSpPr>
        <p:spPr>
          <a:xfrm>
            <a:off x="9780609" y="983974"/>
            <a:ext cx="622347" cy="400110"/>
          </a:xfrm>
          <a:prstGeom prst="rect">
            <a:avLst/>
          </a:prstGeom>
          <a:noFill/>
        </p:spPr>
        <p:txBody>
          <a:bodyPr wrap="square" rtlCol="0">
            <a:spAutoFit/>
          </a:bodyPr>
          <a:lstStyle/>
          <a:p>
            <a:r>
              <a:rPr lang="en-US" sz="2000" i="1" err="1">
                <a:latin typeface="Cambria Math" panose="02040503050406030204" pitchFamily="18" charset="0"/>
                <a:ea typeface="Cambria Math" panose="02040503050406030204" pitchFamily="18" charset="0"/>
              </a:rPr>
              <a:t>C</a:t>
            </a:r>
            <a:r>
              <a:rPr lang="en-US" sz="2000" i="1" baseline="-25000" err="1">
                <a:latin typeface="Cambria Math" panose="02040503050406030204" pitchFamily="18" charset="0"/>
                <a:ea typeface="Cambria Math" panose="02040503050406030204" pitchFamily="18" charset="0"/>
              </a:rPr>
              <a:t>out</a:t>
            </a:r>
            <a:endParaRPr lang="en-US" sz="2000" i="1" baseline="-25000">
              <a:latin typeface="Cambria Math" panose="02040503050406030204" pitchFamily="18" charset="0"/>
              <a:ea typeface="Cambria Math" panose="02040503050406030204" pitchFamily="18" charset="0"/>
            </a:endParaRPr>
          </a:p>
        </p:txBody>
      </p:sp>
      <p:cxnSp>
        <p:nvCxnSpPr>
          <p:cNvPr id="67" name="Straight Connector 66">
            <a:extLst>
              <a:ext uri="{FF2B5EF4-FFF2-40B4-BE49-F238E27FC236}">
                <a16:creationId xmlns:a16="http://schemas.microsoft.com/office/drawing/2014/main" id="{2012EBDC-17D3-4E05-89C4-67B1E6A39985}"/>
              </a:ext>
            </a:extLst>
          </p:cNvPr>
          <p:cNvCxnSpPr/>
          <p:nvPr/>
        </p:nvCxnSpPr>
        <p:spPr>
          <a:xfrm flipH="1" flipV="1">
            <a:off x="3392556" y="2417486"/>
            <a:ext cx="0" cy="3190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8B536C5-123D-43E9-B7AF-169B12D7219C}"/>
              </a:ext>
            </a:extLst>
          </p:cNvPr>
          <p:cNvCxnSpPr/>
          <p:nvPr/>
        </p:nvCxnSpPr>
        <p:spPr>
          <a:xfrm flipH="1" flipV="1">
            <a:off x="5449956" y="2417486"/>
            <a:ext cx="0" cy="3190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985294-B8D2-4E65-A796-F0906E6B5DFA}"/>
              </a:ext>
            </a:extLst>
          </p:cNvPr>
          <p:cNvCxnSpPr/>
          <p:nvPr/>
        </p:nvCxnSpPr>
        <p:spPr>
          <a:xfrm flipH="1" flipV="1">
            <a:off x="7431156" y="2417486"/>
            <a:ext cx="0" cy="3190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2D6C226-6C9D-4960-A126-23E14FC2E8E1}"/>
              </a:ext>
            </a:extLst>
          </p:cNvPr>
          <p:cNvCxnSpPr/>
          <p:nvPr/>
        </p:nvCxnSpPr>
        <p:spPr>
          <a:xfrm flipH="1" flipV="1">
            <a:off x="9412356" y="2417486"/>
            <a:ext cx="0" cy="319088"/>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9A4498F-18E4-4571-9628-4A2342328B8B}"/>
              </a:ext>
            </a:extLst>
          </p:cNvPr>
          <p:cNvGrpSpPr/>
          <p:nvPr/>
        </p:nvGrpSpPr>
        <p:grpSpPr>
          <a:xfrm>
            <a:off x="1627166" y="1669743"/>
            <a:ext cx="530620" cy="4038631"/>
            <a:chOff x="195262" y="1600169"/>
            <a:chExt cx="530620" cy="4038631"/>
          </a:xfrm>
        </p:grpSpPr>
        <p:cxnSp>
          <p:nvCxnSpPr>
            <p:cNvPr id="72" name="Straight Connector 71">
              <a:extLst>
                <a:ext uri="{FF2B5EF4-FFF2-40B4-BE49-F238E27FC236}">
                  <a16:creationId xmlns:a16="http://schemas.microsoft.com/office/drawing/2014/main" id="{3E65212A-3542-4C5B-BFAE-EA333F619EF2}"/>
                </a:ext>
              </a:extLst>
            </p:cNvPr>
            <p:cNvCxnSpPr/>
            <p:nvPr/>
          </p:nvCxnSpPr>
          <p:spPr>
            <a:xfrm flipV="1">
              <a:off x="200836" y="1600169"/>
              <a:ext cx="525046" cy="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A012819-0F73-4484-BA4A-C4BF34F11A78}"/>
                </a:ext>
              </a:extLst>
            </p:cNvPr>
            <p:cNvCxnSpPr/>
            <p:nvPr/>
          </p:nvCxnSpPr>
          <p:spPr>
            <a:xfrm flipH="1" flipV="1">
              <a:off x="195262" y="1600170"/>
              <a:ext cx="0" cy="403863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80B13817-6D4D-4E6E-95E0-9F64BCB02EB8}"/>
              </a:ext>
            </a:extLst>
          </p:cNvPr>
          <p:cNvGrpSpPr/>
          <p:nvPr/>
        </p:nvGrpSpPr>
        <p:grpSpPr>
          <a:xfrm>
            <a:off x="1848704" y="3651026"/>
            <a:ext cx="6863934" cy="2402361"/>
            <a:chOff x="436978" y="3581400"/>
            <a:chExt cx="6863934" cy="2402361"/>
          </a:xfrm>
        </p:grpSpPr>
        <p:cxnSp>
          <p:nvCxnSpPr>
            <p:cNvPr id="75" name="Straight Connector 74">
              <a:extLst>
                <a:ext uri="{FF2B5EF4-FFF2-40B4-BE49-F238E27FC236}">
                  <a16:creationId xmlns:a16="http://schemas.microsoft.com/office/drawing/2014/main" id="{41CCCD13-2B02-4379-8762-544E59D4AD45}"/>
                </a:ext>
              </a:extLst>
            </p:cNvPr>
            <p:cNvCxnSpPr/>
            <p:nvPr/>
          </p:nvCxnSpPr>
          <p:spPr>
            <a:xfrm flipH="1" flipV="1">
              <a:off x="444738" y="3886149"/>
              <a:ext cx="0" cy="209761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5534889-C3FF-4FE6-8234-BD2337DA4D9C}"/>
                </a:ext>
              </a:extLst>
            </p:cNvPr>
            <p:cNvCxnSpPr/>
            <p:nvPr/>
          </p:nvCxnSpPr>
          <p:spPr>
            <a:xfrm>
              <a:off x="436978" y="3881332"/>
              <a:ext cx="684944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36EC705-68BB-498D-B242-DA96C5034D46}"/>
                </a:ext>
              </a:extLst>
            </p:cNvPr>
            <p:cNvCxnSpPr/>
            <p:nvPr/>
          </p:nvCxnSpPr>
          <p:spPr>
            <a:xfrm flipH="1" flipV="1">
              <a:off x="1447800" y="3602241"/>
              <a:ext cx="0" cy="29008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FA5D4F-34F4-47AC-93D0-7CF2B34173D9}"/>
                </a:ext>
              </a:extLst>
            </p:cNvPr>
            <p:cNvCxnSpPr/>
            <p:nvPr/>
          </p:nvCxnSpPr>
          <p:spPr>
            <a:xfrm flipH="1" flipV="1">
              <a:off x="3352800" y="3581400"/>
              <a:ext cx="0" cy="29008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B7306BF-604D-4DAC-9266-4BD91A5C51DC}"/>
                </a:ext>
              </a:extLst>
            </p:cNvPr>
            <p:cNvCxnSpPr/>
            <p:nvPr/>
          </p:nvCxnSpPr>
          <p:spPr>
            <a:xfrm flipH="1" flipV="1">
              <a:off x="5334000" y="3581400"/>
              <a:ext cx="0" cy="29008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767A9EB-ACA6-4A71-99A7-2021FD8D6714}"/>
                </a:ext>
              </a:extLst>
            </p:cNvPr>
            <p:cNvCxnSpPr/>
            <p:nvPr/>
          </p:nvCxnSpPr>
          <p:spPr>
            <a:xfrm flipH="1" flipV="1">
              <a:off x="7300912" y="3596120"/>
              <a:ext cx="0" cy="290080"/>
            </a:xfrm>
            <a:prstGeom prst="line">
              <a:avLst/>
            </a:prstGeom>
            <a:ln w="25400">
              <a:headEnd type="none" w="lg" len="lg"/>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3AA264AD-3D23-42D3-B4DD-E11BC6073A56}"/>
              </a:ext>
            </a:extLst>
          </p:cNvPr>
          <p:cNvGrpSpPr/>
          <p:nvPr/>
        </p:nvGrpSpPr>
        <p:grpSpPr>
          <a:xfrm>
            <a:off x="2107430" y="3650974"/>
            <a:ext cx="6867948" cy="2409600"/>
            <a:chOff x="696074" y="3581400"/>
            <a:chExt cx="6867948" cy="2409600"/>
          </a:xfrm>
        </p:grpSpPr>
        <p:cxnSp>
          <p:nvCxnSpPr>
            <p:cNvPr id="82" name="Straight Connector 81">
              <a:extLst>
                <a:ext uri="{FF2B5EF4-FFF2-40B4-BE49-F238E27FC236}">
                  <a16:creationId xmlns:a16="http://schemas.microsoft.com/office/drawing/2014/main" id="{F2269E9F-8BB2-4F3B-AD80-DE62ABE7CC0F}"/>
                </a:ext>
              </a:extLst>
            </p:cNvPr>
            <p:cNvCxnSpPr/>
            <p:nvPr/>
          </p:nvCxnSpPr>
          <p:spPr>
            <a:xfrm flipH="1" flipV="1">
              <a:off x="696074" y="4191000"/>
              <a:ext cx="0" cy="1800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8CED749-DAD7-4489-9776-63972B032B1F}"/>
                </a:ext>
              </a:extLst>
            </p:cNvPr>
            <p:cNvCxnSpPr/>
            <p:nvPr/>
          </p:nvCxnSpPr>
          <p:spPr>
            <a:xfrm>
              <a:off x="700088" y="4191000"/>
              <a:ext cx="686393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225E00-0CD4-46CE-9A17-70E3ECB7FF54}"/>
                </a:ext>
              </a:extLst>
            </p:cNvPr>
            <p:cNvCxnSpPr/>
            <p:nvPr/>
          </p:nvCxnSpPr>
          <p:spPr>
            <a:xfrm flipH="1" flipV="1">
              <a:off x="1710910" y="3602241"/>
              <a:ext cx="0" cy="588759"/>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A6D8E32-3EA8-440D-AC87-204867FFBCB5}"/>
                </a:ext>
              </a:extLst>
            </p:cNvPr>
            <p:cNvCxnSpPr/>
            <p:nvPr/>
          </p:nvCxnSpPr>
          <p:spPr>
            <a:xfrm flipH="1" flipV="1">
              <a:off x="3615910" y="3581400"/>
              <a:ext cx="0" cy="60960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B7200B-344E-418B-81CE-884E42ED0FA6}"/>
                </a:ext>
              </a:extLst>
            </p:cNvPr>
            <p:cNvCxnSpPr/>
            <p:nvPr/>
          </p:nvCxnSpPr>
          <p:spPr>
            <a:xfrm flipH="1" flipV="1">
              <a:off x="5597110" y="3581400"/>
              <a:ext cx="0" cy="60960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1DEB0F0-D1CA-4633-85DB-0754D800E909}"/>
                </a:ext>
              </a:extLst>
            </p:cNvPr>
            <p:cNvCxnSpPr/>
            <p:nvPr/>
          </p:nvCxnSpPr>
          <p:spPr>
            <a:xfrm flipH="1" flipV="1">
              <a:off x="7564022" y="3596120"/>
              <a:ext cx="0" cy="594880"/>
            </a:xfrm>
            <a:prstGeom prst="line">
              <a:avLst/>
            </a:prstGeom>
            <a:ln w="25400">
              <a:headEnd type="none" w="lg" len="lg"/>
            </a:ln>
          </p:spPr>
          <p:style>
            <a:lnRef idx="1">
              <a:schemeClr val="accent1"/>
            </a:lnRef>
            <a:fillRef idx="0">
              <a:schemeClr val="accent1"/>
            </a:fillRef>
            <a:effectRef idx="0">
              <a:schemeClr val="accent1"/>
            </a:effectRef>
            <a:fontRef idx="minor">
              <a:schemeClr val="tx1"/>
            </a:fontRef>
          </p:style>
        </p:cxnSp>
      </p:grpSp>
      <p:cxnSp>
        <p:nvCxnSpPr>
          <p:cNvPr id="88" name="Straight Connector 87">
            <a:extLst>
              <a:ext uri="{FF2B5EF4-FFF2-40B4-BE49-F238E27FC236}">
                <a16:creationId xmlns:a16="http://schemas.microsoft.com/office/drawing/2014/main" id="{AFB4E90F-8ADB-4428-B1A7-2EF88EECFDE3}"/>
              </a:ext>
            </a:extLst>
          </p:cNvPr>
          <p:cNvCxnSpPr/>
          <p:nvPr/>
        </p:nvCxnSpPr>
        <p:spPr>
          <a:xfrm flipV="1">
            <a:off x="2387662" y="2432374"/>
            <a:ext cx="4019" cy="3276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52F7556-62E6-439A-83D9-F8C326BD19F8}"/>
              </a:ext>
            </a:extLst>
          </p:cNvPr>
          <p:cNvCxnSpPr/>
          <p:nvPr/>
        </p:nvCxnSpPr>
        <p:spPr>
          <a:xfrm flipH="1" flipV="1">
            <a:off x="4442513" y="2431774"/>
            <a:ext cx="0" cy="3276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1B75F38-7980-4A8C-9E93-D2B3757D64CF}"/>
              </a:ext>
            </a:extLst>
          </p:cNvPr>
          <p:cNvCxnSpPr/>
          <p:nvPr/>
        </p:nvCxnSpPr>
        <p:spPr>
          <a:xfrm flipH="1" flipV="1">
            <a:off x="6395138" y="2431774"/>
            <a:ext cx="0" cy="3276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276D14-DC84-41D3-9752-4DE5077FEA90}"/>
              </a:ext>
            </a:extLst>
          </p:cNvPr>
          <p:cNvCxnSpPr/>
          <p:nvPr/>
        </p:nvCxnSpPr>
        <p:spPr>
          <a:xfrm flipH="1" flipV="1">
            <a:off x="8390625" y="2412708"/>
            <a:ext cx="0" cy="3276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90319A-C46B-40A0-999F-A81A5A645029}"/>
              </a:ext>
            </a:extLst>
          </p:cNvPr>
          <p:cNvCxnSpPr/>
          <p:nvPr/>
        </p:nvCxnSpPr>
        <p:spPr>
          <a:xfrm flipH="1" flipV="1">
            <a:off x="3392556" y="3678785"/>
            <a:ext cx="0" cy="200024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D2787D2E-AF4A-4835-AB0F-5F54ACEFFF37}"/>
              </a:ext>
            </a:extLst>
          </p:cNvPr>
          <p:cNvGrpSpPr/>
          <p:nvPr/>
        </p:nvGrpSpPr>
        <p:grpSpPr>
          <a:xfrm rot="16200000">
            <a:off x="2787975" y="4326231"/>
            <a:ext cx="1638315" cy="343422"/>
            <a:chOff x="379248" y="5807937"/>
            <a:chExt cx="3591634" cy="752875"/>
          </a:xfrm>
        </p:grpSpPr>
        <p:cxnSp>
          <p:nvCxnSpPr>
            <p:cNvPr id="94" name="Straight Connector 93">
              <a:extLst>
                <a:ext uri="{FF2B5EF4-FFF2-40B4-BE49-F238E27FC236}">
                  <a16:creationId xmlns:a16="http://schemas.microsoft.com/office/drawing/2014/main" id="{E12D70AC-54C8-4AA0-BFE3-A7A376EEE003}"/>
                </a:ext>
              </a:extLst>
            </p:cNvPr>
            <p:cNvCxnSpPr/>
            <p:nvPr/>
          </p:nvCxnSpPr>
          <p:spPr>
            <a:xfrm flipV="1">
              <a:off x="379248" y="6187166"/>
              <a:ext cx="41510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A7A267C-4401-435E-AB89-F260FF16B360}"/>
                </a:ext>
              </a:extLst>
            </p:cNvPr>
            <p:cNvCxnSpPr/>
            <p:nvPr/>
          </p:nvCxnSpPr>
          <p:spPr>
            <a:xfrm rot="5400000" flipH="1" flipV="1">
              <a:off x="2767132" y="4980888"/>
              <a:ext cx="0" cy="24075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B5C195F2-C433-43E8-80D1-7D0ABE44C8F8}"/>
                </a:ext>
              </a:extLst>
            </p:cNvPr>
            <p:cNvSpPr/>
            <p:nvPr/>
          </p:nvSpPr>
          <p:spPr>
            <a:xfrm>
              <a:off x="1446530" y="6125012"/>
              <a:ext cx="120028" cy="117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riangle 100">
              <a:extLst>
                <a:ext uri="{FF2B5EF4-FFF2-40B4-BE49-F238E27FC236}">
                  <a16:creationId xmlns:a16="http://schemas.microsoft.com/office/drawing/2014/main" id="{0424CC4D-F181-40B5-B22F-08A68E848382}"/>
                </a:ext>
              </a:extLst>
            </p:cNvPr>
            <p:cNvSpPr/>
            <p:nvPr/>
          </p:nvSpPr>
          <p:spPr>
            <a:xfrm rot="5400000">
              <a:off x="733521" y="5859860"/>
              <a:ext cx="752875" cy="649030"/>
            </a:xfrm>
            <a:prstGeom prst="triangl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98" name="Straight Connector 97">
            <a:extLst>
              <a:ext uri="{FF2B5EF4-FFF2-40B4-BE49-F238E27FC236}">
                <a16:creationId xmlns:a16="http://schemas.microsoft.com/office/drawing/2014/main" id="{9F9A3036-0C52-411C-9F3D-CB54CE06DB20}"/>
              </a:ext>
            </a:extLst>
          </p:cNvPr>
          <p:cNvCxnSpPr/>
          <p:nvPr/>
        </p:nvCxnSpPr>
        <p:spPr>
          <a:xfrm>
            <a:off x="3392556" y="5317100"/>
            <a:ext cx="21469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E2DA12E-4B69-4CDD-9BB8-3E2A294C5F72}"/>
              </a:ext>
            </a:extLst>
          </p:cNvPr>
          <p:cNvCxnSpPr/>
          <p:nvPr/>
        </p:nvCxnSpPr>
        <p:spPr>
          <a:xfrm flipH="1" flipV="1">
            <a:off x="5326132" y="3679551"/>
            <a:ext cx="0" cy="200024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891AB84B-706D-4B2F-883C-1DF47DD49F82}"/>
              </a:ext>
            </a:extLst>
          </p:cNvPr>
          <p:cNvGrpSpPr/>
          <p:nvPr/>
        </p:nvGrpSpPr>
        <p:grpSpPr>
          <a:xfrm rot="16200000">
            <a:off x="4721551" y="4326997"/>
            <a:ext cx="1638315" cy="343422"/>
            <a:chOff x="379248" y="5807937"/>
            <a:chExt cx="3591634" cy="752875"/>
          </a:xfrm>
        </p:grpSpPr>
        <p:cxnSp>
          <p:nvCxnSpPr>
            <p:cNvPr id="101" name="Straight Connector 100">
              <a:extLst>
                <a:ext uri="{FF2B5EF4-FFF2-40B4-BE49-F238E27FC236}">
                  <a16:creationId xmlns:a16="http://schemas.microsoft.com/office/drawing/2014/main" id="{1F830A26-37E0-4851-A826-973AE38E60D8}"/>
                </a:ext>
              </a:extLst>
            </p:cNvPr>
            <p:cNvCxnSpPr/>
            <p:nvPr/>
          </p:nvCxnSpPr>
          <p:spPr>
            <a:xfrm flipV="1">
              <a:off x="379248" y="6187166"/>
              <a:ext cx="41510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A4491AF-8F5A-42AD-8DA6-87B013B358FB}"/>
                </a:ext>
              </a:extLst>
            </p:cNvPr>
            <p:cNvCxnSpPr/>
            <p:nvPr/>
          </p:nvCxnSpPr>
          <p:spPr>
            <a:xfrm rot="5400000" flipH="1" flipV="1">
              <a:off x="2767132" y="4980888"/>
              <a:ext cx="0" cy="24075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F560E714-37D2-481A-86AF-DCA6C0B9E3C3}"/>
                </a:ext>
              </a:extLst>
            </p:cNvPr>
            <p:cNvSpPr/>
            <p:nvPr/>
          </p:nvSpPr>
          <p:spPr>
            <a:xfrm>
              <a:off x="1446530" y="6125012"/>
              <a:ext cx="120028" cy="117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Triangle 100">
              <a:extLst>
                <a:ext uri="{FF2B5EF4-FFF2-40B4-BE49-F238E27FC236}">
                  <a16:creationId xmlns:a16="http://schemas.microsoft.com/office/drawing/2014/main" id="{B5614682-37F6-47AC-B176-B68DBF5ADD7E}"/>
                </a:ext>
              </a:extLst>
            </p:cNvPr>
            <p:cNvSpPr/>
            <p:nvPr/>
          </p:nvSpPr>
          <p:spPr>
            <a:xfrm rot="5400000">
              <a:off x="733521" y="5859860"/>
              <a:ext cx="752875" cy="649030"/>
            </a:xfrm>
            <a:prstGeom prst="triangl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05" name="Straight Connector 104">
            <a:extLst>
              <a:ext uri="{FF2B5EF4-FFF2-40B4-BE49-F238E27FC236}">
                <a16:creationId xmlns:a16="http://schemas.microsoft.com/office/drawing/2014/main" id="{DB38BF88-2196-4E2E-AC32-B667316F793B}"/>
              </a:ext>
            </a:extLst>
          </p:cNvPr>
          <p:cNvCxnSpPr/>
          <p:nvPr/>
        </p:nvCxnSpPr>
        <p:spPr>
          <a:xfrm>
            <a:off x="5326132" y="5317866"/>
            <a:ext cx="21469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B41A46B-32B8-46E9-83F8-2E1EEA3BBC2C}"/>
              </a:ext>
            </a:extLst>
          </p:cNvPr>
          <p:cNvCxnSpPr/>
          <p:nvPr/>
        </p:nvCxnSpPr>
        <p:spPr>
          <a:xfrm flipH="1" flipV="1">
            <a:off x="7287756" y="3679549"/>
            <a:ext cx="0" cy="200024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B0B44AEE-2F8E-4E91-957F-CAB5BCA53371}"/>
              </a:ext>
            </a:extLst>
          </p:cNvPr>
          <p:cNvGrpSpPr/>
          <p:nvPr/>
        </p:nvGrpSpPr>
        <p:grpSpPr>
          <a:xfrm rot="16200000">
            <a:off x="6683175" y="4326995"/>
            <a:ext cx="1638315" cy="343422"/>
            <a:chOff x="379248" y="5807937"/>
            <a:chExt cx="3591634" cy="752875"/>
          </a:xfrm>
        </p:grpSpPr>
        <p:cxnSp>
          <p:nvCxnSpPr>
            <p:cNvPr id="108" name="Straight Connector 107">
              <a:extLst>
                <a:ext uri="{FF2B5EF4-FFF2-40B4-BE49-F238E27FC236}">
                  <a16:creationId xmlns:a16="http://schemas.microsoft.com/office/drawing/2014/main" id="{021A1C04-EA16-4805-A88D-BB993DBEFF32}"/>
                </a:ext>
              </a:extLst>
            </p:cNvPr>
            <p:cNvCxnSpPr/>
            <p:nvPr/>
          </p:nvCxnSpPr>
          <p:spPr>
            <a:xfrm flipV="1">
              <a:off x="379248" y="6187166"/>
              <a:ext cx="41510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3A9579E-3C61-4B85-A33C-54D5D9030E92}"/>
                </a:ext>
              </a:extLst>
            </p:cNvPr>
            <p:cNvCxnSpPr/>
            <p:nvPr/>
          </p:nvCxnSpPr>
          <p:spPr>
            <a:xfrm rot="5400000" flipH="1" flipV="1">
              <a:off x="2767132" y="4980888"/>
              <a:ext cx="0" cy="24075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D8D3364-19D2-48F9-9A98-03CC9E808B5A}"/>
                </a:ext>
              </a:extLst>
            </p:cNvPr>
            <p:cNvSpPr/>
            <p:nvPr/>
          </p:nvSpPr>
          <p:spPr>
            <a:xfrm>
              <a:off x="1446530" y="6125012"/>
              <a:ext cx="120028" cy="117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Triangle 100">
              <a:extLst>
                <a:ext uri="{FF2B5EF4-FFF2-40B4-BE49-F238E27FC236}">
                  <a16:creationId xmlns:a16="http://schemas.microsoft.com/office/drawing/2014/main" id="{746BC32D-0432-4E12-AB70-548886690964}"/>
                </a:ext>
              </a:extLst>
            </p:cNvPr>
            <p:cNvSpPr/>
            <p:nvPr/>
          </p:nvSpPr>
          <p:spPr>
            <a:xfrm rot="5400000">
              <a:off x="733521" y="5859860"/>
              <a:ext cx="752875" cy="649030"/>
            </a:xfrm>
            <a:prstGeom prst="triangl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12" name="Straight Connector 111">
            <a:extLst>
              <a:ext uri="{FF2B5EF4-FFF2-40B4-BE49-F238E27FC236}">
                <a16:creationId xmlns:a16="http://schemas.microsoft.com/office/drawing/2014/main" id="{76150940-4D27-45ED-9CE0-A6948E696979}"/>
              </a:ext>
            </a:extLst>
          </p:cNvPr>
          <p:cNvCxnSpPr/>
          <p:nvPr/>
        </p:nvCxnSpPr>
        <p:spPr>
          <a:xfrm>
            <a:off x="7287756" y="5317864"/>
            <a:ext cx="21469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0B8FF79-0259-45DA-B04E-5D5913FFDFE4}"/>
              </a:ext>
            </a:extLst>
          </p:cNvPr>
          <p:cNvCxnSpPr/>
          <p:nvPr/>
        </p:nvCxnSpPr>
        <p:spPr>
          <a:xfrm flipH="1" flipV="1">
            <a:off x="9254668" y="3679549"/>
            <a:ext cx="0" cy="2000249"/>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2875B83E-AFA8-40F6-944A-340F4104F398}"/>
              </a:ext>
            </a:extLst>
          </p:cNvPr>
          <p:cNvGrpSpPr/>
          <p:nvPr/>
        </p:nvGrpSpPr>
        <p:grpSpPr>
          <a:xfrm rot="16200000">
            <a:off x="8650087" y="4326995"/>
            <a:ext cx="1638315" cy="343422"/>
            <a:chOff x="379248" y="5807937"/>
            <a:chExt cx="3591634" cy="752875"/>
          </a:xfrm>
        </p:grpSpPr>
        <p:cxnSp>
          <p:nvCxnSpPr>
            <p:cNvPr id="115" name="Straight Connector 114">
              <a:extLst>
                <a:ext uri="{FF2B5EF4-FFF2-40B4-BE49-F238E27FC236}">
                  <a16:creationId xmlns:a16="http://schemas.microsoft.com/office/drawing/2014/main" id="{D97A6825-679F-4319-AC23-7CF241B06122}"/>
                </a:ext>
              </a:extLst>
            </p:cNvPr>
            <p:cNvCxnSpPr/>
            <p:nvPr/>
          </p:nvCxnSpPr>
          <p:spPr>
            <a:xfrm flipV="1">
              <a:off x="379248" y="6187166"/>
              <a:ext cx="41510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28105AF-E4C3-4D80-9289-89278242F10D}"/>
                </a:ext>
              </a:extLst>
            </p:cNvPr>
            <p:cNvCxnSpPr/>
            <p:nvPr/>
          </p:nvCxnSpPr>
          <p:spPr>
            <a:xfrm rot="5400000" flipH="1" flipV="1">
              <a:off x="2767132" y="4980888"/>
              <a:ext cx="0" cy="24075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5E014319-71F7-4B6F-855E-BBF980B1637E}"/>
                </a:ext>
              </a:extLst>
            </p:cNvPr>
            <p:cNvSpPr/>
            <p:nvPr/>
          </p:nvSpPr>
          <p:spPr>
            <a:xfrm>
              <a:off x="1446530" y="6125012"/>
              <a:ext cx="120028" cy="117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Triangle 100">
              <a:extLst>
                <a:ext uri="{FF2B5EF4-FFF2-40B4-BE49-F238E27FC236}">
                  <a16:creationId xmlns:a16="http://schemas.microsoft.com/office/drawing/2014/main" id="{18C832B3-ED6F-4DA4-934A-15FCD017506A}"/>
                </a:ext>
              </a:extLst>
            </p:cNvPr>
            <p:cNvSpPr/>
            <p:nvPr/>
          </p:nvSpPr>
          <p:spPr>
            <a:xfrm rot="5400000">
              <a:off x="733521" y="5859860"/>
              <a:ext cx="752875" cy="649030"/>
            </a:xfrm>
            <a:prstGeom prst="triangl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19" name="Straight Connector 118">
            <a:extLst>
              <a:ext uri="{FF2B5EF4-FFF2-40B4-BE49-F238E27FC236}">
                <a16:creationId xmlns:a16="http://schemas.microsoft.com/office/drawing/2014/main" id="{331D94A6-175B-49ED-8394-1522E28BD61F}"/>
              </a:ext>
            </a:extLst>
          </p:cNvPr>
          <p:cNvCxnSpPr/>
          <p:nvPr/>
        </p:nvCxnSpPr>
        <p:spPr>
          <a:xfrm>
            <a:off x="9254668" y="5317864"/>
            <a:ext cx="214696"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7DBDF22D-82BA-4034-88C8-B707B43C12FE}"/>
              </a:ext>
            </a:extLst>
          </p:cNvPr>
          <p:cNvGrpSpPr/>
          <p:nvPr/>
        </p:nvGrpSpPr>
        <p:grpSpPr>
          <a:xfrm rot="16200000">
            <a:off x="9716899" y="4793713"/>
            <a:ext cx="1066799" cy="305321"/>
            <a:chOff x="-1031389" y="5807937"/>
            <a:chExt cx="3152689" cy="752875"/>
          </a:xfrm>
        </p:grpSpPr>
        <p:cxnSp>
          <p:nvCxnSpPr>
            <p:cNvPr id="121" name="Straight Connector 120">
              <a:extLst>
                <a:ext uri="{FF2B5EF4-FFF2-40B4-BE49-F238E27FC236}">
                  <a16:creationId xmlns:a16="http://schemas.microsoft.com/office/drawing/2014/main" id="{DCC254BF-BCD4-455B-80EE-587EDD0A314A}"/>
                </a:ext>
              </a:extLst>
            </p:cNvPr>
            <p:cNvCxnSpPr/>
            <p:nvPr/>
          </p:nvCxnSpPr>
          <p:spPr>
            <a:xfrm rot="5400000" flipH="1" flipV="1">
              <a:off x="-118517" y="5274295"/>
              <a:ext cx="0" cy="182574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09435A-3925-4A6C-902E-091CE84F1C68}"/>
                </a:ext>
              </a:extLst>
            </p:cNvPr>
            <p:cNvCxnSpPr/>
            <p:nvPr/>
          </p:nvCxnSpPr>
          <p:spPr>
            <a:xfrm rot="5400000" flipH="1" flipV="1">
              <a:off x="1793204" y="5856537"/>
              <a:ext cx="0" cy="65619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B7D8C8F4-876E-4441-BD4E-3D8E182A91CB}"/>
                </a:ext>
              </a:extLst>
            </p:cNvPr>
            <p:cNvSpPr/>
            <p:nvPr/>
          </p:nvSpPr>
          <p:spPr>
            <a:xfrm>
              <a:off x="1446530" y="6125012"/>
              <a:ext cx="120028" cy="117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Triangle 100">
              <a:extLst>
                <a:ext uri="{FF2B5EF4-FFF2-40B4-BE49-F238E27FC236}">
                  <a16:creationId xmlns:a16="http://schemas.microsoft.com/office/drawing/2014/main" id="{FFB3BE0A-4EE5-4430-82A4-1E805D83091A}"/>
                </a:ext>
              </a:extLst>
            </p:cNvPr>
            <p:cNvSpPr/>
            <p:nvPr/>
          </p:nvSpPr>
          <p:spPr>
            <a:xfrm rot="5400000">
              <a:off x="733521" y="5859860"/>
              <a:ext cx="752875" cy="649030"/>
            </a:xfrm>
            <a:prstGeom prst="triangl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5" name="Group 124">
            <a:extLst>
              <a:ext uri="{FF2B5EF4-FFF2-40B4-BE49-F238E27FC236}">
                <a16:creationId xmlns:a16="http://schemas.microsoft.com/office/drawing/2014/main" id="{BF26F19C-8FD3-4C69-952F-B545A3D42C4F}"/>
              </a:ext>
            </a:extLst>
          </p:cNvPr>
          <p:cNvGrpSpPr/>
          <p:nvPr/>
        </p:nvGrpSpPr>
        <p:grpSpPr>
          <a:xfrm>
            <a:off x="4035492" y="3650974"/>
            <a:ext cx="6214911" cy="762000"/>
            <a:chOff x="2624136" y="3581400"/>
            <a:chExt cx="6214911" cy="762000"/>
          </a:xfrm>
        </p:grpSpPr>
        <p:cxnSp>
          <p:nvCxnSpPr>
            <p:cNvPr id="126" name="Straight Connector 125">
              <a:extLst>
                <a:ext uri="{FF2B5EF4-FFF2-40B4-BE49-F238E27FC236}">
                  <a16:creationId xmlns:a16="http://schemas.microsoft.com/office/drawing/2014/main" id="{F79AE841-373A-495B-A457-91B27397B102}"/>
                </a:ext>
              </a:extLst>
            </p:cNvPr>
            <p:cNvCxnSpPr/>
            <p:nvPr/>
          </p:nvCxnSpPr>
          <p:spPr>
            <a:xfrm>
              <a:off x="2624136" y="4343400"/>
              <a:ext cx="621491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216CAF0-FAF6-466F-9846-4337F612763B}"/>
                </a:ext>
              </a:extLst>
            </p:cNvPr>
            <p:cNvCxnSpPr/>
            <p:nvPr/>
          </p:nvCxnSpPr>
          <p:spPr>
            <a:xfrm flipH="1" flipV="1">
              <a:off x="2624136" y="3581400"/>
              <a:ext cx="0" cy="762000"/>
            </a:xfrm>
            <a:prstGeom prst="line">
              <a:avLst/>
            </a:prstGeom>
            <a:ln w="25400">
              <a:headEnd type="none" w="lg" len="lg"/>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78735AF-5F43-490D-A727-CF7390E27998}"/>
                </a:ext>
              </a:extLst>
            </p:cNvPr>
            <p:cNvCxnSpPr/>
            <p:nvPr/>
          </p:nvCxnSpPr>
          <p:spPr>
            <a:xfrm flipH="1" flipV="1">
              <a:off x="4572000" y="3581400"/>
              <a:ext cx="0" cy="76200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DC94A57-2DE2-415E-BA39-D5410BAB939B}"/>
                </a:ext>
              </a:extLst>
            </p:cNvPr>
            <p:cNvCxnSpPr/>
            <p:nvPr/>
          </p:nvCxnSpPr>
          <p:spPr>
            <a:xfrm flipH="1" flipV="1">
              <a:off x="6524624" y="3581400"/>
              <a:ext cx="0" cy="76200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89E34F-4800-4159-846F-21FFF6CA004B}"/>
                </a:ext>
              </a:extLst>
            </p:cNvPr>
            <p:cNvCxnSpPr/>
            <p:nvPr/>
          </p:nvCxnSpPr>
          <p:spPr>
            <a:xfrm flipH="1" flipV="1">
              <a:off x="8520112" y="3581400"/>
              <a:ext cx="0" cy="76200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grpSp>
      <p:cxnSp>
        <p:nvCxnSpPr>
          <p:cNvPr id="131" name="Straight Connector 130">
            <a:extLst>
              <a:ext uri="{FF2B5EF4-FFF2-40B4-BE49-F238E27FC236}">
                <a16:creationId xmlns:a16="http://schemas.microsoft.com/office/drawing/2014/main" id="{A58E1E53-4A18-4808-91DA-981C05245330}"/>
              </a:ext>
            </a:extLst>
          </p:cNvPr>
          <p:cNvCxnSpPr/>
          <p:nvPr/>
        </p:nvCxnSpPr>
        <p:spPr>
          <a:xfrm>
            <a:off x="3807045" y="4565374"/>
            <a:ext cx="5895976" cy="0"/>
          </a:xfrm>
          <a:prstGeom prst="line">
            <a:avLst/>
          </a:prstGeom>
          <a:ln w="25400">
            <a:tailEnd type="ova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BE2293-D36B-4575-B113-FB3F94362B02}"/>
              </a:ext>
            </a:extLst>
          </p:cNvPr>
          <p:cNvCxnSpPr/>
          <p:nvPr/>
        </p:nvCxnSpPr>
        <p:spPr>
          <a:xfrm flipH="1" flipV="1">
            <a:off x="3807045" y="3650974"/>
            <a:ext cx="0" cy="914400"/>
          </a:xfrm>
          <a:prstGeom prst="line">
            <a:avLst/>
          </a:prstGeom>
          <a:ln w="25400">
            <a:headEnd type="none"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64A1AA5-520D-4DA0-8615-85510AE90B15}"/>
              </a:ext>
            </a:extLst>
          </p:cNvPr>
          <p:cNvCxnSpPr/>
          <p:nvPr/>
        </p:nvCxnSpPr>
        <p:spPr>
          <a:xfrm flipH="1" flipV="1">
            <a:off x="5754909" y="3650974"/>
            <a:ext cx="0" cy="91440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C69FA64-0D12-46C7-99D0-2C718FE063B5}"/>
              </a:ext>
            </a:extLst>
          </p:cNvPr>
          <p:cNvCxnSpPr/>
          <p:nvPr/>
        </p:nvCxnSpPr>
        <p:spPr>
          <a:xfrm flipH="1" flipV="1">
            <a:off x="7707533" y="3650974"/>
            <a:ext cx="0" cy="914400"/>
          </a:xfrm>
          <a:prstGeom prst="line">
            <a:avLst/>
          </a:prstGeom>
          <a:ln w="25400">
            <a:head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3277136-77D6-4526-A83D-CD567C0D8D5F}"/>
              </a:ext>
            </a:extLst>
          </p:cNvPr>
          <p:cNvCxnSpPr/>
          <p:nvPr/>
        </p:nvCxnSpPr>
        <p:spPr>
          <a:xfrm flipH="1" flipV="1">
            <a:off x="9703021" y="3665262"/>
            <a:ext cx="0" cy="1371600"/>
          </a:xfrm>
          <a:prstGeom prst="line">
            <a:avLst/>
          </a:prstGeom>
          <a:ln w="25400">
            <a:head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3BEF29F-23D2-4817-A4B2-3DAB0A213EBB}"/>
              </a:ext>
            </a:extLst>
          </p:cNvPr>
          <p:cNvCxnSpPr/>
          <p:nvPr/>
        </p:nvCxnSpPr>
        <p:spPr>
          <a:xfrm>
            <a:off x="9677399" y="5022574"/>
            <a:ext cx="576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5CBD7F67-C7C2-44E5-86A9-5C275EF95AD8}"/>
              </a:ext>
            </a:extLst>
          </p:cNvPr>
          <p:cNvSpPr txBox="1"/>
          <p:nvPr/>
        </p:nvSpPr>
        <p:spPr>
          <a:xfrm>
            <a:off x="1375292" y="5708374"/>
            <a:ext cx="473206" cy="400110"/>
          </a:xfrm>
          <a:prstGeom prst="rect">
            <a:avLst/>
          </a:prstGeom>
          <a:noFill/>
        </p:spPr>
        <p:txBody>
          <a:bodyPr wrap="none" rtlCol="0">
            <a:spAutoFit/>
          </a:bodyPr>
          <a:lstStyle/>
          <a:p>
            <a:r>
              <a:rPr lang="en-US" sz="2000" i="1" err="1">
                <a:latin typeface="Cambria Math" panose="02040503050406030204" pitchFamily="18" charset="0"/>
                <a:ea typeface="Cambria Math" panose="02040503050406030204" pitchFamily="18" charset="0"/>
              </a:rPr>
              <a:t>C</a:t>
            </a:r>
            <a:r>
              <a:rPr lang="en-US" sz="2000" i="1" baseline="-25000" err="1">
                <a:latin typeface="Cambria Math" panose="02040503050406030204" pitchFamily="18" charset="0"/>
                <a:ea typeface="Cambria Math" panose="02040503050406030204" pitchFamily="18" charset="0"/>
              </a:rPr>
              <a:t>in</a:t>
            </a:r>
            <a:endParaRPr lang="en-US" sz="2000" i="1" baseline="-25000">
              <a:latin typeface="Cambria Math" panose="02040503050406030204" pitchFamily="18" charset="0"/>
              <a:ea typeface="Cambria Math" panose="02040503050406030204" pitchFamily="18" charset="0"/>
            </a:endParaRPr>
          </a:p>
        </p:txBody>
      </p:sp>
      <p:sp>
        <p:nvSpPr>
          <p:cNvPr id="138" name="TextBox 137">
            <a:extLst>
              <a:ext uri="{FF2B5EF4-FFF2-40B4-BE49-F238E27FC236}">
                <a16:creationId xmlns:a16="http://schemas.microsoft.com/office/drawing/2014/main" id="{C9428CB4-F4AD-4BE8-955F-1CA03FCC9BAA}"/>
              </a:ext>
            </a:extLst>
          </p:cNvPr>
          <p:cNvSpPr txBox="1"/>
          <p:nvPr/>
        </p:nvSpPr>
        <p:spPr>
          <a:xfrm>
            <a:off x="1650134" y="6053387"/>
            <a:ext cx="40588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S</a:t>
            </a:r>
            <a:r>
              <a:rPr lang="en-US" sz="2000" i="1" baseline="-25000">
                <a:latin typeface="Cambria Math" panose="02040503050406030204" pitchFamily="18" charset="0"/>
                <a:ea typeface="Cambria Math" panose="02040503050406030204" pitchFamily="18" charset="0"/>
              </a:rPr>
              <a:t>1</a:t>
            </a:r>
          </a:p>
        </p:txBody>
      </p:sp>
      <p:sp>
        <p:nvSpPr>
          <p:cNvPr id="139" name="TextBox 138">
            <a:extLst>
              <a:ext uri="{FF2B5EF4-FFF2-40B4-BE49-F238E27FC236}">
                <a16:creationId xmlns:a16="http://schemas.microsoft.com/office/drawing/2014/main" id="{46D25A9C-D61B-4BE7-A767-599570C5C639}"/>
              </a:ext>
            </a:extLst>
          </p:cNvPr>
          <p:cNvSpPr txBox="1"/>
          <p:nvPr/>
        </p:nvSpPr>
        <p:spPr>
          <a:xfrm>
            <a:off x="1901151" y="6043996"/>
            <a:ext cx="40588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S</a:t>
            </a:r>
            <a:r>
              <a:rPr lang="en-US" sz="2000" i="1" baseline="-25000">
                <a:latin typeface="Cambria Math" panose="02040503050406030204" pitchFamily="18" charset="0"/>
                <a:ea typeface="Cambria Math" panose="02040503050406030204" pitchFamily="18" charset="0"/>
              </a:rPr>
              <a:t>0</a:t>
            </a:r>
          </a:p>
        </p:txBody>
      </p:sp>
      <p:sp>
        <p:nvSpPr>
          <p:cNvPr id="140" name="TextBox 139">
            <a:extLst>
              <a:ext uri="{FF2B5EF4-FFF2-40B4-BE49-F238E27FC236}">
                <a16:creationId xmlns:a16="http://schemas.microsoft.com/office/drawing/2014/main" id="{BB0698A5-9CE4-4FFB-8195-56C2021482DC}"/>
              </a:ext>
            </a:extLst>
          </p:cNvPr>
          <p:cNvSpPr txBox="1"/>
          <p:nvPr/>
        </p:nvSpPr>
        <p:spPr>
          <a:xfrm>
            <a:off x="2163081" y="5738340"/>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0</a:t>
            </a:r>
          </a:p>
        </p:txBody>
      </p:sp>
      <p:sp>
        <p:nvSpPr>
          <p:cNvPr id="141" name="TextBox 140">
            <a:extLst>
              <a:ext uri="{FF2B5EF4-FFF2-40B4-BE49-F238E27FC236}">
                <a16:creationId xmlns:a16="http://schemas.microsoft.com/office/drawing/2014/main" id="{0013EA76-C1C7-493A-ACF0-A27BEE068FE4}"/>
              </a:ext>
            </a:extLst>
          </p:cNvPr>
          <p:cNvSpPr txBox="1"/>
          <p:nvPr/>
        </p:nvSpPr>
        <p:spPr>
          <a:xfrm>
            <a:off x="4214431" y="5743719"/>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1</a:t>
            </a:r>
          </a:p>
        </p:txBody>
      </p:sp>
      <p:sp>
        <p:nvSpPr>
          <p:cNvPr id="142" name="TextBox 141">
            <a:extLst>
              <a:ext uri="{FF2B5EF4-FFF2-40B4-BE49-F238E27FC236}">
                <a16:creationId xmlns:a16="http://schemas.microsoft.com/office/drawing/2014/main" id="{48201617-B29B-4BD4-9E7C-B380C07B946B}"/>
              </a:ext>
            </a:extLst>
          </p:cNvPr>
          <p:cNvSpPr txBox="1"/>
          <p:nvPr/>
        </p:nvSpPr>
        <p:spPr>
          <a:xfrm>
            <a:off x="6211956" y="5740236"/>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2</a:t>
            </a:r>
          </a:p>
        </p:txBody>
      </p:sp>
      <p:sp>
        <p:nvSpPr>
          <p:cNvPr id="143" name="TextBox 142">
            <a:extLst>
              <a:ext uri="{FF2B5EF4-FFF2-40B4-BE49-F238E27FC236}">
                <a16:creationId xmlns:a16="http://schemas.microsoft.com/office/drawing/2014/main" id="{5969FAE8-2C88-4298-BFFC-6CA389262BB7}"/>
              </a:ext>
            </a:extLst>
          </p:cNvPr>
          <p:cNvSpPr txBox="1"/>
          <p:nvPr/>
        </p:nvSpPr>
        <p:spPr>
          <a:xfrm>
            <a:off x="8168395" y="5708374"/>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3</a:t>
            </a:r>
          </a:p>
        </p:txBody>
      </p:sp>
      <p:sp>
        <p:nvSpPr>
          <p:cNvPr id="144" name="TextBox 143">
            <a:extLst>
              <a:ext uri="{FF2B5EF4-FFF2-40B4-BE49-F238E27FC236}">
                <a16:creationId xmlns:a16="http://schemas.microsoft.com/office/drawing/2014/main" id="{39C51404-12DA-40E9-90B5-F33275BAE90E}"/>
              </a:ext>
            </a:extLst>
          </p:cNvPr>
          <p:cNvSpPr txBox="1"/>
          <p:nvPr/>
        </p:nvSpPr>
        <p:spPr>
          <a:xfrm>
            <a:off x="5085430" y="5743719"/>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B</a:t>
            </a:r>
            <a:r>
              <a:rPr lang="en-US" sz="2000" i="1" baseline="-25000">
                <a:latin typeface="Cambria Math" panose="02040503050406030204" pitchFamily="18" charset="0"/>
                <a:ea typeface="Cambria Math" panose="02040503050406030204" pitchFamily="18" charset="0"/>
              </a:rPr>
              <a:t>1</a:t>
            </a:r>
          </a:p>
        </p:txBody>
      </p:sp>
      <p:sp>
        <p:nvSpPr>
          <p:cNvPr id="145" name="TextBox 144">
            <a:extLst>
              <a:ext uri="{FF2B5EF4-FFF2-40B4-BE49-F238E27FC236}">
                <a16:creationId xmlns:a16="http://schemas.microsoft.com/office/drawing/2014/main" id="{70DE5F51-091D-4169-A704-1CE0A468589D}"/>
              </a:ext>
            </a:extLst>
          </p:cNvPr>
          <p:cNvSpPr txBox="1"/>
          <p:nvPr/>
        </p:nvSpPr>
        <p:spPr>
          <a:xfrm>
            <a:off x="7082955" y="5740236"/>
            <a:ext cx="436338"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B</a:t>
            </a:r>
            <a:r>
              <a:rPr lang="en-US" sz="2000" i="1" baseline="-25000">
                <a:latin typeface="Cambria Math" panose="02040503050406030204" pitchFamily="18" charset="0"/>
                <a:ea typeface="Cambria Math" panose="02040503050406030204" pitchFamily="18" charset="0"/>
              </a:rPr>
              <a:t>2</a:t>
            </a:r>
          </a:p>
        </p:txBody>
      </p:sp>
      <p:sp>
        <p:nvSpPr>
          <p:cNvPr id="146" name="TextBox 145">
            <a:extLst>
              <a:ext uri="{FF2B5EF4-FFF2-40B4-BE49-F238E27FC236}">
                <a16:creationId xmlns:a16="http://schemas.microsoft.com/office/drawing/2014/main" id="{4551D3D0-E25F-4A28-BEA3-ABBF0895B2F1}"/>
              </a:ext>
            </a:extLst>
          </p:cNvPr>
          <p:cNvSpPr txBox="1"/>
          <p:nvPr/>
        </p:nvSpPr>
        <p:spPr>
          <a:xfrm>
            <a:off x="9039394" y="5708374"/>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B</a:t>
            </a:r>
            <a:r>
              <a:rPr lang="en-US" sz="2000" i="1" baseline="-25000">
                <a:latin typeface="Cambria Math" panose="02040503050406030204" pitchFamily="18" charset="0"/>
                <a:ea typeface="Cambria Math" panose="02040503050406030204" pitchFamily="18" charset="0"/>
              </a:rPr>
              <a:t>3</a:t>
            </a:r>
          </a:p>
        </p:txBody>
      </p:sp>
      <p:sp>
        <p:nvSpPr>
          <p:cNvPr id="147" name="TextBox 146">
            <a:extLst>
              <a:ext uri="{FF2B5EF4-FFF2-40B4-BE49-F238E27FC236}">
                <a16:creationId xmlns:a16="http://schemas.microsoft.com/office/drawing/2014/main" id="{1B7F288F-0CDD-48D8-9884-292BDA581B46}"/>
              </a:ext>
            </a:extLst>
          </p:cNvPr>
          <p:cNvSpPr txBox="1"/>
          <p:nvPr/>
        </p:nvSpPr>
        <p:spPr>
          <a:xfrm>
            <a:off x="3164655" y="5740236"/>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B</a:t>
            </a:r>
            <a:r>
              <a:rPr lang="en-US" sz="2000" i="1" baseline="-25000">
                <a:latin typeface="Cambria Math" panose="02040503050406030204" pitchFamily="18" charset="0"/>
                <a:ea typeface="Cambria Math" panose="02040503050406030204" pitchFamily="18" charset="0"/>
              </a:rPr>
              <a:t>0</a:t>
            </a:r>
          </a:p>
        </p:txBody>
      </p:sp>
      <p:sp>
        <p:nvSpPr>
          <p:cNvPr id="148" name="TextBox 147">
            <a:extLst>
              <a:ext uri="{FF2B5EF4-FFF2-40B4-BE49-F238E27FC236}">
                <a16:creationId xmlns:a16="http://schemas.microsoft.com/office/drawing/2014/main" id="{86BA6566-01D4-434A-BCB0-9A0033E0CD43}"/>
              </a:ext>
            </a:extLst>
          </p:cNvPr>
          <p:cNvSpPr txBox="1"/>
          <p:nvPr/>
        </p:nvSpPr>
        <p:spPr>
          <a:xfrm>
            <a:off x="10075622" y="5496319"/>
            <a:ext cx="327334" cy="400110"/>
          </a:xfrm>
          <a:prstGeom prst="rect">
            <a:avLst/>
          </a:prstGeom>
          <a:noFill/>
        </p:spPr>
        <p:txBody>
          <a:bodyPr wrap="none" rtlCol="0">
            <a:spAutoFit/>
          </a:bodyPr>
          <a:lstStyle/>
          <a:p>
            <a:r>
              <a:rPr lang="en-US" sz="2000">
                <a:latin typeface="Cambria Math" panose="02040503050406030204" pitchFamily="18" charset="0"/>
                <a:ea typeface="Cambria Math" panose="02040503050406030204" pitchFamily="18" charset="0"/>
              </a:rPr>
              <a:t>0</a:t>
            </a:r>
            <a:endParaRPr lang="en-US" sz="2000" baseline="-25000">
              <a:latin typeface="Cambria Math" panose="02040503050406030204" pitchFamily="18" charset="0"/>
              <a:ea typeface="Cambria Math" panose="02040503050406030204" pitchFamily="18" charset="0"/>
            </a:endParaRPr>
          </a:p>
        </p:txBody>
      </p:sp>
      <p:sp>
        <p:nvSpPr>
          <p:cNvPr id="149" name="TextBox 148">
            <a:extLst>
              <a:ext uri="{FF2B5EF4-FFF2-40B4-BE49-F238E27FC236}">
                <a16:creationId xmlns:a16="http://schemas.microsoft.com/office/drawing/2014/main" id="{2857A329-CA65-41ED-B81F-D28121232256}"/>
              </a:ext>
            </a:extLst>
          </p:cNvPr>
          <p:cNvSpPr txBox="1"/>
          <p:nvPr/>
        </p:nvSpPr>
        <p:spPr>
          <a:xfrm>
            <a:off x="10216700" y="4206081"/>
            <a:ext cx="262456" cy="400110"/>
          </a:xfrm>
          <a:prstGeom prst="rect">
            <a:avLst/>
          </a:prstGeom>
          <a:noFill/>
        </p:spPr>
        <p:txBody>
          <a:bodyPr wrap="square" rtlCol="0">
            <a:spAutoFit/>
          </a:bodyPr>
          <a:lstStyle/>
          <a:p>
            <a:r>
              <a:rPr lang="en-US" sz="2000">
                <a:latin typeface="Cambria Math" panose="02040503050406030204" pitchFamily="18" charset="0"/>
                <a:ea typeface="Cambria Math" panose="02040503050406030204" pitchFamily="18" charset="0"/>
              </a:rPr>
              <a:t>1</a:t>
            </a:r>
            <a:endParaRPr lang="en-US" sz="2000" baseline="-25000">
              <a:latin typeface="Cambria Math" panose="02040503050406030204" pitchFamily="18" charset="0"/>
              <a:ea typeface="Cambria Math" panose="02040503050406030204" pitchFamily="18" charset="0"/>
            </a:endParaRPr>
          </a:p>
        </p:txBody>
      </p:sp>
      <p:sp>
        <p:nvSpPr>
          <p:cNvPr id="150" name="TextBox 149">
            <a:extLst>
              <a:ext uri="{FF2B5EF4-FFF2-40B4-BE49-F238E27FC236}">
                <a16:creationId xmlns:a16="http://schemas.microsoft.com/office/drawing/2014/main" id="{6ACC4F1E-6250-4047-8126-C001A305595E}"/>
              </a:ext>
            </a:extLst>
          </p:cNvPr>
          <p:cNvSpPr txBox="1"/>
          <p:nvPr/>
        </p:nvSpPr>
        <p:spPr>
          <a:xfrm>
            <a:off x="2158591" y="606083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151" name="TextBox 150">
            <a:extLst>
              <a:ext uri="{FF2B5EF4-FFF2-40B4-BE49-F238E27FC236}">
                <a16:creationId xmlns:a16="http://schemas.microsoft.com/office/drawing/2014/main" id="{265CF6B1-BE97-40FE-9EA1-9ABB6ECB4203}"/>
              </a:ext>
            </a:extLst>
          </p:cNvPr>
          <p:cNvSpPr txBox="1"/>
          <p:nvPr/>
        </p:nvSpPr>
        <p:spPr>
          <a:xfrm>
            <a:off x="1491892" y="606083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152" name="TextBox 151">
            <a:extLst>
              <a:ext uri="{FF2B5EF4-FFF2-40B4-BE49-F238E27FC236}">
                <a16:creationId xmlns:a16="http://schemas.microsoft.com/office/drawing/2014/main" id="{B2CD5278-0842-42B9-8A53-CF8619110D0A}"/>
              </a:ext>
            </a:extLst>
          </p:cNvPr>
          <p:cNvSpPr txBox="1"/>
          <p:nvPr/>
        </p:nvSpPr>
        <p:spPr>
          <a:xfrm>
            <a:off x="1563756" y="540357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0</a:t>
            </a:r>
            <a:endParaRPr lang="en-US" baseline="-25000">
              <a:solidFill>
                <a:schemeClr val="accent6"/>
              </a:solidFill>
              <a:latin typeface="Cambria" panose="02040503050406030204" pitchFamily="18" charset="0"/>
            </a:endParaRPr>
          </a:p>
        </p:txBody>
      </p:sp>
      <p:grpSp>
        <p:nvGrpSpPr>
          <p:cNvPr id="153" name="Group 152">
            <a:extLst>
              <a:ext uri="{FF2B5EF4-FFF2-40B4-BE49-F238E27FC236}">
                <a16:creationId xmlns:a16="http://schemas.microsoft.com/office/drawing/2014/main" id="{092986CB-CEA0-4AB3-9ACF-6A01E610A8BB}"/>
              </a:ext>
            </a:extLst>
          </p:cNvPr>
          <p:cNvGrpSpPr/>
          <p:nvPr/>
        </p:nvGrpSpPr>
        <p:grpSpPr>
          <a:xfrm>
            <a:off x="1841760" y="3653246"/>
            <a:ext cx="6874208" cy="2402413"/>
            <a:chOff x="436978" y="3581400"/>
            <a:chExt cx="6874208" cy="2402413"/>
          </a:xfrm>
        </p:grpSpPr>
        <p:cxnSp>
          <p:nvCxnSpPr>
            <p:cNvPr id="154" name="Straight Connector 153">
              <a:extLst>
                <a:ext uri="{FF2B5EF4-FFF2-40B4-BE49-F238E27FC236}">
                  <a16:creationId xmlns:a16="http://schemas.microsoft.com/office/drawing/2014/main" id="{344E26DD-6BCC-4FA7-AC96-365055A8A6C3}"/>
                </a:ext>
              </a:extLst>
            </p:cNvPr>
            <p:cNvCxnSpPr/>
            <p:nvPr/>
          </p:nvCxnSpPr>
          <p:spPr>
            <a:xfrm flipH="1" flipV="1">
              <a:off x="453165" y="3886201"/>
              <a:ext cx="0" cy="2097612"/>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B5F9145-E22E-4D5E-82CA-C622E3626D63}"/>
                </a:ext>
              </a:extLst>
            </p:cNvPr>
            <p:cNvCxnSpPr/>
            <p:nvPr/>
          </p:nvCxnSpPr>
          <p:spPr>
            <a:xfrm>
              <a:off x="436978" y="3881332"/>
              <a:ext cx="684944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8CFF1D8-0C88-4633-B17D-76F6A9C7D6A8}"/>
                </a:ext>
              </a:extLst>
            </p:cNvPr>
            <p:cNvCxnSpPr/>
            <p:nvPr/>
          </p:nvCxnSpPr>
          <p:spPr>
            <a:xfrm flipH="1" flipV="1">
              <a:off x="1458074" y="3602241"/>
              <a:ext cx="0" cy="290080"/>
            </a:xfrm>
            <a:prstGeom prst="line">
              <a:avLst/>
            </a:prstGeom>
            <a:ln w="254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70BF76C-5293-4F28-9E47-CCA1A30F964B}"/>
                </a:ext>
              </a:extLst>
            </p:cNvPr>
            <p:cNvCxnSpPr/>
            <p:nvPr/>
          </p:nvCxnSpPr>
          <p:spPr>
            <a:xfrm flipH="1" flipV="1">
              <a:off x="3352800" y="3581400"/>
              <a:ext cx="0" cy="290080"/>
            </a:xfrm>
            <a:prstGeom prst="line">
              <a:avLst/>
            </a:prstGeom>
            <a:ln w="254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B7769B1-C25F-42DC-9CE9-4D7BD12880A1}"/>
                </a:ext>
              </a:extLst>
            </p:cNvPr>
            <p:cNvCxnSpPr/>
            <p:nvPr/>
          </p:nvCxnSpPr>
          <p:spPr>
            <a:xfrm flipH="1" flipV="1">
              <a:off x="5343939" y="3581400"/>
              <a:ext cx="0" cy="290080"/>
            </a:xfrm>
            <a:prstGeom prst="line">
              <a:avLst/>
            </a:prstGeom>
            <a:ln w="254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6520F6E-8AD2-477A-BD9A-A9C99CDFE825}"/>
                </a:ext>
              </a:extLst>
            </p:cNvPr>
            <p:cNvCxnSpPr/>
            <p:nvPr/>
          </p:nvCxnSpPr>
          <p:spPr>
            <a:xfrm flipH="1" flipV="1">
              <a:off x="7311186" y="3596120"/>
              <a:ext cx="0" cy="290080"/>
            </a:xfrm>
            <a:prstGeom prst="line">
              <a:avLst/>
            </a:prstGeom>
            <a:ln w="25400">
              <a:solidFill>
                <a:schemeClr val="accent6"/>
              </a:solidFill>
              <a:headEnd type="none" w="lg" len="lg"/>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6BD38C87-FC10-47E2-8AB7-98D63019D446}"/>
              </a:ext>
            </a:extLst>
          </p:cNvPr>
          <p:cNvGrpSpPr/>
          <p:nvPr/>
        </p:nvGrpSpPr>
        <p:grpSpPr>
          <a:xfrm>
            <a:off x="2103483" y="3653246"/>
            <a:ext cx="6875260" cy="2409600"/>
            <a:chOff x="698701" y="3581400"/>
            <a:chExt cx="6875260" cy="2409600"/>
          </a:xfrm>
        </p:grpSpPr>
        <p:cxnSp>
          <p:nvCxnSpPr>
            <p:cNvPr id="161" name="Straight Connector 160">
              <a:extLst>
                <a:ext uri="{FF2B5EF4-FFF2-40B4-BE49-F238E27FC236}">
                  <a16:creationId xmlns:a16="http://schemas.microsoft.com/office/drawing/2014/main" id="{511D9A7F-0884-4D12-8B6B-0FB09C975477}"/>
                </a:ext>
              </a:extLst>
            </p:cNvPr>
            <p:cNvCxnSpPr/>
            <p:nvPr/>
          </p:nvCxnSpPr>
          <p:spPr>
            <a:xfrm flipH="1" flipV="1">
              <a:off x="698701" y="4191000"/>
              <a:ext cx="0" cy="18000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551B982-4EDD-4D48-B097-3459A7A847D2}"/>
                </a:ext>
              </a:extLst>
            </p:cNvPr>
            <p:cNvCxnSpPr/>
            <p:nvPr/>
          </p:nvCxnSpPr>
          <p:spPr>
            <a:xfrm>
              <a:off x="700088" y="4191000"/>
              <a:ext cx="6863934"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FC59BC2-E923-4E98-A1E6-9074E4BEC8C8}"/>
                </a:ext>
              </a:extLst>
            </p:cNvPr>
            <p:cNvCxnSpPr/>
            <p:nvPr/>
          </p:nvCxnSpPr>
          <p:spPr>
            <a:xfrm flipH="1" flipV="1">
              <a:off x="1711245" y="3602241"/>
              <a:ext cx="0" cy="588759"/>
            </a:xfrm>
            <a:prstGeom prst="line">
              <a:avLst/>
            </a:prstGeom>
            <a:ln w="254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B74E787-26CC-4E16-B4F5-14CE226E57B4}"/>
                </a:ext>
              </a:extLst>
            </p:cNvPr>
            <p:cNvCxnSpPr/>
            <p:nvPr/>
          </p:nvCxnSpPr>
          <p:spPr>
            <a:xfrm flipH="1" flipV="1">
              <a:off x="3626184" y="3581400"/>
              <a:ext cx="0" cy="609600"/>
            </a:xfrm>
            <a:prstGeom prst="line">
              <a:avLst/>
            </a:prstGeom>
            <a:ln w="254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2BAF900-F692-4B6B-B7AF-B1ED429C5C06}"/>
                </a:ext>
              </a:extLst>
            </p:cNvPr>
            <p:cNvCxnSpPr/>
            <p:nvPr/>
          </p:nvCxnSpPr>
          <p:spPr>
            <a:xfrm flipH="1" flipV="1">
              <a:off x="5597445" y="3581400"/>
              <a:ext cx="0" cy="609600"/>
            </a:xfrm>
            <a:prstGeom prst="line">
              <a:avLst/>
            </a:prstGeom>
            <a:ln w="254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C527472-663A-4EA8-AF86-66BC5194FD35}"/>
                </a:ext>
              </a:extLst>
            </p:cNvPr>
            <p:cNvCxnSpPr/>
            <p:nvPr/>
          </p:nvCxnSpPr>
          <p:spPr>
            <a:xfrm flipH="1" flipV="1">
              <a:off x="7573961" y="3596120"/>
              <a:ext cx="0" cy="594880"/>
            </a:xfrm>
            <a:prstGeom prst="line">
              <a:avLst/>
            </a:prstGeom>
            <a:ln w="25400">
              <a:solidFill>
                <a:schemeClr val="accent6"/>
              </a:solidFill>
              <a:headEnd type="none" w="lg" len="lg"/>
            </a:ln>
          </p:spPr>
          <p:style>
            <a:lnRef idx="1">
              <a:schemeClr val="accent1"/>
            </a:lnRef>
            <a:fillRef idx="0">
              <a:schemeClr val="accent1"/>
            </a:fillRef>
            <a:effectRef idx="0">
              <a:schemeClr val="accent1"/>
            </a:effectRef>
            <a:fontRef idx="minor">
              <a:schemeClr val="tx1"/>
            </a:fontRef>
          </p:style>
        </p:cxnSp>
      </p:grpSp>
      <p:cxnSp>
        <p:nvCxnSpPr>
          <p:cNvPr id="167" name="Straight Connector 166">
            <a:extLst>
              <a:ext uri="{FF2B5EF4-FFF2-40B4-BE49-F238E27FC236}">
                <a16:creationId xmlns:a16="http://schemas.microsoft.com/office/drawing/2014/main" id="{54BF28C6-08F2-4421-9DD8-FEACBAA5254A}"/>
              </a:ext>
            </a:extLst>
          </p:cNvPr>
          <p:cNvCxnSpPr/>
          <p:nvPr/>
        </p:nvCxnSpPr>
        <p:spPr>
          <a:xfrm>
            <a:off x="4038205" y="4412974"/>
            <a:ext cx="5895976" cy="0"/>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F9B4BE2-FF96-45F3-B388-6AFF77E412B2}"/>
              </a:ext>
            </a:extLst>
          </p:cNvPr>
          <p:cNvCxnSpPr/>
          <p:nvPr/>
        </p:nvCxnSpPr>
        <p:spPr>
          <a:xfrm flipH="1" flipV="1">
            <a:off x="4037870" y="3650974"/>
            <a:ext cx="0" cy="762000"/>
          </a:xfrm>
          <a:prstGeom prst="line">
            <a:avLst/>
          </a:prstGeom>
          <a:ln w="25400">
            <a:solidFill>
              <a:schemeClr val="accent6"/>
            </a:solidFill>
            <a:headEnd type="none" w="lg" len="lg"/>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95D05D3-FA9A-4B96-8EB6-EE0F51B76B27}"/>
              </a:ext>
            </a:extLst>
          </p:cNvPr>
          <p:cNvCxnSpPr/>
          <p:nvPr/>
        </p:nvCxnSpPr>
        <p:spPr>
          <a:xfrm flipH="1" flipV="1">
            <a:off x="5986069" y="3650974"/>
            <a:ext cx="0" cy="762000"/>
          </a:xfrm>
          <a:prstGeom prst="line">
            <a:avLst/>
          </a:prstGeom>
          <a:ln w="254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6D10E41-5FA0-4FA3-8369-A72F319C8041}"/>
              </a:ext>
            </a:extLst>
          </p:cNvPr>
          <p:cNvCxnSpPr/>
          <p:nvPr/>
        </p:nvCxnSpPr>
        <p:spPr>
          <a:xfrm flipH="1" flipV="1">
            <a:off x="7928754" y="3650974"/>
            <a:ext cx="0" cy="762000"/>
          </a:xfrm>
          <a:prstGeom prst="line">
            <a:avLst/>
          </a:prstGeom>
          <a:ln w="254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3967661-8AD6-4BA7-AA70-B560BBA73002}"/>
              </a:ext>
            </a:extLst>
          </p:cNvPr>
          <p:cNvCxnSpPr/>
          <p:nvPr/>
        </p:nvCxnSpPr>
        <p:spPr>
          <a:xfrm flipH="1" flipV="1">
            <a:off x="9933846" y="3665262"/>
            <a:ext cx="0" cy="747712"/>
          </a:xfrm>
          <a:prstGeom prst="line">
            <a:avLst/>
          </a:prstGeom>
          <a:ln w="25400">
            <a:solidFill>
              <a:schemeClr val="accent6"/>
            </a:solidFill>
            <a:head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66D3AE9-B566-435A-8C89-31A4C23E45EC}"/>
              </a:ext>
            </a:extLst>
          </p:cNvPr>
          <p:cNvCxnSpPr/>
          <p:nvPr/>
        </p:nvCxnSpPr>
        <p:spPr>
          <a:xfrm>
            <a:off x="9945756" y="4412974"/>
            <a:ext cx="304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D255C656-08BA-47C5-9721-853EE89A07AD}"/>
              </a:ext>
            </a:extLst>
          </p:cNvPr>
          <p:cNvSpPr txBox="1"/>
          <p:nvPr/>
        </p:nvSpPr>
        <p:spPr>
          <a:xfrm>
            <a:off x="3373702" y="2388316"/>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174" name="TextBox 173">
            <a:extLst>
              <a:ext uri="{FF2B5EF4-FFF2-40B4-BE49-F238E27FC236}">
                <a16:creationId xmlns:a16="http://schemas.microsoft.com/office/drawing/2014/main" id="{A50A2052-88BC-4FE2-AF4C-94AE4F54726A}"/>
              </a:ext>
            </a:extLst>
          </p:cNvPr>
          <p:cNvSpPr txBox="1"/>
          <p:nvPr/>
        </p:nvSpPr>
        <p:spPr>
          <a:xfrm>
            <a:off x="5409260" y="2378207"/>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175" name="TextBox 174">
            <a:extLst>
              <a:ext uri="{FF2B5EF4-FFF2-40B4-BE49-F238E27FC236}">
                <a16:creationId xmlns:a16="http://schemas.microsoft.com/office/drawing/2014/main" id="{1AA2CC20-BB0A-4B23-BEB1-5FC7BD48DA37}"/>
              </a:ext>
            </a:extLst>
          </p:cNvPr>
          <p:cNvSpPr txBox="1"/>
          <p:nvPr/>
        </p:nvSpPr>
        <p:spPr>
          <a:xfrm>
            <a:off x="7413545" y="2392221"/>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176" name="TextBox 175">
            <a:extLst>
              <a:ext uri="{FF2B5EF4-FFF2-40B4-BE49-F238E27FC236}">
                <a16:creationId xmlns:a16="http://schemas.microsoft.com/office/drawing/2014/main" id="{22A38802-83F8-49FC-83E6-73AD2F48EA89}"/>
              </a:ext>
            </a:extLst>
          </p:cNvPr>
          <p:cNvSpPr txBox="1"/>
          <p:nvPr/>
        </p:nvSpPr>
        <p:spPr>
          <a:xfrm>
            <a:off x="9449103" y="2382112"/>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1</a:t>
            </a:r>
            <a:endParaRPr lang="en-US" baseline="-25000">
              <a:solidFill>
                <a:schemeClr val="accent6"/>
              </a:solidFill>
              <a:latin typeface="Cambria" panose="02040503050406030204" pitchFamily="18" charset="0"/>
            </a:endParaRPr>
          </a:p>
        </p:txBody>
      </p:sp>
      <p:sp>
        <p:nvSpPr>
          <p:cNvPr id="177" name="TextBox 176">
            <a:extLst>
              <a:ext uri="{FF2B5EF4-FFF2-40B4-BE49-F238E27FC236}">
                <a16:creationId xmlns:a16="http://schemas.microsoft.com/office/drawing/2014/main" id="{7009D52D-54CC-4826-8803-2F9582A9D5D1}"/>
              </a:ext>
            </a:extLst>
          </p:cNvPr>
          <p:cNvSpPr txBox="1"/>
          <p:nvPr/>
        </p:nvSpPr>
        <p:spPr>
          <a:xfrm>
            <a:off x="1812336" y="1288774"/>
            <a:ext cx="327334" cy="400110"/>
          </a:xfrm>
          <a:prstGeom prst="rect">
            <a:avLst/>
          </a:prstGeom>
          <a:noFill/>
        </p:spPr>
        <p:txBody>
          <a:bodyPr wrap="none" rtlCol="0">
            <a:spAutoFit/>
          </a:bodyPr>
          <a:lstStyle/>
          <a:p>
            <a:r>
              <a:rPr lang="en-US" sz="2000">
                <a:solidFill>
                  <a:schemeClr val="accent6"/>
                </a:solidFill>
                <a:latin typeface="Cambria" panose="02040503050406030204" pitchFamily="18" charset="0"/>
              </a:rPr>
              <a:t>0</a:t>
            </a:r>
            <a:endParaRPr lang="en-US" baseline="-25000">
              <a:solidFill>
                <a:schemeClr val="accent6"/>
              </a:solidFill>
              <a:latin typeface="Cambria" panose="02040503050406030204" pitchFamily="18" charset="0"/>
            </a:endParaRPr>
          </a:p>
        </p:txBody>
      </p:sp>
      <p:cxnSp>
        <p:nvCxnSpPr>
          <p:cNvPr id="178" name="Straight Connector 177">
            <a:extLst>
              <a:ext uri="{FF2B5EF4-FFF2-40B4-BE49-F238E27FC236}">
                <a16:creationId xmlns:a16="http://schemas.microsoft.com/office/drawing/2014/main" id="{B1FF1E1B-DB7D-4CB8-ADEC-92FAF935CE45}"/>
              </a:ext>
            </a:extLst>
          </p:cNvPr>
          <p:cNvCxnSpPr/>
          <p:nvPr/>
        </p:nvCxnSpPr>
        <p:spPr>
          <a:xfrm flipH="1" flipV="1">
            <a:off x="10250556" y="4419533"/>
            <a:ext cx="0" cy="222041"/>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8497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10" presetClass="entr" presetSubtype="0" dur="500" fill="hold" grpId="0" nodeType="withEffect">
                                  <p:stCondLst>
                                    <p:cond delay="0"/>
                                  </p:stCondLst>
                                  <p:childTnLst>
                                    <p:set>
                                      <p:cBhvr>
                                        <p:cTn id="9" dur="1" fill="hold">
                                          <p:stCondLst>
                                            <p:cond delay="0"/>
                                          </p:stCondLst>
                                        </p:cTn>
                                        <p:tgtEl>
                                          <p:spTgt spid="151"/>
                                        </p:tgtEl>
                                        <p:attrNameLst>
                                          <p:attrName>style.visibility</p:attrName>
                                        </p:attrNameLst>
                                      </p:cBhvr>
                                      <p:to>
                                        <p:strVal val="visible"/>
                                      </p:to>
                                    </p:set>
                                    <p:animEffect transition="in" filter="fade">
                                      <p:cBhvr>
                                        <p:cTn id="10" dur="500"/>
                                        <p:tgtEl>
                                          <p:spTgt spid="151"/>
                                        </p:tgtEl>
                                      </p:cBhvr>
                                    </p:animEffect>
                                  </p:childTnLst>
                                </p:cTn>
                              </p:par>
                              <p:par>
                                <p:cTn id="11" presetID="10" presetClass="entr" presetSubtype="0" dur="500" fill="hold" nodeType="withEffect">
                                  <p:stCondLst>
                                    <p:cond delay="0"/>
                                  </p:stCondLst>
                                  <p:childTnLst>
                                    <p:set>
                                      <p:cBhvr>
                                        <p:cTn id="12" dur="1" fill="hold">
                                          <p:stCondLst>
                                            <p:cond delay="0"/>
                                          </p:stCondLst>
                                        </p:cTn>
                                        <p:tgtEl>
                                          <p:spTgt spid="160"/>
                                        </p:tgtEl>
                                        <p:attrNameLst>
                                          <p:attrName>style.visibility</p:attrName>
                                        </p:attrNameLst>
                                      </p:cBhvr>
                                      <p:to>
                                        <p:strVal val="visible"/>
                                      </p:to>
                                    </p:set>
                                    <p:animEffect transition="in" filter="fade">
                                      <p:cBhvr>
                                        <p:cTn id="13" dur="500"/>
                                        <p:tgtEl>
                                          <p:spTgt spid="160"/>
                                        </p:tgtEl>
                                      </p:cBhvr>
                                    </p:animEffect>
                                  </p:childTnLst>
                                </p:cTn>
                              </p:par>
                              <p:par>
                                <p:cTn id="14" presetID="10" presetClass="entr" presetSubtype="0" dur="500" fill="hold" grpId="0" nodeType="with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500"/>
                                        <p:tgtEl>
                                          <p:spTgt spid="150"/>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10" presetClass="entr" presetSubtype="0" dur="500" fill="hold" grpId="0" nodeType="clickEffect">
                                  <p:stCondLst>
                                    <p:cond delay="0"/>
                                  </p:stCondLst>
                                  <p:childTnLst>
                                    <p:set>
                                      <p:cBhvr>
                                        <p:cTn id="20" dur="1" fill="hold">
                                          <p:stCondLst>
                                            <p:cond delay="0"/>
                                          </p:stCondLst>
                                        </p:cTn>
                                        <p:tgtEl>
                                          <p:spTgt spid="152"/>
                                        </p:tgtEl>
                                        <p:attrNameLst>
                                          <p:attrName>style.visibility</p:attrName>
                                        </p:attrNameLst>
                                      </p:cBhvr>
                                      <p:to>
                                        <p:strVal val="visible"/>
                                      </p:to>
                                    </p:set>
                                    <p:animEffect transition="in" filter="fade">
                                      <p:cBhvr>
                                        <p:cTn id="21" dur="500"/>
                                        <p:tgtEl>
                                          <p:spTgt spid="152"/>
                                        </p:tgtEl>
                                      </p:cBhvr>
                                    </p:animEffect>
                                  </p:childTnLst>
                                </p:cTn>
                              </p:par>
                              <p:par>
                                <p:cTn id="22" presetID="10" presetClass="entr" presetSubtype="0" dur="500" fill="hold" grpId="0" nodeType="withEffect">
                                  <p:stCondLst>
                                    <p:cond delay="0"/>
                                  </p:stCondLst>
                                  <p:childTnLst>
                                    <p:set>
                                      <p:cBhvr>
                                        <p:cTn id="23" dur="1" fill="hold">
                                          <p:stCondLst>
                                            <p:cond delay="0"/>
                                          </p:stCondLst>
                                        </p:cTn>
                                        <p:tgtEl>
                                          <p:spTgt spid="177"/>
                                        </p:tgtEl>
                                        <p:attrNameLst>
                                          <p:attrName>style.visibility</p:attrName>
                                        </p:attrNameLst>
                                      </p:cBhvr>
                                      <p:to>
                                        <p:strVal val="visible"/>
                                      </p:to>
                                    </p:set>
                                    <p:animEffect transition="in" filter="fade">
                                      <p:cBhvr>
                                        <p:cTn id="24" dur="500"/>
                                        <p:tgtEl>
                                          <p:spTgt spid="177"/>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10" presetClass="entr" presetSubtype="0" dur="500" fill="hold" nodeType="clickEffect">
                                  <p:stCondLst>
                                    <p:cond delay="0"/>
                                  </p:stCondLst>
                                  <p:childTnLst>
                                    <p:set>
                                      <p:cBhvr>
                                        <p:cTn id="28" dur="1" fill="hold">
                                          <p:stCondLst>
                                            <p:cond delay="0"/>
                                          </p:stCondLst>
                                        </p:cTn>
                                        <p:tgtEl>
                                          <p:spTgt spid="172"/>
                                        </p:tgtEl>
                                        <p:attrNameLst>
                                          <p:attrName>style.visibility</p:attrName>
                                        </p:attrNameLst>
                                      </p:cBhvr>
                                      <p:to>
                                        <p:strVal val="visible"/>
                                      </p:to>
                                    </p:set>
                                    <p:animEffect transition="in" filter="fade">
                                      <p:cBhvr>
                                        <p:cTn id="29" dur="500"/>
                                        <p:tgtEl>
                                          <p:spTgt spid="172"/>
                                        </p:tgtEl>
                                      </p:cBhvr>
                                    </p:animEffect>
                                  </p:childTnLst>
                                </p:cTn>
                              </p:par>
                              <p:par>
                                <p:cTn id="30" presetID="10" presetClass="entr" presetSubtype="0" dur="500" fill="hold" nodeType="withEffect">
                                  <p:stCondLst>
                                    <p:cond delay="0"/>
                                  </p:stCondLst>
                                  <p:childTnLst>
                                    <p:set>
                                      <p:cBhvr>
                                        <p:cTn id="31" dur="1" fill="hold">
                                          <p:stCondLst>
                                            <p:cond delay="0"/>
                                          </p:stCondLst>
                                        </p:cTn>
                                        <p:tgtEl>
                                          <p:spTgt spid="171"/>
                                        </p:tgtEl>
                                        <p:attrNameLst>
                                          <p:attrName>style.visibility</p:attrName>
                                        </p:attrNameLst>
                                      </p:cBhvr>
                                      <p:to>
                                        <p:strVal val="visible"/>
                                      </p:to>
                                    </p:set>
                                    <p:animEffect transition="in" filter="fade">
                                      <p:cBhvr>
                                        <p:cTn id="32" dur="500"/>
                                        <p:tgtEl>
                                          <p:spTgt spid="171"/>
                                        </p:tgtEl>
                                      </p:cBhvr>
                                    </p:animEffect>
                                  </p:childTnLst>
                                </p:cTn>
                              </p:par>
                              <p:par>
                                <p:cTn id="33" presetID="10" presetClass="entr" presetSubtype="0" dur="500" fill="hold" nodeType="with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par>
                                <p:cTn id="36" presetID="10" presetClass="entr" presetSubtype="0" dur="500" fill="hold" nodeType="withEffect">
                                  <p:stCondLst>
                                    <p:cond delay="0"/>
                                  </p:stCondLst>
                                  <p:childTnLst>
                                    <p:set>
                                      <p:cBhvr>
                                        <p:cTn id="37" dur="1" fill="hold">
                                          <p:stCondLst>
                                            <p:cond delay="0"/>
                                          </p:stCondLst>
                                        </p:cTn>
                                        <p:tgtEl>
                                          <p:spTgt spid="170"/>
                                        </p:tgtEl>
                                        <p:attrNameLst>
                                          <p:attrName>style.visibility</p:attrName>
                                        </p:attrNameLst>
                                      </p:cBhvr>
                                      <p:to>
                                        <p:strVal val="visible"/>
                                      </p:to>
                                    </p:set>
                                    <p:animEffect transition="in" filter="fade">
                                      <p:cBhvr>
                                        <p:cTn id="38" dur="500"/>
                                        <p:tgtEl>
                                          <p:spTgt spid="170"/>
                                        </p:tgtEl>
                                      </p:cBhvr>
                                    </p:animEffect>
                                  </p:childTnLst>
                                </p:cTn>
                              </p:par>
                              <p:par>
                                <p:cTn id="39" presetID="10" presetClass="entr" presetSubtype="0" dur="500" fill="hold"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fade">
                                      <p:cBhvr>
                                        <p:cTn id="41" dur="500"/>
                                        <p:tgtEl>
                                          <p:spTgt spid="169"/>
                                        </p:tgtEl>
                                      </p:cBhvr>
                                    </p:animEffect>
                                  </p:childTnLst>
                                </p:cTn>
                              </p:par>
                              <p:par>
                                <p:cTn id="42" presetID="10" presetClass="entr" presetSubtype="0" dur="500" fill="hold" nodeType="withEffect">
                                  <p:stCondLst>
                                    <p:cond delay="0"/>
                                  </p:stCondLst>
                                  <p:childTnLst>
                                    <p:set>
                                      <p:cBhvr>
                                        <p:cTn id="43" dur="1" fill="hold">
                                          <p:stCondLst>
                                            <p:cond delay="0"/>
                                          </p:stCondLst>
                                        </p:cTn>
                                        <p:tgtEl>
                                          <p:spTgt spid="168"/>
                                        </p:tgtEl>
                                        <p:attrNameLst>
                                          <p:attrName>style.visibility</p:attrName>
                                        </p:attrNameLst>
                                      </p:cBhvr>
                                      <p:to>
                                        <p:strVal val="visible"/>
                                      </p:to>
                                    </p:set>
                                    <p:animEffect transition="in" filter="fade">
                                      <p:cBhvr>
                                        <p:cTn id="44" dur="500"/>
                                        <p:tgtEl>
                                          <p:spTgt spid="168"/>
                                        </p:tgtEl>
                                      </p:cBhvr>
                                    </p:animEffect>
                                  </p:childTnLst>
                                </p:cTn>
                              </p:par>
                              <p:par>
                                <p:cTn id="45" presetID="10" presetClass="entr" presetSubtype="0" dur="500" fill="hold" nodeType="with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fade">
                                      <p:cBhvr>
                                        <p:cTn id="47" dur="500"/>
                                        <p:tgtEl>
                                          <p:spTgt spid="178"/>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grpId="0" nodeType="clickEffect">
                                  <p:stCondLst>
                                    <p:cond delay="0"/>
                                  </p:stCondLst>
                                  <p:childTnLst>
                                    <p:set>
                                      <p:cBhvr>
                                        <p:cTn id="51" dur="1" fill="hold">
                                          <p:stCondLst>
                                            <p:cond delay="0"/>
                                          </p:stCondLst>
                                        </p:cTn>
                                        <p:tgtEl>
                                          <p:spTgt spid="173"/>
                                        </p:tgtEl>
                                        <p:attrNameLst>
                                          <p:attrName>style.visibility</p:attrName>
                                        </p:attrNameLst>
                                      </p:cBhvr>
                                      <p:to>
                                        <p:strVal val="visible"/>
                                      </p:to>
                                    </p:set>
                                    <p:animEffect transition="in" filter="fade">
                                      <p:cBhvr>
                                        <p:cTn id="52" dur="500"/>
                                        <p:tgtEl>
                                          <p:spTgt spid="173"/>
                                        </p:tgtEl>
                                      </p:cBhvr>
                                    </p:animEffect>
                                  </p:childTnLst>
                                </p:cTn>
                              </p:par>
                              <p:par>
                                <p:cTn id="53" presetID="10" presetClass="entr" presetSubtype="0" dur="500" fill="hold" grpId="0" nodeType="withEffect">
                                  <p:stCondLst>
                                    <p:cond delay="0"/>
                                  </p:stCondLst>
                                  <p:childTnLst>
                                    <p:set>
                                      <p:cBhvr>
                                        <p:cTn id="54" dur="1" fill="hold">
                                          <p:stCondLst>
                                            <p:cond delay="0"/>
                                          </p:stCondLst>
                                        </p:cTn>
                                        <p:tgtEl>
                                          <p:spTgt spid="174"/>
                                        </p:tgtEl>
                                        <p:attrNameLst>
                                          <p:attrName>style.visibility</p:attrName>
                                        </p:attrNameLst>
                                      </p:cBhvr>
                                      <p:to>
                                        <p:strVal val="visible"/>
                                      </p:to>
                                    </p:set>
                                    <p:animEffect transition="in" filter="fade">
                                      <p:cBhvr>
                                        <p:cTn id="55" dur="500"/>
                                        <p:tgtEl>
                                          <p:spTgt spid="174"/>
                                        </p:tgtEl>
                                      </p:cBhvr>
                                    </p:animEffect>
                                  </p:childTnLst>
                                </p:cTn>
                              </p:par>
                              <p:par>
                                <p:cTn id="56" presetID="10" presetClass="entr" presetSubtype="0" dur="500" fill="hold" grpId="0" nodeType="withEffect">
                                  <p:stCondLst>
                                    <p:cond delay="0"/>
                                  </p:stCondLst>
                                  <p:childTnLst>
                                    <p:set>
                                      <p:cBhvr>
                                        <p:cTn id="57" dur="1" fill="hold">
                                          <p:stCondLst>
                                            <p:cond delay="0"/>
                                          </p:stCondLst>
                                        </p:cTn>
                                        <p:tgtEl>
                                          <p:spTgt spid="175"/>
                                        </p:tgtEl>
                                        <p:attrNameLst>
                                          <p:attrName>style.visibility</p:attrName>
                                        </p:attrNameLst>
                                      </p:cBhvr>
                                      <p:to>
                                        <p:strVal val="visible"/>
                                      </p:to>
                                    </p:set>
                                    <p:animEffect transition="in" filter="fade">
                                      <p:cBhvr>
                                        <p:cTn id="58" dur="500"/>
                                        <p:tgtEl>
                                          <p:spTgt spid="175"/>
                                        </p:tgtEl>
                                      </p:cBhvr>
                                    </p:animEffect>
                                  </p:childTnLst>
                                </p:cTn>
                              </p:par>
                              <p:par>
                                <p:cTn id="59" presetID="10" presetClass="entr" presetSubtype="0" dur="50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animEffect transition="in" filter="fade">
                                      <p:cBhvr>
                                        <p:cTn id="61" dur="500"/>
                                        <p:tgtEl>
                                          <p:spTgt spid="176"/>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0" grpId="0"/>
      <p:bldP spid="151" grpId="0"/>
      <p:bldP spid="152" grpId="0"/>
      <p:bldP spid="173" grpId="0"/>
      <p:bldP spid="174" grpId="0"/>
      <p:bldP spid="175" grpId="0"/>
      <p:bldP spid="176" grpId="0"/>
      <p:bldP spid="177"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3624-870D-4F3F-9E15-A18D016DE0C7}"/>
              </a:ext>
            </a:extLst>
          </p:cNvPr>
          <p:cNvSpPr>
            <a:spLocks noGrp="1"/>
          </p:cNvSpPr>
          <p:nvPr>
            <p:ph type="title"/>
          </p:nvPr>
        </p:nvSpPr>
        <p:spPr/>
        <p:txBody>
          <a:bodyPr/>
          <a:lstStyle/>
          <a:p>
            <a:r>
              <a:rPr lang="en-IN"/>
              <a:t>4-bit Arithmetic Circuit</a:t>
            </a:r>
          </a:p>
        </p:txBody>
      </p:sp>
      <p:sp>
        <p:nvSpPr>
          <p:cNvPr id="3" name="Content Placeholder 2">
            <a:extLst>
              <a:ext uri="{FF2B5EF4-FFF2-40B4-BE49-F238E27FC236}">
                <a16:creationId xmlns:a16="http://schemas.microsoft.com/office/drawing/2014/main" id="{2580AAD7-A967-44A8-BFC2-DE3373611D7F}"/>
              </a:ext>
            </a:extLst>
          </p:cNvPr>
          <p:cNvSpPr>
            <a:spLocks noGrp="1"/>
          </p:cNvSpPr>
          <p:nvPr>
            <p:ph idx="1"/>
          </p:nvPr>
        </p:nvSpPr>
        <p:spPr/>
        <p:txBody>
          <a:bodyPr/>
          <a:lstStyle/>
          <a:p>
            <a:pPr marL="0" lvl="0" indent="0" algn="just">
              <a:buNone/>
            </a:pPr>
            <a:r>
              <a:rPr lang="en-US">
                <a:solidFill>
                  <a:schemeClr val="tx2"/>
                </a:solidFill>
              </a:rPr>
              <a:t>Hardware implementation consists of:</a:t>
            </a:r>
          </a:p>
          <a:p>
            <a:r>
              <a:rPr lang="en-US">
                <a:solidFill>
                  <a:schemeClr val="accent6"/>
                </a:solidFill>
              </a:rPr>
              <a:t>4 full-adder</a:t>
            </a:r>
            <a:r>
              <a:rPr lang="en-US"/>
              <a:t> circuits that constitute the 4-bit adder and four multiplexers for choosing different operations. </a:t>
            </a:r>
          </a:p>
          <a:p>
            <a:r>
              <a:rPr lang="en-US"/>
              <a:t>There are two 4-bit inputs A and B. </a:t>
            </a:r>
          </a:p>
          <a:p>
            <a:r>
              <a:rPr lang="en-US"/>
              <a:t>The four inputs from A go directly to the X inputs of the binary adder. Each of the four inputs from B is connected to the data inputs of the multiplexers. The multiplexer’s data inputs also receive the complement of B.</a:t>
            </a:r>
          </a:p>
          <a:p>
            <a:r>
              <a:rPr lang="en-US"/>
              <a:t>The other two data inputs are connected to logic-0 and logic-1. </a:t>
            </a:r>
          </a:p>
          <a:p>
            <a:pPr lvl="1"/>
            <a:r>
              <a:rPr lang="en-US"/>
              <a:t>Logic-0 is a fixed voltage value (0 volts for TTL integrated circuits)</a:t>
            </a:r>
          </a:p>
          <a:p>
            <a:pPr lvl="1"/>
            <a:r>
              <a:rPr lang="en-US"/>
              <a:t>Logic-1 signal can be generated through an inverter whose input is 0. </a:t>
            </a:r>
          </a:p>
          <a:p>
            <a:r>
              <a:rPr lang="en-US"/>
              <a:t>The </a:t>
            </a:r>
            <a:r>
              <a:rPr lang="en-US">
                <a:solidFill>
                  <a:schemeClr val="accent6"/>
                </a:solidFill>
              </a:rPr>
              <a:t>four multiplexers</a:t>
            </a:r>
            <a:r>
              <a:rPr lang="en-US"/>
              <a:t> are controlled by two selection inputs, S</a:t>
            </a:r>
            <a:r>
              <a:rPr lang="en-US" baseline="-25000"/>
              <a:t>1</a:t>
            </a:r>
            <a:r>
              <a:rPr lang="en-US"/>
              <a:t> and S</a:t>
            </a:r>
            <a:r>
              <a:rPr lang="en-US" baseline="-25000"/>
              <a:t>0</a:t>
            </a:r>
            <a:r>
              <a:rPr lang="en-US"/>
              <a:t>.</a:t>
            </a:r>
          </a:p>
          <a:p>
            <a:r>
              <a:rPr lang="en-US"/>
              <a:t>The input carry C</a:t>
            </a:r>
            <a:r>
              <a:rPr lang="en-US" baseline="-25000" err="1"/>
              <a:t>in</a:t>
            </a:r>
            <a:r>
              <a:rPr lang="en-US"/>
              <a:t> goes to the carry input of the FA in the least significant position. The other carries are connected from one stage to the next.</a:t>
            </a:r>
          </a:p>
          <a:p>
            <a:r>
              <a:rPr lang="en-US"/>
              <a:t>4-bit output D</a:t>
            </a:r>
            <a:r>
              <a:rPr lang="en-US" baseline="-25000"/>
              <a:t>0</a:t>
            </a:r>
            <a:r>
              <a:rPr lang="en-US"/>
              <a:t>…D</a:t>
            </a:r>
            <a:r>
              <a:rPr lang="en-US" baseline="-25000"/>
              <a:t>3</a:t>
            </a:r>
          </a:p>
          <a:p>
            <a:endParaRPr lang="en-IN"/>
          </a:p>
        </p:txBody>
      </p:sp>
    </p:spTree>
    <p:extLst>
      <p:ext uri="{BB962C8B-B14F-4D97-AF65-F5344CB8AC3E}">
        <p14:creationId xmlns:p14="http://schemas.microsoft.com/office/powerpoint/2010/main" val="32890729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dur="50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dur="50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10" presetClass="entr" presetSubtype="0" dur="50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10" presetClass="entr" presetSubtype="0" dur="50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10" presetClass="entr" presetSubtype="0" dur="50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05D8-BC1D-402D-B256-851FF5EF4275}"/>
              </a:ext>
            </a:extLst>
          </p:cNvPr>
          <p:cNvSpPr>
            <a:spLocks noGrp="1"/>
          </p:cNvSpPr>
          <p:nvPr>
            <p:ph type="title"/>
          </p:nvPr>
        </p:nvSpPr>
        <p:spPr/>
        <p:txBody>
          <a:bodyPr/>
          <a:lstStyle/>
          <a:p>
            <a:r>
              <a:rPr lang="en-IN"/>
              <a:t>4-bit Arithmetic Circuit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337621-4B68-4010-B959-92A0D1939F83}"/>
                  </a:ext>
                </a:extLst>
              </p:cNvPr>
              <p:cNvSpPr>
                <a:spLocks noGrp="1"/>
              </p:cNvSpPr>
              <p:nvPr>
                <p:ph idx="1"/>
              </p:nvPr>
            </p:nvSpPr>
            <p:spPr>
              <a:xfrm>
                <a:off x="131180" y="863444"/>
                <a:ext cx="11929641" cy="5706321"/>
              </a:xfrm>
            </p:spPr>
            <p:txBody>
              <a:bodyPr/>
              <a:lstStyle/>
              <a:p>
                <a:pPr lvl="0"/>
                <a:r>
                  <a:rPr lang="en-US"/>
                  <a:t>When S</a:t>
                </a:r>
                <a:r>
                  <a:rPr lang="en-US" baseline="-25000"/>
                  <a:t>1</a:t>
                </a:r>
                <a:r>
                  <a:rPr lang="en-US"/>
                  <a:t>S</a:t>
                </a:r>
                <a:r>
                  <a:rPr lang="en-US" baseline="-25000"/>
                  <a:t>0</a:t>
                </a:r>
                <a:r>
                  <a:rPr lang="en-US"/>
                  <a:t> = 00</a:t>
                </a:r>
              </a:p>
              <a:p>
                <a:pPr lvl="1"/>
                <a:r>
                  <a:rPr lang="en-US"/>
                  <a:t>If C</a:t>
                </a:r>
                <a:r>
                  <a:rPr lang="en-US" baseline="-25000" err="1"/>
                  <a:t>in</a:t>
                </a:r>
                <a:r>
                  <a:rPr lang="en-US"/>
                  <a:t> = 0 then D = A + B; Add</a:t>
                </a:r>
              </a:p>
              <a:p>
                <a:pPr lvl="1"/>
                <a:r>
                  <a:rPr lang="en-US"/>
                  <a:t>If C</a:t>
                </a:r>
                <a:r>
                  <a:rPr lang="en-US" baseline="-25000" err="1"/>
                  <a:t>in</a:t>
                </a:r>
                <a:r>
                  <a:rPr lang="en-US"/>
                  <a:t> = 1 then D = A + B + 1; Add with carry</a:t>
                </a:r>
              </a:p>
              <a:p>
                <a:pPr lvl="0"/>
                <a:r>
                  <a:rPr lang="en-US"/>
                  <a:t>When S</a:t>
                </a:r>
                <a:r>
                  <a:rPr lang="en-US" baseline="-25000"/>
                  <a:t>1</a:t>
                </a:r>
                <a:r>
                  <a:rPr lang="en-US"/>
                  <a:t>S</a:t>
                </a:r>
                <a:r>
                  <a:rPr lang="en-US" baseline="-25000"/>
                  <a:t>0</a:t>
                </a:r>
                <a:r>
                  <a:rPr lang="en-US"/>
                  <a:t> = 01</a:t>
                </a:r>
              </a:p>
              <a:p>
                <a:pPr lvl="1"/>
                <a:r>
                  <a:rPr lang="en-US"/>
                  <a:t>If C</a:t>
                </a:r>
                <a:r>
                  <a:rPr lang="en-US" baseline="-25000" err="1"/>
                  <a:t>in</a:t>
                </a:r>
                <a:r>
                  <a:rPr lang="en-US"/>
                  <a:t> = 0 then D = A +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B</m:t>
                        </m:r>
                      </m:e>
                    </m:acc>
                  </m:oMath>
                </a14:m>
                <a:r>
                  <a:rPr lang="en-US"/>
                  <a:t>; Subtract with borrow</a:t>
                </a:r>
              </a:p>
              <a:p>
                <a:pPr lvl="1"/>
                <a:r>
                  <a:rPr lang="en-US"/>
                  <a:t>If C</a:t>
                </a:r>
                <a:r>
                  <a:rPr lang="en-US" baseline="-25000" err="1"/>
                  <a:t>in</a:t>
                </a:r>
                <a:r>
                  <a:rPr lang="en-US"/>
                  <a:t> = 1 then D = A +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B</m:t>
                        </m:r>
                      </m:e>
                    </m:acc>
                  </m:oMath>
                </a14:m>
                <a:r>
                  <a:rPr lang="en-US"/>
                  <a:t> + 1; A + 2’s complement of B i.e. A - B</a:t>
                </a:r>
              </a:p>
              <a:p>
                <a:pPr lvl="0"/>
                <a:r>
                  <a:rPr lang="en-US"/>
                  <a:t>When S</a:t>
                </a:r>
                <a:r>
                  <a:rPr lang="en-US" baseline="-25000"/>
                  <a:t>1</a:t>
                </a:r>
                <a:r>
                  <a:rPr lang="en-US"/>
                  <a:t>S</a:t>
                </a:r>
                <a:r>
                  <a:rPr lang="en-US" baseline="-25000"/>
                  <a:t>0</a:t>
                </a:r>
                <a:r>
                  <a:rPr lang="en-US"/>
                  <a:t> = 10 </a:t>
                </a:r>
              </a:p>
              <a:p>
                <a:pPr lvl="1"/>
                <a:r>
                  <a:rPr lang="en-US"/>
                  <a:t>Input B is neglected and all 0’s are inserted to Y inputs</a:t>
                </a:r>
              </a:p>
              <a:p>
                <a:pPr marL="736600" lvl="1" indent="0" algn="l">
                  <a:buNone/>
                </a:pPr>
                <a:r>
                  <a:rPr lang="en-US"/>
                  <a:t>D = A + 0 + C</a:t>
                </a:r>
                <a:r>
                  <a:rPr lang="en-US" baseline="-25000" err="1"/>
                  <a:t>in</a:t>
                </a:r>
                <a:endParaRPr lang="en-US" baseline="-25000"/>
              </a:p>
              <a:p>
                <a:pPr lvl="2"/>
                <a:r>
                  <a:rPr lang="en-US"/>
                  <a:t>If C</a:t>
                </a:r>
                <a:r>
                  <a:rPr lang="en-US" baseline="-25000" err="1"/>
                  <a:t>in</a:t>
                </a:r>
                <a:r>
                  <a:rPr lang="en-US"/>
                  <a:t> = 0 then D = A; Transfer A</a:t>
                </a:r>
              </a:p>
              <a:p>
                <a:pPr lvl="2"/>
                <a:r>
                  <a:rPr lang="en-US"/>
                  <a:t>If C</a:t>
                </a:r>
                <a:r>
                  <a:rPr lang="en-US" baseline="-25000" err="1"/>
                  <a:t>in</a:t>
                </a:r>
                <a:r>
                  <a:rPr lang="en-US"/>
                  <a:t> = 1 then D = A + 1; Increment A</a:t>
                </a:r>
              </a:p>
              <a:p>
                <a:pPr lvl="0"/>
                <a:r>
                  <a:rPr lang="en-US"/>
                  <a:t>When S</a:t>
                </a:r>
                <a:r>
                  <a:rPr lang="en-US" baseline="-25000"/>
                  <a:t>1</a:t>
                </a:r>
                <a:r>
                  <a:rPr lang="en-US"/>
                  <a:t>S</a:t>
                </a:r>
                <a:r>
                  <a:rPr lang="en-US" baseline="-25000"/>
                  <a:t>0</a:t>
                </a:r>
                <a:r>
                  <a:rPr lang="en-US"/>
                  <a:t> = 11</a:t>
                </a:r>
              </a:p>
              <a:p>
                <a:pPr lvl="1"/>
                <a:r>
                  <a:rPr lang="en-US"/>
                  <a:t>Input B is neglected and all 1’s are inserted to Y inputs</a:t>
                </a:r>
              </a:p>
              <a:p>
                <a:pPr marL="736600" lvl="1" indent="0">
                  <a:buNone/>
                </a:pPr>
                <a:r>
                  <a:rPr lang="en-US"/>
                  <a:t>D = A - 1 + C</a:t>
                </a:r>
                <a:r>
                  <a:rPr lang="en-US" baseline="-25000" err="1"/>
                  <a:t>in</a:t>
                </a:r>
                <a:endParaRPr lang="en-US" baseline="-25000"/>
              </a:p>
              <a:p>
                <a:pPr lvl="2"/>
                <a:r>
                  <a:rPr lang="en-US"/>
                  <a:t>If C</a:t>
                </a:r>
                <a:r>
                  <a:rPr lang="en-US" baseline="-25000" err="1"/>
                  <a:t>in</a:t>
                </a:r>
                <a:r>
                  <a:rPr lang="en-US"/>
                  <a:t> = 0 then D = A - 1; 2’s compliment</a:t>
                </a:r>
              </a:p>
              <a:p>
                <a:pPr lvl="2"/>
                <a:r>
                  <a:rPr lang="en-US"/>
                  <a:t>If C</a:t>
                </a:r>
                <a:r>
                  <a:rPr lang="en-US" baseline="-25000" err="1"/>
                  <a:t>in</a:t>
                </a:r>
                <a:r>
                  <a:rPr lang="en-US"/>
                  <a:t> = 1 then D = A; Transfer A</a:t>
                </a:r>
              </a:p>
              <a:p>
                <a:endParaRPr lang="en-US"/>
              </a:p>
              <a:p>
                <a:pPr lvl="0"/>
                <a:endParaRPr lang="en-US"/>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3" name="Content Placeholder 2">
                <a:extLst>
                  <a:ext uri="{FF2B5EF4-FFF2-40B4-BE49-F238E27FC236}">
                    <a16:creationId xmlns:a16="http://schemas.microsoft.com/office/drawing/2014/main" id="{26337621-4B68-4010-B959-92A0D1939F83}"/>
                  </a:ext>
                </a:extLst>
              </p:cNvPr>
              <p:cNvSpPr>
                <a:spLocks noGrp="1" noRot="1" noChangeAspect="1" noMove="1" noResize="1" noEditPoints="1" noAdjustHandles="1" noChangeArrowheads="1" noChangeShapeType="1" noTextEdit="1"/>
              </p:cNvSpPr>
              <p:nvPr>
                <p:ph idx="1"/>
              </p:nvPr>
            </p:nvSpPr>
            <p:spPr>
              <a:xfrm>
                <a:off x="131180" y="863444"/>
                <a:ext cx="11929641" cy="5706321"/>
              </a:xfrm>
              <a:blipFill>
                <a:blip r:embed="rId2"/>
                <a:stretch>
                  <a:fillRect l="-716" t="-1389" r="0" b="-2244"/>
                </a:stretch>
              </a:blipFill>
            </p:spPr>
            <p:txBody>
              <a:bodyPr/>
              <a:lstStyle/>
              <a:p>
                <a:r>
                  <a:rPr lang="en-IN">
                    <a:noFill/>
                  </a:rPr>
                  <a:t> </a:t>
                </a:r>
              </a:p>
            </p:txBody>
          </p:sp>
        </mc:Fallback>
      </mc:AlternateContent>
    </p:spTree>
    <p:extLst>
      <p:ext uri="{BB962C8B-B14F-4D97-AF65-F5344CB8AC3E}">
        <p14:creationId xmlns:p14="http://schemas.microsoft.com/office/powerpoint/2010/main" val="2847182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dur="50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dur="50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10" presetClass="entr" presetSubtype="0" dur="50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dur="50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dur="50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10" presetClass="entr" presetSubtype="0" dur="50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dur="50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dur="50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dur="50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dur="50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10" presetClass="entr" presetSubtype="0" dur="50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dur="50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dur="50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dur="500" fill="hold" grpId="0"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par>
                                <p:cTn id="56" presetID="10" presetClass="entr" presetSubtype="0" dur="500" fill="hold" grpId="0" nodeType="withEffect">
                                  <p:stCondLst>
                                    <p:cond delay="0"/>
                                  </p:stCondLst>
                                  <p:childTnLst>
                                    <p:set>
                                      <p:cBhvr>
                                        <p:cTn id="57" dur="1" fill="hold">
                                          <p:stCondLst>
                                            <p:cond delay="0"/>
                                          </p:stCondLst>
                                        </p:cTn>
                                        <p:tgtEl>
                                          <p:spTgt spid="3">
                                            <p:txEl>
                                              <p:pRg st="15" end="15"/>
                                            </p:txEl>
                                          </p:spTgt>
                                        </p:tgtEl>
                                        <p:attrNameLst>
                                          <p:attrName>style.visibility</p:attrName>
                                        </p:attrNameLst>
                                      </p:cBhvr>
                                      <p:to>
                                        <p:strVal val="visible"/>
                                      </p:to>
                                    </p:set>
                                    <p:animEffect transition="in" filter="fade">
                                      <p:cBhvr>
                                        <p:cTn id="58"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EFD8-052C-4588-907B-4FB7B8C6D140}"/>
              </a:ext>
            </a:extLst>
          </p:cNvPr>
          <p:cNvSpPr>
            <a:spLocks noGrp="1"/>
          </p:cNvSpPr>
          <p:nvPr>
            <p:ph type="title"/>
          </p:nvPr>
        </p:nvSpPr>
        <p:spPr/>
        <p:txBody>
          <a:bodyPr/>
          <a:lstStyle/>
          <a:p>
            <a:r>
              <a:rPr lang="en-IN"/>
              <a:t>4-bit Arithmetic Circuit</a:t>
            </a:r>
          </a:p>
        </p:txBody>
      </p:sp>
      <p:sp>
        <p:nvSpPr>
          <p:cNvPr id="4" name="Content Placeholder 13">
            <a:extLst>
              <a:ext uri="{FF2B5EF4-FFF2-40B4-BE49-F238E27FC236}">
                <a16:creationId xmlns:a16="http://schemas.microsoft.com/office/drawing/2014/main" id="{C2968027-2AD0-4147-AD00-AC49C00B8B71}"/>
              </a:ext>
            </a:extLst>
          </p:cNvPr>
          <p:cNvSpPr>
            <a:spLocks noGrp="1"/>
          </p:cNvSpPr>
          <p:nvPr>
            <p:ph idx="1"/>
          </p:nvPr>
        </p:nvSpPr>
        <p:spPr>
          <a:xfrm>
            <a:off x="170621" y="878277"/>
            <a:ext cx="8763000" cy="609600"/>
          </a:xfrm>
        </p:spPr>
        <p:txBody>
          <a:bodyPr/>
          <a:lstStyle/>
          <a:p>
            <a:r>
              <a:rPr lang="en-US"/>
              <a:t>Arithmetic Circuit Function </a:t>
            </a:r>
          </a:p>
        </p:txBody>
      </p:sp>
      <p:graphicFrame>
        <p:nvGraphicFramePr>
          <p:cNvPr id="5" name="Table 4">
            <a:extLst>
              <a:ext uri="{FF2B5EF4-FFF2-40B4-BE49-F238E27FC236}">
                <a16:creationId xmlns:a16="http://schemas.microsoft.com/office/drawing/2014/main" id="{8D29D4A4-A24A-41F6-8D8E-F8E8C9490876}"/>
              </a:ext>
            </a:extLst>
          </p:cNvPr>
          <p:cNvGraphicFramePr>
            <a:graphicFrameLocks noGrp="1"/>
          </p:cNvGraphicFramePr>
          <p:nvPr>
            <p:extLst>
              <p:ext uri="{D42A27DB-BD31-4B8C-83A1-F6EECF244321}">
                <p14:modId xmlns:p14="http://schemas.microsoft.com/office/powerpoint/2010/main" val="125755618"/>
              </p:ext>
            </p:extLst>
          </p:nvPr>
        </p:nvGraphicFramePr>
        <p:xfrm>
          <a:off x="1631673" y="1613452"/>
          <a:ext cx="8763007" cy="457200"/>
        </p:xfrm>
        <a:graphic>
          <a:graphicData uri="http://schemas.openxmlformats.org/drawingml/2006/table">
            <a:tbl>
              <a:tblPr firstRow="1" bandRow="1">
                <a:tableStyleId>{3B4B98B0-60AC-42C2-AFA5-B58CD77FA1E5}</a:tableStyleId>
              </a:tblPr>
              <a:tblGrid>
                <a:gridCol w="723900">
                  <a:extLst>
                    <a:ext uri="{9D8B030D-6E8A-4147-A177-3AD203B41FA5}">
                      <a16:colId xmlns:a16="http://schemas.microsoft.com/office/drawing/2014/main" val="20000"/>
                    </a:ext>
                  </a:extLst>
                </a:gridCol>
                <a:gridCol w="762001">
                  <a:extLst>
                    <a:ext uri="{9D8B030D-6E8A-4147-A177-3AD203B41FA5}">
                      <a16:colId xmlns:a16="http://schemas.microsoft.com/office/drawing/2014/main" val="20001"/>
                    </a:ext>
                  </a:extLst>
                </a:gridCol>
                <a:gridCol w="762001">
                  <a:extLst>
                    <a:ext uri="{9D8B030D-6E8A-4147-A177-3AD203B41FA5}">
                      <a16:colId xmlns:a16="http://schemas.microsoft.com/office/drawing/2014/main" val="20002"/>
                    </a:ext>
                  </a:extLst>
                </a:gridCol>
                <a:gridCol w="685801">
                  <a:extLst>
                    <a:ext uri="{9D8B030D-6E8A-4147-A177-3AD203B41FA5}">
                      <a16:colId xmlns:a16="http://schemas.microsoft.com/office/drawing/2014/main" val="20003"/>
                    </a:ext>
                  </a:extLst>
                </a:gridCol>
                <a:gridCol w="2438401">
                  <a:extLst>
                    <a:ext uri="{9D8B030D-6E8A-4147-A177-3AD203B41FA5}">
                      <a16:colId xmlns:a16="http://schemas.microsoft.com/office/drawing/2014/main" val="20004"/>
                    </a:ext>
                  </a:extLst>
                </a:gridCol>
                <a:gridCol w="3390903">
                  <a:extLst>
                    <a:ext uri="{9D8B030D-6E8A-4147-A177-3AD203B41FA5}">
                      <a16:colId xmlns:a16="http://schemas.microsoft.com/office/drawing/2014/main" val="20005"/>
                    </a:ext>
                  </a:extLst>
                </a:gridCol>
              </a:tblGrid>
              <a:tr h="370840">
                <a:tc>
                  <a:txBody>
                    <a:bodyPr/>
                    <a:lstStyle/>
                    <a:p>
                      <a:pPr algn="ctr"/>
                      <a:r>
                        <a:rPr lang="en-US" sz="2400">
                          <a:solidFill>
                            <a:sysClr val="windowText" lastClr="000000"/>
                          </a:solidFill>
                        </a:rPr>
                        <a:t>S</a:t>
                      </a:r>
                      <a:r>
                        <a:rPr lang="en-US" sz="2400" baseline="-2500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S</a:t>
                      </a:r>
                      <a:r>
                        <a:rPr lang="en-US" sz="2400" baseline="-25000">
                          <a:solidFill>
                            <a:sysClr val="windowText" lastClr="000000"/>
                          </a:solidFill>
                        </a:rPr>
                        <a:t>0</a:t>
                      </a:r>
                      <a:endParaRPr lang="en-US" sz="240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baseline="0" err="1">
                          <a:solidFill>
                            <a:sysClr val="windowText" lastClr="000000"/>
                          </a:solidFill>
                        </a:rPr>
                        <a:t>C</a:t>
                      </a:r>
                      <a:r>
                        <a:rPr lang="en-US" sz="2400" baseline="-25000" err="1">
                          <a:solidFill>
                            <a:sysClr val="windowText" lastClr="000000"/>
                          </a:solidFill>
                        </a:rPr>
                        <a:t>in</a:t>
                      </a:r>
                      <a:endParaRPr lang="en-US" sz="240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400" i="1">
                          <a:solidFill>
                            <a:sysClr val="windowText" lastClr="000000"/>
                          </a:solidFill>
                        </a:rPr>
                        <a:t>D = A + Y + C</a:t>
                      </a:r>
                      <a:r>
                        <a:rPr lang="en-US" sz="2400" i="1" baseline="-25000" err="1">
                          <a:solidFill>
                            <a:sysClr val="windowText" lastClr="000000"/>
                          </a:solidFill>
                        </a:rPr>
                        <a:t>in</a:t>
                      </a:r>
                      <a:endParaRPr lang="en-US" sz="2400" i="1" baseline="-2500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400">
                          <a:solidFill>
                            <a:sysClr val="windowText" lastClr="000000"/>
                          </a:solidFill>
                        </a:rPr>
                        <a:t>Microoperation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F5AA4471-79D9-4DA0-9CED-BD729D4D3A77}"/>
              </a:ext>
            </a:extLst>
          </p:cNvPr>
          <p:cNvGraphicFramePr>
            <a:graphicFrameLocks noGrp="1"/>
          </p:cNvGraphicFramePr>
          <p:nvPr>
            <p:extLst>
              <p:ext uri="{D42A27DB-BD31-4B8C-83A1-F6EECF244321}">
                <p14:modId xmlns:p14="http://schemas.microsoft.com/office/powerpoint/2010/main" val="2315026884"/>
              </p:ext>
            </p:extLst>
          </p:nvPr>
        </p:nvGraphicFramePr>
        <p:xfrm>
          <a:off x="1631673" y="2070652"/>
          <a:ext cx="8763000" cy="457200"/>
        </p:xfrm>
        <a:graphic>
          <a:graphicData uri="http://schemas.openxmlformats.org/drawingml/2006/table">
            <a:tbl>
              <a:tblPr firstRow="1" bandRow="1">
                <a:tableStyleId>{3B4B98B0-60AC-42C2-AFA5-B58CD77FA1E5}</a:tableStyleId>
              </a:tblPr>
              <a:tblGrid>
                <a:gridCol w="7239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3390900">
                  <a:extLst>
                    <a:ext uri="{9D8B030D-6E8A-4147-A177-3AD203B41FA5}">
                      <a16:colId xmlns:a16="http://schemas.microsoft.com/office/drawing/2014/main" val="20005"/>
                    </a:ext>
                  </a:extLst>
                </a:gridCol>
              </a:tblGrid>
              <a:tr h="370840">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1"/>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1"/>
                        <a:t>D</a:t>
                      </a:r>
                      <a:r>
                        <a:rPr lang="en-US" sz="2400" b="0" i="1" baseline="0"/>
                        <a:t> = A + B</a:t>
                      </a:r>
                      <a:endParaRPr lang="en-US" sz="2400" b="0" i="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a:t>Add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01964A03-BEA2-46CB-944D-BCAB7A7C18D0}"/>
              </a:ext>
            </a:extLst>
          </p:cNvPr>
          <p:cNvGraphicFramePr>
            <a:graphicFrameLocks noGrp="1"/>
          </p:cNvGraphicFramePr>
          <p:nvPr>
            <p:extLst>
              <p:ext uri="{D42A27DB-BD31-4B8C-83A1-F6EECF244321}">
                <p14:modId xmlns:p14="http://schemas.microsoft.com/office/powerpoint/2010/main" val="4282734793"/>
              </p:ext>
            </p:extLst>
          </p:nvPr>
        </p:nvGraphicFramePr>
        <p:xfrm>
          <a:off x="1631666" y="2527852"/>
          <a:ext cx="8763000" cy="457200"/>
        </p:xfrm>
        <a:graphic>
          <a:graphicData uri="http://schemas.openxmlformats.org/drawingml/2006/table">
            <a:tbl>
              <a:tblPr firstRow="1" bandRow="1">
                <a:tableStyleId>{3B4B98B0-60AC-42C2-AFA5-B58CD77FA1E5}</a:tableStyleId>
              </a:tblPr>
              <a:tblGrid>
                <a:gridCol w="7239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3390900">
                  <a:extLst>
                    <a:ext uri="{9D8B030D-6E8A-4147-A177-3AD203B41FA5}">
                      <a16:colId xmlns:a16="http://schemas.microsoft.com/office/drawing/2014/main" val="20005"/>
                    </a:ext>
                  </a:extLst>
                </a:gridCol>
              </a:tblGrid>
              <a:tr h="370840">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1"/>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1"/>
                        <a:t>D</a:t>
                      </a:r>
                      <a:r>
                        <a:rPr lang="en-US" sz="2400" b="0" i="1" baseline="0"/>
                        <a:t> = A + B + 1</a:t>
                      </a:r>
                      <a:endParaRPr lang="en-US" sz="2400" b="0" i="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a:t>Add with carry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39B1AED4-4D5C-4922-929C-D5DBD9CD3AA0}"/>
              </a:ext>
            </a:extLst>
          </p:cNvPr>
          <p:cNvGraphicFramePr>
            <a:graphicFrameLocks noGrp="1"/>
          </p:cNvGraphicFramePr>
          <p:nvPr>
            <p:extLst>
              <p:ext uri="{D42A27DB-BD31-4B8C-83A1-F6EECF244321}">
                <p14:modId xmlns:p14="http://schemas.microsoft.com/office/powerpoint/2010/main" val="1199391925"/>
              </p:ext>
            </p:extLst>
          </p:nvPr>
        </p:nvGraphicFramePr>
        <p:xfrm>
          <a:off x="1631666" y="2982777"/>
          <a:ext cx="8763000" cy="457200"/>
        </p:xfrm>
        <a:graphic>
          <a:graphicData uri="http://schemas.openxmlformats.org/drawingml/2006/table">
            <a:tbl>
              <a:tblPr firstRow="1" bandRow="1">
                <a:tableStyleId>{3B4B98B0-60AC-42C2-AFA5-B58CD77FA1E5}</a:tableStyleId>
              </a:tblPr>
              <a:tblGrid>
                <a:gridCol w="7239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3390900">
                  <a:extLst>
                    <a:ext uri="{9D8B030D-6E8A-4147-A177-3AD203B41FA5}">
                      <a16:colId xmlns:a16="http://schemas.microsoft.com/office/drawing/2014/main" val="20005"/>
                    </a:ext>
                  </a:extLst>
                </a:gridCol>
              </a:tblGrid>
              <a:tr h="370840">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1"/>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i="1"/>
                        <a:t>D</a:t>
                      </a:r>
                      <a:r>
                        <a:rPr lang="en-US" sz="2400" b="0" i="1" baseline="0"/>
                        <a:t> = A + B’</a:t>
                      </a:r>
                      <a:endParaRPr lang="en-US" sz="2400" b="0" i="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a:t>Subtract with borrow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7A7B9F34-A7C3-4B22-9DB8-0D074AB69F06}"/>
              </a:ext>
            </a:extLst>
          </p:cNvPr>
          <p:cNvGraphicFramePr>
            <a:graphicFrameLocks noGrp="1"/>
          </p:cNvGraphicFramePr>
          <p:nvPr>
            <p:extLst>
              <p:ext uri="{D42A27DB-BD31-4B8C-83A1-F6EECF244321}">
                <p14:modId xmlns:p14="http://schemas.microsoft.com/office/powerpoint/2010/main" val="2031030083"/>
              </p:ext>
            </p:extLst>
          </p:nvPr>
        </p:nvGraphicFramePr>
        <p:xfrm>
          <a:off x="1631666" y="3437702"/>
          <a:ext cx="8763000" cy="457200"/>
        </p:xfrm>
        <a:graphic>
          <a:graphicData uri="http://schemas.openxmlformats.org/drawingml/2006/table">
            <a:tbl>
              <a:tblPr firstRow="1" bandRow="1">
                <a:tableStyleId>{3B4B98B0-60AC-42C2-AFA5-B58CD77FA1E5}</a:tableStyleId>
              </a:tblPr>
              <a:tblGrid>
                <a:gridCol w="7239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3390900">
                  <a:extLst>
                    <a:ext uri="{9D8B030D-6E8A-4147-A177-3AD203B41FA5}">
                      <a16:colId xmlns:a16="http://schemas.microsoft.com/office/drawing/2014/main" val="20005"/>
                    </a:ext>
                  </a:extLst>
                </a:gridCol>
              </a:tblGrid>
              <a:tr h="370840">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1"/>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i="1"/>
                        <a:t>D</a:t>
                      </a:r>
                      <a:r>
                        <a:rPr lang="en-US" sz="2400" b="0" i="1" baseline="0"/>
                        <a:t> = A + B’ + 1</a:t>
                      </a:r>
                      <a:endParaRPr lang="en-US" sz="2400" b="0" i="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a:t>Subtract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F2CB0125-77E3-4F79-8A4D-11BB607C955C}"/>
              </a:ext>
            </a:extLst>
          </p:cNvPr>
          <p:cNvGraphicFramePr>
            <a:graphicFrameLocks noGrp="1"/>
          </p:cNvGraphicFramePr>
          <p:nvPr>
            <p:extLst>
              <p:ext uri="{D42A27DB-BD31-4B8C-83A1-F6EECF244321}">
                <p14:modId xmlns:p14="http://schemas.microsoft.com/office/powerpoint/2010/main" val="417662282"/>
              </p:ext>
            </p:extLst>
          </p:nvPr>
        </p:nvGraphicFramePr>
        <p:xfrm>
          <a:off x="1631666" y="3890352"/>
          <a:ext cx="8763000" cy="457200"/>
        </p:xfrm>
        <a:graphic>
          <a:graphicData uri="http://schemas.openxmlformats.org/drawingml/2006/table">
            <a:tbl>
              <a:tblPr firstRow="1" bandRow="1">
                <a:tableStyleId>{3B4B98B0-60AC-42C2-AFA5-B58CD77FA1E5}</a:tableStyleId>
              </a:tblPr>
              <a:tblGrid>
                <a:gridCol w="7239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3390900">
                  <a:extLst>
                    <a:ext uri="{9D8B030D-6E8A-4147-A177-3AD203B41FA5}">
                      <a16:colId xmlns:a16="http://schemas.microsoft.com/office/drawing/2014/main" val="20005"/>
                    </a:ext>
                  </a:extLst>
                </a:gridCol>
              </a:tblGrid>
              <a:tr h="370840">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1"/>
                        <a:t>D</a:t>
                      </a:r>
                      <a:r>
                        <a:rPr lang="en-US" sz="2400" b="0" i="1" baseline="0"/>
                        <a:t> = A</a:t>
                      </a:r>
                      <a:endParaRPr lang="en-US" sz="2400" b="0" i="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a:t>Transfer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88C459CB-C996-4590-B945-FCD3975BEA3E}"/>
              </a:ext>
            </a:extLst>
          </p:cNvPr>
          <p:cNvGraphicFramePr>
            <a:graphicFrameLocks noGrp="1"/>
          </p:cNvGraphicFramePr>
          <p:nvPr>
            <p:extLst>
              <p:ext uri="{D42A27DB-BD31-4B8C-83A1-F6EECF244321}">
                <p14:modId xmlns:p14="http://schemas.microsoft.com/office/powerpoint/2010/main" val="3876322427"/>
              </p:ext>
            </p:extLst>
          </p:nvPr>
        </p:nvGraphicFramePr>
        <p:xfrm>
          <a:off x="1631666" y="4340727"/>
          <a:ext cx="8763000" cy="457200"/>
        </p:xfrm>
        <a:graphic>
          <a:graphicData uri="http://schemas.openxmlformats.org/drawingml/2006/table">
            <a:tbl>
              <a:tblPr firstRow="1" bandRow="1">
                <a:tableStyleId>{3B4B98B0-60AC-42C2-AFA5-B58CD77FA1E5}</a:tableStyleId>
              </a:tblPr>
              <a:tblGrid>
                <a:gridCol w="7239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3390900">
                  <a:extLst>
                    <a:ext uri="{9D8B030D-6E8A-4147-A177-3AD203B41FA5}">
                      <a16:colId xmlns:a16="http://schemas.microsoft.com/office/drawing/2014/main" val="20005"/>
                    </a:ext>
                  </a:extLst>
                </a:gridCol>
              </a:tblGrid>
              <a:tr h="370840">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1"/>
                        <a:t>D</a:t>
                      </a:r>
                      <a:r>
                        <a:rPr lang="en-US" sz="2400" b="0" i="1" baseline="0"/>
                        <a:t> = A + </a:t>
                      </a:r>
                      <a:r>
                        <a:rPr lang="en-US" sz="2400" b="0" i="0" baseline="0"/>
                        <a:t>1</a:t>
                      </a:r>
                      <a:endParaRPr lang="en-US" sz="2400" b="0" i="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a:t>Increment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DD6FDE29-DB3A-4E7D-A9FF-917E67E4BE52}"/>
              </a:ext>
            </a:extLst>
          </p:cNvPr>
          <p:cNvGraphicFramePr>
            <a:graphicFrameLocks noGrp="1"/>
          </p:cNvGraphicFramePr>
          <p:nvPr>
            <p:extLst>
              <p:ext uri="{D42A27DB-BD31-4B8C-83A1-F6EECF244321}">
                <p14:modId xmlns:p14="http://schemas.microsoft.com/office/powerpoint/2010/main" val="2958925440"/>
              </p:ext>
            </p:extLst>
          </p:nvPr>
        </p:nvGraphicFramePr>
        <p:xfrm>
          <a:off x="1631666" y="4793377"/>
          <a:ext cx="8763000" cy="457200"/>
        </p:xfrm>
        <a:graphic>
          <a:graphicData uri="http://schemas.openxmlformats.org/drawingml/2006/table">
            <a:tbl>
              <a:tblPr firstRow="1" bandRow="1">
                <a:tableStyleId>{3B4B98B0-60AC-42C2-AFA5-B58CD77FA1E5}</a:tableStyleId>
              </a:tblPr>
              <a:tblGrid>
                <a:gridCol w="7239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3390900">
                  <a:extLst>
                    <a:ext uri="{9D8B030D-6E8A-4147-A177-3AD203B41FA5}">
                      <a16:colId xmlns:a16="http://schemas.microsoft.com/office/drawing/2014/main" val="20005"/>
                    </a:ext>
                  </a:extLst>
                </a:gridCol>
              </a:tblGrid>
              <a:tr h="370840">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i="1"/>
                        <a:t>D</a:t>
                      </a:r>
                      <a:r>
                        <a:rPr lang="en-US" sz="2400" b="0" i="1" baseline="0"/>
                        <a:t> = A – </a:t>
                      </a:r>
                      <a:r>
                        <a:rPr lang="en-US" sz="2400" b="0" i="0" baseline="0"/>
                        <a:t>1</a:t>
                      </a:r>
                      <a:endParaRPr lang="en-US" sz="2400" b="0" i="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a:t>Decrement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3" name="Table 12">
            <a:extLst>
              <a:ext uri="{FF2B5EF4-FFF2-40B4-BE49-F238E27FC236}">
                <a16:creationId xmlns:a16="http://schemas.microsoft.com/office/drawing/2014/main" id="{7CC0AA10-8ACF-4446-B835-D60ECE2D9900}"/>
              </a:ext>
            </a:extLst>
          </p:cNvPr>
          <p:cNvGraphicFramePr>
            <a:graphicFrameLocks noGrp="1"/>
          </p:cNvGraphicFramePr>
          <p:nvPr>
            <p:extLst>
              <p:ext uri="{D42A27DB-BD31-4B8C-83A1-F6EECF244321}">
                <p14:modId xmlns:p14="http://schemas.microsoft.com/office/powerpoint/2010/main" val="2661042736"/>
              </p:ext>
            </p:extLst>
          </p:nvPr>
        </p:nvGraphicFramePr>
        <p:xfrm>
          <a:off x="1631666" y="5250577"/>
          <a:ext cx="8763000" cy="457200"/>
        </p:xfrm>
        <a:graphic>
          <a:graphicData uri="http://schemas.openxmlformats.org/drawingml/2006/table">
            <a:tbl>
              <a:tblPr firstRow="1" bandRow="1">
                <a:tableStyleId>{3B4B98B0-60AC-42C2-AFA5-B58CD77FA1E5}</a:tableStyleId>
              </a:tblPr>
              <a:tblGrid>
                <a:gridCol w="7239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3390900">
                  <a:extLst>
                    <a:ext uri="{9D8B030D-6E8A-4147-A177-3AD203B41FA5}">
                      <a16:colId xmlns:a16="http://schemas.microsoft.com/office/drawing/2014/main" val="20005"/>
                    </a:ext>
                  </a:extLst>
                </a:gridCol>
              </a:tblGrid>
              <a:tr h="370840">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i="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i="1"/>
                        <a:t>D</a:t>
                      </a:r>
                      <a:r>
                        <a:rPr lang="en-US" sz="2400" b="0" i="1" baseline="0"/>
                        <a:t> = A</a:t>
                      </a:r>
                      <a:endParaRPr lang="en-US" sz="2400" b="0" i="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0"/>
                        <a:t>Transfer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457365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normAutofit/>
          </a:bodyPr>
          <a:lstStyle/>
          <a:p>
            <a:r>
              <a:rPr lang="en-US">
                <a:gradFill flip="none" rotWithShape="1">
                  <a:gsLst>
                    <a:gs pos="10000">
                      <a:srgbClr val="273238"/>
                    </a:gs>
                    <a:gs pos="100000">
                      <a:srgbClr val="607D8B"/>
                    </a:gs>
                  </a:gsLst>
                  <a:lin ang="0" scaled="1"/>
                </a:gradFill>
              </a:rPr>
              <a:t>Logic Micro-operations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a:t>Section - 6</a:t>
            </a:r>
          </a:p>
        </p:txBody>
      </p:sp>
    </p:spTree>
    <p:extLst>
      <p:ext uri="{BB962C8B-B14F-4D97-AF65-F5344CB8AC3E}">
        <p14:creationId xmlns:p14="http://schemas.microsoft.com/office/powerpoint/2010/main" val="311616413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F3D2-2F32-4937-AC88-5CBA50FDCC6D}"/>
              </a:ext>
            </a:extLst>
          </p:cNvPr>
          <p:cNvSpPr>
            <a:spLocks noGrp="1"/>
          </p:cNvSpPr>
          <p:nvPr>
            <p:ph type="title"/>
          </p:nvPr>
        </p:nvSpPr>
        <p:spPr/>
        <p:txBody>
          <a:bodyPr/>
          <a:lstStyle/>
          <a:p>
            <a:r>
              <a:rPr lang="en-IN"/>
              <a:t>Logic Microoperations</a:t>
            </a:r>
          </a:p>
        </p:txBody>
      </p:sp>
      <p:sp>
        <p:nvSpPr>
          <p:cNvPr id="3" name="Content Placeholder 2">
            <a:extLst>
              <a:ext uri="{FF2B5EF4-FFF2-40B4-BE49-F238E27FC236}">
                <a16:creationId xmlns:a16="http://schemas.microsoft.com/office/drawing/2014/main" id="{96DCFEAC-798B-484A-AD6E-A6355BFFB781}"/>
              </a:ext>
            </a:extLst>
          </p:cNvPr>
          <p:cNvSpPr>
            <a:spLocks noGrp="1"/>
          </p:cNvSpPr>
          <p:nvPr>
            <p:ph idx="1"/>
          </p:nvPr>
        </p:nvSpPr>
        <p:spPr>
          <a:xfrm>
            <a:off x="131180" y="863445"/>
            <a:ext cx="11929641" cy="1834240"/>
          </a:xfrm>
        </p:spPr>
        <p:txBody>
          <a:bodyPr/>
          <a:lstStyle/>
          <a:p>
            <a:pPr algn="just"/>
            <a:r>
              <a:rPr lang="en-US" dirty="0"/>
              <a:t>Logic micro operations specify binary operations for strings of bits stored in registers.</a:t>
            </a:r>
          </a:p>
          <a:p>
            <a:pPr algn="just"/>
            <a:r>
              <a:rPr lang="en-US" dirty="0"/>
              <a:t>These operations consider each bit of the register separately and treat them as binary variables.</a:t>
            </a:r>
          </a:p>
          <a:p>
            <a:r>
              <a:rPr lang="en-IN" dirty="0"/>
              <a:t>It specifies a logic microoperation to be executed on the individual bits of the registers provided that the control variable P = 1</a:t>
            </a:r>
            <a:endParaRPr lang="en-US" dirty="0"/>
          </a:p>
          <a:p>
            <a:pPr algn="just"/>
            <a:r>
              <a:rPr lang="en-US" dirty="0"/>
              <a:t>Example</a:t>
            </a:r>
          </a:p>
          <a:p>
            <a:endParaRPr lang="en-IN" dirty="0"/>
          </a:p>
        </p:txBody>
      </p:sp>
      <p:sp>
        <p:nvSpPr>
          <p:cNvPr id="4" name="TextBox 3">
            <a:extLst>
              <a:ext uri="{FF2B5EF4-FFF2-40B4-BE49-F238E27FC236}">
                <a16:creationId xmlns:a16="http://schemas.microsoft.com/office/drawing/2014/main" id="{5B258CFE-A6C9-49E7-89DB-AF2AC30CAB6A}"/>
              </a:ext>
            </a:extLst>
          </p:cNvPr>
          <p:cNvSpPr txBox="1"/>
          <p:nvPr/>
        </p:nvSpPr>
        <p:spPr>
          <a:xfrm>
            <a:off x="5491830" y="3624430"/>
            <a:ext cx="393056" cy="584775"/>
          </a:xfrm>
          <a:prstGeom prst="rect">
            <a:avLst/>
          </a:prstGeom>
          <a:noFill/>
        </p:spPr>
        <p:txBody>
          <a:bodyPr wrap="none" rtlCol="0">
            <a:spAutoFit/>
          </a:bodyPr>
          <a:lstStyle/>
          <a:p>
            <a:r>
              <a:rPr lang="en-US" sz="3200"/>
              <a:t>1</a:t>
            </a:r>
          </a:p>
        </p:txBody>
      </p:sp>
      <p:sp>
        <p:nvSpPr>
          <p:cNvPr id="5" name="TextBox 4">
            <a:extLst>
              <a:ext uri="{FF2B5EF4-FFF2-40B4-BE49-F238E27FC236}">
                <a16:creationId xmlns:a16="http://schemas.microsoft.com/office/drawing/2014/main" id="{D7BA8FDB-6D54-4959-8B88-313676C9F22B}"/>
              </a:ext>
            </a:extLst>
          </p:cNvPr>
          <p:cNvSpPr txBox="1"/>
          <p:nvPr/>
        </p:nvSpPr>
        <p:spPr>
          <a:xfrm>
            <a:off x="6018658" y="3624429"/>
            <a:ext cx="393056" cy="584775"/>
          </a:xfrm>
          <a:prstGeom prst="rect">
            <a:avLst/>
          </a:prstGeom>
          <a:noFill/>
        </p:spPr>
        <p:txBody>
          <a:bodyPr wrap="none" rtlCol="0">
            <a:spAutoFit/>
          </a:bodyPr>
          <a:lstStyle/>
          <a:p>
            <a:r>
              <a:rPr lang="en-US" sz="3200"/>
              <a:t>0</a:t>
            </a:r>
          </a:p>
        </p:txBody>
      </p:sp>
      <p:sp>
        <p:nvSpPr>
          <p:cNvPr id="6" name="TextBox 5">
            <a:extLst>
              <a:ext uri="{FF2B5EF4-FFF2-40B4-BE49-F238E27FC236}">
                <a16:creationId xmlns:a16="http://schemas.microsoft.com/office/drawing/2014/main" id="{F28F4EB8-A94C-42FA-AD6B-6A09B995CCA8}"/>
              </a:ext>
            </a:extLst>
          </p:cNvPr>
          <p:cNvSpPr txBox="1"/>
          <p:nvPr/>
        </p:nvSpPr>
        <p:spPr>
          <a:xfrm>
            <a:off x="6545486" y="3624429"/>
            <a:ext cx="393056" cy="584775"/>
          </a:xfrm>
          <a:prstGeom prst="rect">
            <a:avLst/>
          </a:prstGeom>
          <a:noFill/>
        </p:spPr>
        <p:txBody>
          <a:bodyPr wrap="none" rtlCol="0">
            <a:spAutoFit/>
          </a:bodyPr>
          <a:lstStyle/>
          <a:p>
            <a:r>
              <a:rPr lang="en-US" sz="3200"/>
              <a:t>1</a:t>
            </a:r>
          </a:p>
        </p:txBody>
      </p:sp>
      <p:sp>
        <p:nvSpPr>
          <p:cNvPr id="7" name="TextBox 6">
            <a:extLst>
              <a:ext uri="{FF2B5EF4-FFF2-40B4-BE49-F238E27FC236}">
                <a16:creationId xmlns:a16="http://schemas.microsoft.com/office/drawing/2014/main" id="{CB04E60F-1951-48AD-A549-3EEB0FE15427}"/>
              </a:ext>
            </a:extLst>
          </p:cNvPr>
          <p:cNvSpPr txBox="1"/>
          <p:nvPr/>
        </p:nvSpPr>
        <p:spPr>
          <a:xfrm>
            <a:off x="7072314" y="3624429"/>
            <a:ext cx="393056" cy="584775"/>
          </a:xfrm>
          <a:prstGeom prst="rect">
            <a:avLst/>
          </a:prstGeom>
          <a:noFill/>
        </p:spPr>
        <p:txBody>
          <a:bodyPr wrap="none" rtlCol="0">
            <a:spAutoFit/>
          </a:bodyPr>
          <a:lstStyle/>
          <a:p>
            <a:r>
              <a:rPr lang="en-US" sz="3200"/>
              <a:t>0</a:t>
            </a:r>
          </a:p>
        </p:txBody>
      </p:sp>
      <p:sp>
        <p:nvSpPr>
          <p:cNvPr id="8" name="TextBox 7">
            <a:extLst>
              <a:ext uri="{FF2B5EF4-FFF2-40B4-BE49-F238E27FC236}">
                <a16:creationId xmlns:a16="http://schemas.microsoft.com/office/drawing/2014/main" id="{5CB8EE69-FFCB-4833-B848-A31D6FDE8E9C}"/>
              </a:ext>
            </a:extLst>
          </p:cNvPr>
          <p:cNvSpPr txBox="1"/>
          <p:nvPr/>
        </p:nvSpPr>
        <p:spPr>
          <a:xfrm>
            <a:off x="5491830" y="4374015"/>
            <a:ext cx="393056" cy="584775"/>
          </a:xfrm>
          <a:prstGeom prst="rect">
            <a:avLst/>
          </a:prstGeom>
          <a:noFill/>
        </p:spPr>
        <p:txBody>
          <a:bodyPr wrap="none" rtlCol="0">
            <a:spAutoFit/>
          </a:bodyPr>
          <a:lstStyle/>
          <a:p>
            <a:r>
              <a:rPr lang="en-US" sz="3200"/>
              <a:t>1</a:t>
            </a:r>
          </a:p>
        </p:txBody>
      </p:sp>
      <p:sp>
        <p:nvSpPr>
          <p:cNvPr id="9" name="TextBox 8">
            <a:extLst>
              <a:ext uri="{FF2B5EF4-FFF2-40B4-BE49-F238E27FC236}">
                <a16:creationId xmlns:a16="http://schemas.microsoft.com/office/drawing/2014/main" id="{6699D5C9-EC8F-4437-A86A-C445501925AC}"/>
              </a:ext>
            </a:extLst>
          </p:cNvPr>
          <p:cNvSpPr txBox="1"/>
          <p:nvPr/>
        </p:nvSpPr>
        <p:spPr>
          <a:xfrm>
            <a:off x="6018658" y="4374014"/>
            <a:ext cx="393056" cy="584775"/>
          </a:xfrm>
          <a:prstGeom prst="rect">
            <a:avLst/>
          </a:prstGeom>
          <a:noFill/>
        </p:spPr>
        <p:txBody>
          <a:bodyPr wrap="none" rtlCol="0">
            <a:spAutoFit/>
          </a:bodyPr>
          <a:lstStyle/>
          <a:p>
            <a:r>
              <a:rPr lang="en-US" sz="3200"/>
              <a:t>1</a:t>
            </a:r>
          </a:p>
        </p:txBody>
      </p:sp>
      <p:sp>
        <p:nvSpPr>
          <p:cNvPr id="10" name="TextBox 9">
            <a:extLst>
              <a:ext uri="{FF2B5EF4-FFF2-40B4-BE49-F238E27FC236}">
                <a16:creationId xmlns:a16="http://schemas.microsoft.com/office/drawing/2014/main" id="{266A7479-4FBA-426C-867E-5B956E23A8ED}"/>
              </a:ext>
            </a:extLst>
          </p:cNvPr>
          <p:cNvSpPr txBox="1"/>
          <p:nvPr/>
        </p:nvSpPr>
        <p:spPr>
          <a:xfrm>
            <a:off x="6545486" y="4374014"/>
            <a:ext cx="393056" cy="584775"/>
          </a:xfrm>
          <a:prstGeom prst="rect">
            <a:avLst/>
          </a:prstGeom>
          <a:noFill/>
        </p:spPr>
        <p:txBody>
          <a:bodyPr wrap="none" rtlCol="0">
            <a:spAutoFit/>
          </a:bodyPr>
          <a:lstStyle/>
          <a:p>
            <a:r>
              <a:rPr lang="en-US" sz="3200"/>
              <a:t>0</a:t>
            </a:r>
          </a:p>
        </p:txBody>
      </p:sp>
      <p:sp>
        <p:nvSpPr>
          <p:cNvPr id="11" name="TextBox 10">
            <a:extLst>
              <a:ext uri="{FF2B5EF4-FFF2-40B4-BE49-F238E27FC236}">
                <a16:creationId xmlns:a16="http://schemas.microsoft.com/office/drawing/2014/main" id="{3548A478-C278-4B28-94E1-E8E150942D78}"/>
              </a:ext>
            </a:extLst>
          </p:cNvPr>
          <p:cNvSpPr txBox="1"/>
          <p:nvPr/>
        </p:nvSpPr>
        <p:spPr>
          <a:xfrm>
            <a:off x="7072314" y="4374014"/>
            <a:ext cx="393056" cy="584775"/>
          </a:xfrm>
          <a:prstGeom prst="rect">
            <a:avLst/>
          </a:prstGeom>
          <a:noFill/>
        </p:spPr>
        <p:txBody>
          <a:bodyPr wrap="none" rtlCol="0">
            <a:spAutoFit/>
          </a:bodyPr>
          <a:lstStyle/>
          <a:p>
            <a:r>
              <a:rPr lang="en-US" sz="3200"/>
              <a:t>0</a:t>
            </a:r>
          </a:p>
        </p:txBody>
      </p:sp>
      <p:sp>
        <p:nvSpPr>
          <p:cNvPr id="12" name="TextBox 11">
            <a:extLst>
              <a:ext uri="{FF2B5EF4-FFF2-40B4-BE49-F238E27FC236}">
                <a16:creationId xmlns:a16="http://schemas.microsoft.com/office/drawing/2014/main" id="{43B885E4-FE3B-43CF-A561-50058D28741A}"/>
              </a:ext>
            </a:extLst>
          </p:cNvPr>
          <p:cNvSpPr txBox="1"/>
          <p:nvPr/>
        </p:nvSpPr>
        <p:spPr>
          <a:xfrm>
            <a:off x="5491830" y="5123599"/>
            <a:ext cx="393056" cy="584775"/>
          </a:xfrm>
          <a:prstGeom prst="rect">
            <a:avLst/>
          </a:prstGeom>
          <a:noFill/>
        </p:spPr>
        <p:txBody>
          <a:bodyPr wrap="none" rtlCol="0">
            <a:spAutoFit/>
          </a:bodyPr>
          <a:lstStyle/>
          <a:p>
            <a:r>
              <a:rPr lang="en-US" sz="3200"/>
              <a:t>0</a:t>
            </a:r>
          </a:p>
        </p:txBody>
      </p:sp>
      <p:sp>
        <p:nvSpPr>
          <p:cNvPr id="13" name="TextBox 12">
            <a:extLst>
              <a:ext uri="{FF2B5EF4-FFF2-40B4-BE49-F238E27FC236}">
                <a16:creationId xmlns:a16="http://schemas.microsoft.com/office/drawing/2014/main" id="{027F16D1-A618-4F03-B575-0F9099F897E9}"/>
              </a:ext>
            </a:extLst>
          </p:cNvPr>
          <p:cNvSpPr txBox="1"/>
          <p:nvPr/>
        </p:nvSpPr>
        <p:spPr>
          <a:xfrm>
            <a:off x="6018658" y="5123598"/>
            <a:ext cx="393056" cy="584775"/>
          </a:xfrm>
          <a:prstGeom prst="rect">
            <a:avLst/>
          </a:prstGeom>
          <a:noFill/>
        </p:spPr>
        <p:txBody>
          <a:bodyPr wrap="none" rtlCol="0">
            <a:spAutoFit/>
          </a:bodyPr>
          <a:lstStyle/>
          <a:p>
            <a:r>
              <a:rPr lang="en-US" sz="3200"/>
              <a:t>1</a:t>
            </a:r>
          </a:p>
        </p:txBody>
      </p:sp>
      <p:sp>
        <p:nvSpPr>
          <p:cNvPr id="14" name="TextBox 13">
            <a:extLst>
              <a:ext uri="{FF2B5EF4-FFF2-40B4-BE49-F238E27FC236}">
                <a16:creationId xmlns:a16="http://schemas.microsoft.com/office/drawing/2014/main" id="{8032FAC1-38E3-4709-B8B9-27B15D09EDE1}"/>
              </a:ext>
            </a:extLst>
          </p:cNvPr>
          <p:cNvSpPr txBox="1"/>
          <p:nvPr/>
        </p:nvSpPr>
        <p:spPr>
          <a:xfrm>
            <a:off x="6545486" y="5123598"/>
            <a:ext cx="393056" cy="584775"/>
          </a:xfrm>
          <a:prstGeom prst="rect">
            <a:avLst/>
          </a:prstGeom>
          <a:noFill/>
        </p:spPr>
        <p:txBody>
          <a:bodyPr wrap="none" rtlCol="0">
            <a:spAutoFit/>
          </a:bodyPr>
          <a:lstStyle/>
          <a:p>
            <a:r>
              <a:rPr lang="en-US" sz="3200"/>
              <a:t>1</a:t>
            </a:r>
          </a:p>
        </p:txBody>
      </p:sp>
      <p:sp>
        <p:nvSpPr>
          <p:cNvPr id="15" name="TextBox 14">
            <a:extLst>
              <a:ext uri="{FF2B5EF4-FFF2-40B4-BE49-F238E27FC236}">
                <a16:creationId xmlns:a16="http://schemas.microsoft.com/office/drawing/2014/main" id="{C430F3FA-4D9D-4A68-BFE3-60A7F1E5D234}"/>
              </a:ext>
            </a:extLst>
          </p:cNvPr>
          <p:cNvSpPr txBox="1"/>
          <p:nvPr/>
        </p:nvSpPr>
        <p:spPr>
          <a:xfrm>
            <a:off x="7072314" y="5123598"/>
            <a:ext cx="393056" cy="584775"/>
          </a:xfrm>
          <a:prstGeom prst="rect">
            <a:avLst/>
          </a:prstGeom>
          <a:noFill/>
        </p:spPr>
        <p:txBody>
          <a:bodyPr wrap="none" rtlCol="0">
            <a:spAutoFit/>
          </a:bodyPr>
          <a:lstStyle/>
          <a:p>
            <a:r>
              <a:rPr lang="en-US" sz="3200"/>
              <a:t>0</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0B8E22-562D-449F-8473-438DC7F3025A}"/>
                  </a:ext>
                </a:extLst>
              </p:cNvPr>
              <p:cNvSpPr txBox="1"/>
              <p:nvPr/>
            </p:nvSpPr>
            <p:spPr>
              <a:xfrm>
                <a:off x="4717774" y="4374014"/>
                <a:ext cx="52682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m:t>
                      </m:r>
                    </m:oMath>
                  </m:oMathPara>
                </a14:m>
                <a:endParaRPr lang="en-US" sz="3200"/>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16" name="TextBox 15">
                <a:extLst>
                  <a:ext uri="{FF2B5EF4-FFF2-40B4-BE49-F238E27FC236}">
                    <a16:creationId xmlns:a16="http://schemas.microsoft.com/office/drawing/2014/main" id="{5E0B8E22-562D-449F-8473-438DC7F3025A}"/>
                  </a:ext>
                </a:extLst>
              </p:cNvPr>
              <p:cNvSpPr txBox="1">
                <a:spLocks noRot="1" noChangeAspect="1" noMove="1" noResize="1" noEditPoints="1" noAdjustHandles="1" noChangeArrowheads="1" noChangeShapeType="1" noTextEdit="1"/>
              </p:cNvSpPr>
              <p:nvPr/>
            </p:nvSpPr>
            <p:spPr>
              <a:xfrm>
                <a:off x="4717774" y="4374014"/>
                <a:ext cx="526828" cy="584775"/>
              </a:xfrm>
              <a:prstGeom prst="rect">
                <a:avLst/>
              </a:prstGeom>
              <a:blipFill>
                <a:blip r:embed="rId2"/>
                <a:stretch>
                  <a:fillRect/>
                </a:stretch>
              </a:blipFill>
            </p:spPr>
            <p:txBody>
              <a:bodyPr/>
              <a:lstStyle/>
              <a:p>
                <a:r>
                  <a:rPr lang="en-IN">
                    <a:noFill/>
                  </a:rPr>
                  <a:t> </a:t>
                </a:r>
              </a:p>
            </p:txBody>
          </p:sp>
        </mc:Fallback>
      </mc:AlternateContent>
      <p:cxnSp>
        <p:nvCxnSpPr>
          <p:cNvPr id="17" name="Straight Connector 16">
            <a:extLst>
              <a:ext uri="{FF2B5EF4-FFF2-40B4-BE49-F238E27FC236}">
                <a16:creationId xmlns:a16="http://schemas.microsoft.com/office/drawing/2014/main" id="{7BE92472-612C-4CD2-9B28-9E755CDACF6E}"/>
              </a:ext>
            </a:extLst>
          </p:cNvPr>
          <p:cNvCxnSpPr/>
          <p:nvPr/>
        </p:nvCxnSpPr>
        <p:spPr>
          <a:xfrm>
            <a:off x="4577430" y="5072230"/>
            <a:ext cx="3429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8F322C-F469-4764-B4B6-2FA77D86D92C}"/>
              </a:ext>
            </a:extLst>
          </p:cNvPr>
          <p:cNvSpPr txBox="1"/>
          <p:nvPr/>
        </p:nvSpPr>
        <p:spPr>
          <a:xfrm>
            <a:off x="3727174" y="3688216"/>
            <a:ext cx="545342" cy="461665"/>
          </a:xfrm>
          <a:prstGeom prst="rect">
            <a:avLst/>
          </a:prstGeom>
          <a:noFill/>
        </p:spPr>
        <p:txBody>
          <a:bodyPr wrap="none" rtlCol="0">
            <a:spAutoFit/>
          </a:bodyPr>
          <a:lstStyle/>
          <a:p>
            <a:r>
              <a:rPr lang="en-US" sz="2400">
                <a:latin typeface="Cambria Math" panose="02040503050406030204" pitchFamily="18" charset="0"/>
                <a:ea typeface="Cambria Math" panose="02040503050406030204" pitchFamily="18" charset="0"/>
              </a:rPr>
              <a:t>R1</a:t>
            </a:r>
          </a:p>
        </p:txBody>
      </p:sp>
      <p:sp>
        <p:nvSpPr>
          <p:cNvPr id="19" name="TextBox 18">
            <a:extLst>
              <a:ext uri="{FF2B5EF4-FFF2-40B4-BE49-F238E27FC236}">
                <a16:creationId xmlns:a16="http://schemas.microsoft.com/office/drawing/2014/main" id="{592313D5-DE7B-492A-A196-B46D8BF6EF93}"/>
              </a:ext>
            </a:extLst>
          </p:cNvPr>
          <p:cNvSpPr txBox="1"/>
          <p:nvPr/>
        </p:nvSpPr>
        <p:spPr>
          <a:xfrm>
            <a:off x="3727174" y="4437801"/>
            <a:ext cx="545342" cy="461665"/>
          </a:xfrm>
          <a:prstGeom prst="rect">
            <a:avLst/>
          </a:prstGeom>
          <a:noFill/>
        </p:spPr>
        <p:txBody>
          <a:bodyPr wrap="none" rtlCol="0">
            <a:spAutoFit/>
          </a:bodyPr>
          <a:lstStyle/>
          <a:p>
            <a:r>
              <a:rPr lang="en-US" sz="2400">
                <a:latin typeface="Cambria Math" panose="02040503050406030204" pitchFamily="18" charset="0"/>
                <a:ea typeface="Cambria Math" panose="02040503050406030204" pitchFamily="18" charset="0"/>
              </a:rPr>
              <a:t>R2</a:t>
            </a:r>
          </a:p>
        </p:txBody>
      </p:sp>
      <p:sp>
        <p:nvSpPr>
          <p:cNvPr id="20" name="TextBox 19">
            <a:extLst>
              <a:ext uri="{FF2B5EF4-FFF2-40B4-BE49-F238E27FC236}">
                <a16:creationId xmlns:a16="http://schemas.microsoft.com/office/drawing/2014/main" id="{1FA04C1C-5A7D-4068-AB59-04970E56DCF7}"/>
              </a:ext>
            </a:extLst>
          </p:cNvPr>
          <p:cNvSpPr txBox="1"/>
          <p:nvPr/>
        </p:nvSpPr>
        <p:spPr>
          <a:xfrm>
            <a:off x="2355574" y="5187384"/>
            <a:ext cx="2011000" cy="461665"/>
          </a:xfrm>
          <a:prstGeom prst="rect">
            <a:avLst/>
          </a:prstGeom>
          <a:noFill/>
        </p:spPr>
        <p:txBody>
          <a:bodyPr wrap="none" rtlCol="0">
            <a:spAutoFit/>
          </a:bodyPr>
          <a:lstStyle/>
          <a:p>
            <a:r>
              <a:rPr lang="en-US" sz="2400">
                <a:latin typeface="Cambria Math" panose="02040503050406030204" pitchFamily="18" charset="0"/>
                <a:ea typeface="Cambria Math" panose="02040503050406030204" pitchFamily="18" charset="0"/>
              </a:rPr>
              <a:t>R1 after </a:t>
            </a:r>
            <a:r>
              <a:rPr lang="en-US" sz="2400" i="1">
                <a:latin typeface="Cambria Math" panose="02040503050406030204" pitchFamily="18" charset="0"/>
                <a:ea typeface="Cambria Math" panose="02040503050406030204" pitchFamily="18" charset="0"/>
              </a:rPr>
              <a:t>P </a:t>
            </a:r>
            <a:r>
              <a:rPr lang="en-US" sz="2400">
                <a:latin typeface="Cambria Math" panose="02040503050406030204" pitchFamily="18" charset="0"/>
                <a:ea typeface="Cambria Math" panose="02040503050406030204" pitchFamily="18" charset="0"/>
              </a:rPr>
              <a:t>= 1</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1D0FB4-E66A-4FC9-A4FF-8541F63BE891}"/>
                  </a:ext>
                </a:extLst>
              </p:cNvPr>
              <p:cNvSpPr txBox="1"/>
              <p:nvPr/>
            </p:nvSpPr>
            <p:spPr>
              <a:xfrm>
                <a:off x="4653630" y="2991949"/>
                <a:ext cx="2985561" cy="523220"/>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IN" sz="2800" b="0" i="1" smtClean="0">
                          <a:solidFill>
                            <a:schemeClr val="tx2"/>
                          </a:solidFill>
                          <a:latin typeface="Cambria Math" panose="02040503050406030204" pitchFamily="18" charset="0"/>
                        </a:rPr>
                        <m:t>𝑃</m:t>
                      </m:r>
                      <m:r>
                        <a:rPr lang="en-IN" sz="2800" b="0" i="1" smtClean="0">
                          <a:solidFill>
                            <a:schemeClr val="tx2"/>
                          </a:solidFill>
                          <a:latin typeface="Cambria Math" panose="02040503050406030204" pitchFamily="18" charset="0"/>
                        </a:rPr>
                        <m:t>: </m:t>
                      </m:r>
                      <m:r>
                        <a:rPr lang="en-US" sz="2800" b="0" i="1" smtClean="0">
                          <a:solidFill>
                            <a:schemeClr val="tx2"/>
                          </a:solidFill>
                          <a:latin typeface="Cambria Math" panose="02040503050406030204" pitchFamily="18" charset="0"/>
                        </a:rPr>
                        <m:t>𝑅</m:t>
                      </m:r>
                      <m:r>
                        <a:rPr lang="en-IN" sz="2800" b="0" i="1" smtClean="0">
                          <a:solidFill>
                            <a:schemeClr val="tx2"/>
                          </a:solidFill>
                          <a:latin typeface="Cambria Math" panose="02040503050406030204" pitchFamily="18" charset="0"/>
                        </a:rPr>
                        <m:t>1</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ea typeface="Cambria Math" panose="02040503050406030204" pitchFamily="18" charset="0"/>
                        </a:rPr>
                        <m:t>𝑅</m:t>
                      </m:r>
                      <m:r>
                        <a:rPr lang="en-US" sz="2800" b="0" i="1" smtClean="0">
                          <a:solidFill>
                            <a:schemeClr val="tx2"/>
                          </a:solidFill>
                          <a:latin typeface="Cambria Math" panose="02040503050406030204" pitchFamily="18" charset="0"/>
                          <a:ea typeface="Cambria Math" panose="02040503050406030204" pitchFamily="18" charset="0"/>
                        </a:rPr>
                        <m:t>1 ⨁ </m:t>
                      </m:r>
                      <m:r>
                        <a:rPr lang="en-IN" sz="2800" b="0" i="1" smtClean="0">
                          <a:solidFill>
                            <a:schemeClr val="tx2"/>
                          </a:solidFill>
                          <a:latin typeface="Cambria Math" panose="02040503050406030204" pitchFamily="18" charset="0"/>
                          <a:ea typeface="Cambria Math" panose="02040503050406030204" pitchFamily="18" charset="0"/>
                        </a:rPr>
                        <m:t>𝑅</m:t>
                      </m:r>
                      <m:r>
                        <a:rPr lang="en-US" sz="2800" b="0" i="1" smtClean="0">
                          <a:solidFill>
                            <a:schemeClr val="tx2"/>
                          </a:solidFill>
                          <a:latin typeface="Cambria Math" panose="02040503050406030204" pitchFamily="18" charset="0"/>
                          <a:ea typeface="Cambria Math" panose="02040503050406030204" pitchFamily="18" charset="0"/>
                        </a:rPr>
                        <m:t>2</m:t>
                      </m:r>
                    </m:oMath>
                  </m:oMathPara>
                </a14:m>
                <a:endParaRPr lang="en-US" sz="2800" dirty="0">
                  <a:solidFill>
                    <a:schemeClr val="tx2"/>
                  </a:solidFill>
                </a:endParaRPr>
              </a:p>
            </p:txBody>
          </p:sp>
        </mc:Choice>
        <mc:Fallback xmlns="">
          <p:sp>
            <p:nvSpPr>
              <p:cNvPr id="21" name="TextBox 20">
                <a:extLst>
                  <a:ext uri="{FF2B5EF4-FFF2-40B4-BE49-F238E27FC236}">
                    <a16:creationId xmlns:a16="http://schemas.microsoft.com/office/drawing/2014/main" id="{8B1D0FB4-E66A-4FC9-A4FF-8541F63BE891}"/>
                  </a:ext>
                </a:extLst>
              </p:cNvPr>
              <p:cNvSpPr txBox="1">
                <a:spLocks noRot="1" noChangeAspect="1" noMove="1" noResize="1" noEditPoints="1" noAdjustHandles="1" noChangeArrowheads="1" noChangeShapeType="1" noTextEdit="1"/>
              </p:cNvSpPr>
              <p:nvPr/>
            </p:nvSpPr>
            <p:spPr>
              <a:xfrm>
                <a:off x="4653630" y="2991949"/>
                <a:ext cx="2985561" cy="523220"/>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4684955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dur="50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dur="50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dur="50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dur="50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10" presetClass="entr" presetSubtype="0" dur="50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dur="50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dur="50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dur="50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dur="50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dur="50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10" presetClass="entr" presetSubtype="0" dur="50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dur="50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10" presetClass="entr" presetSubtype="0" dur="500"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10" presetClass="entr" presetSubtype="0" dur="50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childTnLst>
                          </p:cTn>
                        </p:par>
                      </p:childTnLst>
                    </p:cTn>
                  </p:par>
                  <p:par>
                    <p:cTn id="88" fill="hold" nodeType="clickPar">
                      <p:stCondLst>
                        <p:cond delay="indefinite"/>
                      </p:stCondLst>
                      <p:childTnLst>
                        <p:par>
                          <p:cTn id="89" fill="hold">
                            <p:stCondLst>
                              <p:cond delay="0"/>
                            </p:stCondLst>
                            <p:childTnLst>
                              <p:par>
                                <p:cTn id="90" presetID="10" presetClass="entr" presetSubtype="0" dur="500" fill="hold" grpId="0"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p:bldP spid="10" grpId="0"/>
      <p:bldP spid="11" grpId="0"/>
      <p:bldP spid="12" grpId="0"/>
      <p:bldP spid="13" grpId="0"/>
      <p:bldP spid="14" grpId="0"/>
      <p:bldP spid="15" grpId="0"/>
      <p:bldP spid="16" grpId="0"/>
      <p:bldP spid="18" grpId="0"/>
      <p:bldP spid="19" grpId="0"/>
      <p:bldP spid="20" grpId="0"/>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9103-066E-1468-8E2B-B51CBC0899A4}"/>
              </a:ext>
            </a:extLst>
          </p:cNvPr>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0CB841-6E75-DF2E-B295-8EAC460695D5}"/>
                  </a:ext>
                </a:extLst>
              </p:cNvPr>
              <p:cNvSpPr>
                <a:spLocks noGrp="1"/>
              </p:cNvSpPr>
              <p:nvPr>
                <p:ph idx="1"/>
              </p:nvPr>
            </p:nvSpPr>
            <p:spPr/>
            <p:txBody>
              <a:bodyPr/>
              <a:lstStyle/>
              <a:p>
                <a:r>
                  <a:rPr lang="en-IN" b="0" i="0" u="none" strike="noStrike" baseline="0" dirty="0"/>
                  <a:t>The logic microoperations are seldom used in scientific computations, but they are very useful for bit manipulation of binary data and for making logical decisions.</a:t>
                </a:r>
              </a:p>
              <a:p>
                <a:r>
                  <a:rPr lang="en-IN" b="0" i="0" u="none" strike="noStrike" baseline="0" dirty="0"/>
                  <a:t>Special symbols will be adopted for the logic microoperations OR, AND, and complement, to distinguish them from the corresponding symbols used to express Boolean functions. </a:t>
                </a:r>
              </a:p>
              <a:p>
                <a:r>
                  <a:rPr lang="en-IN" b="0" i="0" u="none" strike="noStrike" baseline="0" dirty="0"/>
                  <a:t>The symbol V will be used to denote an OR microoperation and the symbol </a:t>
                </a:r>
                <a14:m>
                  <m:oMath xmlns:m="http://schemas.openxmlformats.org/officeDocument/2006/math">
                    <m:r>
                      <a:rPr lang="en-IN" b="0" i="1" u="none" strike="noStrike" baseline="0" smtClean="0">
                        <a:latin typeface="Cambria Math" panose="02040503050406030204" pitchFamily="18" charset="0"/>
                      </a:rPr>
                      <m:t>^</m:t>
                    </m:r>
                  </m:oMath>
                </a14:m>
                <a:r>
                  <a:rPr lang="en-IN" b="0" i="0" u="none" strike="noStrike" baseline="0" dirty="0"/>
                  <a:t> to denote an AND microoperation. The complement microoperation is the same as the 1's complement and uses a bar on top of the symbol that denotes the register name. </a:t>
                </a:r>
              </a:p>
              <a:p>
                <a:r>
                  <a:rPr lang="en-IN" b="0" i="0" u="none" strike="noStrike" baseline="0" dirty="0"/>
                  <a:t>By using different symbols, it will be possible to differentiate between a logic microoperation and a control (or Boolean) function.</a:t>
                </a:r>
                <a:endParaRPr lang="en-IN" dirty="0"/>
              </a:p>
            </p:txBody>
          </p:sp>
        </mc:Choice>
        <mc:Fallback xmlns="">
          <p:sp>
            <p:nvSpPr>
              <p:cNvPr id="3" name="Content Placeholder 2">
                <a:extLst>
                  <a:ext uri="{FF2B5EF4-FFF2-40B4-BE49-F238E27FC236}">
                    <a16:creationId xmlns:a16="http://schemas.microsoft.com/office/drawing/2014/main" id="{020CB841-6E75-DF2E-B295-8EAC460695D5}"/>
                  </a:ext>
                </a:extLst>
              </p:cNvPr>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IN">
                    <a:noFill/>
                  </a:rPr>
                  <a:t> </a:t>
                </a:r>
              </a:p>
            </p:txBody>
          </p:sp>
        </mc:Fallback>
      </mc:AlternateContent>
    </p:spTree>
    <p:extLst>
      <p:ext uri="{BB962C8B-B14F-4D97-AF65-F5344CB8AC3E}">
        <p14:creationId xmlns:p14="http://schemas.microsoft.com/office/powerpoint/2010/main" val="239772224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C78F-20B1-F5D2-89A6-353E9D6960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F930D9-A04F-1B3D-5C23-546CC4BBB760}"/>
              </a:ext>
            </a:extLst>
          </p:cNvPr>
          <p:cNvSpPr>
            <a:spLocks noGrp="1"/>
          </p:cNvSpPr>
          <p:nvPr>
            <p:ph idx="1"/>
          </p:nvPr>
        </p:nvSpPr>
        <p:spPr/>
        <p:txBody>
          <a:bodyPr/>
          <a:lstStyle/>
          <a:p>
            <a:r>
              <a:rPr lang="en-IN" b="1" dirty="0"/>
              <a:t>Input unit</a:t>
            </a:r>
          </a:p>
          <a:p>
            <a:r>
              <a:rPr lang="en-IN" dirty="0"/>
              <a:t>Input units are used by the computer to read the data. The most commonly used input devices are keyboards, mouse, joysticks, trackballs, microphones, etc.</a:t>
            </a:r>
          </a:p>
          <a:p>
            <a:r>
              <a:rPr lang="en-IN" b="1" dirty="0"/>
              <a:t>Central processing unit</a:t>
            </a:r>
          </a:p>
          <a:p>
            <a:r>
              <a:rPr lang="en-IN" dirty="0"/>
              <a:t>Central processing unit commonly known as CPU can be referred as an electronic circuitry within a computer that carries out the instructions given by a computer program by performing the basic arithmetic, logical, control and input/output (I/O) operations specified by the instructions.</a:t>
            </a:r>
          </a:p>
          <a:p>
            <a:r>
              <a:rPr lang="en-IN" b="1" dirty="0"/>
              <a:t>Memory unit</a:t>
            </a:r>
          </a:p>
          <a:p>
            <a:r>
              <a:rPr lang="en-IN" dirty="0"/>
              <a:t>The Memory unit can be referred to as the storage area in which programs are kept which are running, and that contains data needed by the running programs.</a:t>
            </a:r>
          </a:p>
          <a:p>
            <a:r>
              <a:rPr lang="en-IN" dirty="0"/>
              <a:t>The Memory unit can be categorized in two ways namely, primary memory and secondary memory</a:t>
            </a:r>
          </a:p>
        </p:txBody>
      </p:sp>
    </p:spTree>
    <p:extLst>
      <p:ext uri="{BB962C8B-B14F-4D97-AF65-F5344CB8AC3E}">
        <p14:creationId xmlns:p14="http://schemas.microsoft.com/office/powerpoint/2010/main" val="172638949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E08E-09EC-45D9-BF16-55B906A01DF5}"/>
              </a:ext>
            </a:extLst>
          </p:cNvPr>
          <p:cNvSpPr>
            <a:spLocks noGrp="1"/>
          </p:cNvSpPr>
          <p:nvPr>
            <p:ph type="title"/>
          </p:nvPr>
        </p:nvSpPr>
        <p:spPr/>
        <p:txBody>
          <a:bodyPr/>
          <a:lstStyle/>
          <a:p>
            <a:r>
              <a:rPr lang="en-IN"/>
              <a:t>Logic Microoperations</a:t>
            </a:r>
          </a:p>
        </p:txBody>
      </p:sp>
      <p:sp>
        <p:nvSpPr>
          <p:cNvPr id="3" name="Content Placeholder 2">
            <a:extLst>
              <a:ext uri="{FF2B5EF4-FFF2-40B4-BE49-F238E27FC236}">
                <a16:creationId xmlns:a16="http://schemas.microsoft.com/office/drawing/2014/main" id="{857CF168-C659-84F4-BC56-3CDF1AF408A5}"/>
              </a:ext>
            </a:extLst>
          </p:cNvPr>
          <p:cNvSpPr>
            <a:spLocks noGrp="1"/>
          </p:cNvSpPr>
          <p:nvPr>
            <p:ph idx="1"/>
          </p:nvPr>
        </p:nvSpPr>
        <p:spPr/>
        <p:txBody>
          <a:bodyPr/>
          <a:lstStyle/>
          <a:p>
            <a:endParaRPr lang="en-IN"/>
          </a:p>
        </p:txBody>
      </p:sp>
      <p:graphicFrame>
        <p:nvGraphicFramePr>
          <p:cNvPr id="4" name="Table 3">
            <a:extLst>
              <a:ext uri="{FF2B5EF4-FFF2-40B4-BE49-F238E27FC236}">
                <a16:creationId xmlns:a16="http://schemas.microsoft.com/office/drawing/2014/main" id="{9C8CBFD0-FD13-4A6C-A709-465B827CC4D4}"/>
              </a:ext>
            </a:extLst>
          </p:cNvPr>
          <p:cNvGraphicFramePr>
            <a:graphicFrameLocks noGrp="1"/>
          </p:cNvGraphicFramePr>
          <p:nvPr>
            <p:extLst>
              <p:ext uri="{D42A27DB-BD31-4B8C-83A1-F6EECF244321}">
                <p14:modId xmlns:p14="http://schemas.microsoft.com/office/powerpoint/2010/main" val="1430011829"/>
              </p:ext>
            </p:extLst>
          </p:nvPr>
        </p:nvGraphicFramePr>
        <p:xfrm>
          <a:off x="362061" y="1381419"/>
          <a:ext cx="5220000" cy="7010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r>
                        <a:rPr lang="en-US" sz="2000"/>
                        <a:t>Boolean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2000"/>
                        <a:t>Microoperation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B92CAA1-E2EA-4A00-99D1-D30682E52B50}"/>
                  </a:ext>
                </a:extLst>
              </p:cNvPr>
              <p:cNvGraphicFramePr>
                <a:graphicFrameLocks noGrp="1"/>
              </p:cNvGraphicFramePr>
              <p:nvPr>
                <p:extLst>
                  <p:ext uri="{D42A27DB-BD31-4B8C-83A1-F6EECF244321}">
                    <p14:modId xmlns:p14="http://schemas.microsoft.com/office/powerpoint/2010/main" val="2424700537"/>
                  </p:ext>
                </p:extLst>
              </p:nvPr>
            </p:nvGraphicFramePr>
            <p:xfrm>
              <a:off x="362061" y="2089969"/>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0</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Clear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5" name="Table 4">
                <a:extLst>
                  <a:ext uri="{FF2B5EF4-FFF2-40B4-BE49-F238E27FC236}">
                    <a16:creationId xmlns:a16="http://schemas.microsoft.com/office/drawing/2014/main" id="{DB92CAA1-E2EA-4A00-99D1-D30682E52B50}"/>
                  </a:ext>
                </a:extLst>
              </p:cNvPr>
              <p:cNvGraphicFramePr>
                <a:graphicFrameLocks noGrp="1"/>
              </p:cNvGraphicFramePr>
              <p:nvPr>
                <p:extLst>
                  <p:ext uri="{D42A27DB-BD31-4B8C-83A1-F6EECF244321}">
                    <p14:modId xmlns:p14="http://schemas.microsoft.com/office/powerpoint/2010/main" val="2424700537"/>
                  </p:ext>
                </p:extLst>
              </p:nvPr>
            </p:nvGraphicFramePr>
            <p:xfrm>
              <a:off x="362061" y="2089969"/>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4" t="-6061" r="-263983" b="-2878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2923" t="-6061" r="-91692" b="-28788"/>
                          </a:stretch>
                        </a:blipFill>
                      </a:tcPr>
                    </a:tc>
                    <a:tc>
                      <a:txBody>
                        <a:bodyPr/>
                        <a:lstStyle/>
                        <a:p>
                          <a:r>
                            <a:rPr lang="en-US" sz="2000" b="0"/>
                            <a:t>Clear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B13D300F-C10E-4AEC-87B3-93D45C046B6B}"/>
                  </a:ext>
                </a:extLst>
              </p:cNvPr>
              <p:cNvGraphicFramePr>
                <a:graphicFrameLocks noGrp="1"/>
              </p:cNvGraphicFramePr>
              <p:nvPr>
                <p:extLst>
                  <p:ext uri="{D42A27DB-BD31-4B8C-83A1-F6EECF244321}">
                    <p14:modId xmlns:p14="http://schemas.microsoft.com/office/powerpoint/2010/main" val="860902552"/>
                  </p:ext>
                </p:extLst>
              </p:nvPr>
            </p:nvGraphicFramePr>
            <p:xfrm>
              <a:off x="362061" y="2487535"/>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𝑥𝑦</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𝐵</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6" name="Table 5">
                <a:extLst>
                  <a:ext uri="{FF2B5EF4-FFF2-40B4-BE49-F238E27FC236}">
                    <a16:creationId xmlns:a16="http://schemas.microsoft.com/office/drawing/2014/main" id="{B13D300F-C10E-4AEC-87B3-93D45C046B6B}"/>
                  </a:ext>
                </a:extLst>
              </p:cNvPr>
              <p:cNvGraphicFramePr>
                <a:graphicFrameLocks noGrp="1"/>
              </p:cNvGraphicFramePr>
              <p:nvPr>
                <p:extLst>
                  <p:ext uri="{D42A27DB-BD31-4B8C-83A1-F6EECF244321}">
                    <p14:modId xmlns:p14="http://schemas.microsoft.com/office/powerpoint/2010/main" val="860902552"/>
                  </p:ext>
                </p:extLst>
              </p:nvPr>
            </p:nvGraphicFramePr>
            <p:xfrm>
              <a:off x="362061" y="2487535"/>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24" t="-6061" r="-263983" b="-2727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2923" t="-6061" r="-91692" b="-27273"/>
                          </a:stretch>
                        </a:blipFill>
                      </a:tcPr>
                    </a:tc>
                    <a:tc>
                      <a:txBody>
                        <a:bodyPr/>
                        <a:lstStyle/>
                        <a:p>
                          <a:r>
                            <a:rPr lang="en-US" sz="2000" b="0"/>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DC035E1-13E9-4F0B-981D-F6D8480564FE}"/>
                  </a:ext>
                </a:extLst>
              </p:cNvPr>
              <p:cNvGraphicFramePr>
                <a:graphicFrameLocks noGrp="1"/>
              </p:cNvGraphicFramePr>
              <p:nvPr>
                <p:extLst>
                  <p:ext uri="{D42A27DB-BD31-4B8C-83A1-F6EECF244321}">
                    <p14:modId xmlns:p14="http://schemas.microsoft.com/office/powerpoint/2010/main" val="3000757249"/>
                  </p:ext>
                </p:extLst>
              </p:nvPr>
            </p:nvGraphicFramePr>
            <p:xfrm>
              <a:off x="362061" y="2885101"/>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𝑥𝑦</m:t>
                                </m:r>
                                <m:r>
                                  <a:rPr lang="en-US" sz="2000" b="0" i="1" smtClean="0">
                                    <a:latin typeface="Cambria Math" panose="02040503050406030204" pitchFamily="18" charset="0"/>
                                  </a:rPr>
                                  <m:t>′</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 ⋀ </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7" name="Table 6">
                <a:extLst>
                  <a:ext uri="{FF2B5EF4-FFF2-40B4-BE49-F238E27FC236}">
                    <a16:creationId xmlns:a16="http://schemas.microsoft.com/office/drawing/2014/main" id="{BDC035E1-13E9-4F0B-981D-F6D8480564FE}"/>
                  </a:ext>
                </a:extLst>
              </p:cNvPr>
              <p:cNvGraphicFramePr>
                <a:graphicFrameLocks noGrp="1"/>
              </p:cNvGraphicFramePr>
              <p:nvPr>
                <p:extLst>
                  <p:ext uri="{D42A27DB-BD31-4B8C-83A1-F6EECF244321}">
                    <p14:modId xmlns:p14="http://schemas.microsoft.com/office/powerpoint/2010/main" val="3000757249"/>
                  </p:ext>
                </p:extLst>
              </p:nvPr>
            </p:nvGraphicFramePr>
            <p:xfrm>
              <a:off x="362061" y="2885101"/>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4" t="-1515" r="-263983" b="-1818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2923" t="-1515" r="-91692" b="-18182"/>
                          </a:stretch>
                        </a:blipFill>
                      </a:tcPr>
                    </a:tc>
                    <a:tc>
                      <a:txBody>
                        <a:bodyPr/>
                        <a:lstStyle/>
                        <a:p>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A8B2A01C-8047-4537-BA9D-DAD9C5E4ECEE}"/>
                  </a:ext>
                </a:extLst>
              </p:cNvPr>
              <p:cNvGraphicFramePr>
                <a:graphicFrameLocks noGrp="1"/>
              </p:cNvGraphicFramePr>
              <p:nvPr>
                <p:extLst>
                  <p:ext uri="{D42A27DB-BD31-4B8C-83A1-F6EECF244321}">
                    <p14:modId xmlns:p14="http://schemas.microsoft.com/office/powerpoint/2010/main" val="3684871768"/>
                  </p:ext>
                </p:extLst>
              </p:nvPr>
            </p:nvGraphicFramePr>
            <p:xfrm>
              <a:off x="362061" y="3282667"/>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Transfer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8" name="Table 7">
                <a:extLst>
                  <a:ext uri="{FF2B5EF4-FFF2-40B4-BE49-F238E27FC236}">
                    <a16:creationId xmlns:a16="http://schemas.microsoft.com/office/drawing/2014/main" id="{A8B2A01C-8047-4537-BA9D-DAD9C5E4ECEE}"/>
                  </a:ext>
                </a:extLst>
              </p:cNvPr>
              <p:cNvGraphicFramePr>
                <a:graphicFrameLocks noGrp="1"/>
              </p:cNvGraphicFramePr>
              <p:nvPr>
                <p:extLst>
                  <p:ext uri="{D42A27DB-BD31-4B8C-83A1-F6EECF244321}">
                    <p14:modId xmlns:p14="http://schemas.microsoft.com/office/powerpoint/2010/main" val="3684871768"/>
                  </p:ext>
                </p:extLst>
              </p:nvPr>
            </p:nvGraphicFramePr>
            <p:xfrm>
              <a:off x="362061" y="3282667"/>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24" t="-6061" r="-263983" b="-2727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2923" t="-6061" r="-91692" b="-27273"/>
                          </a:stretch>
                        </a:blipFill>
                      </a:tcPr>
                    </a:tc>
                    <a:tc>
                      <a:txBody>
                        <a:bodyPr/>
                        <a:lstStyle/>
                        <a:p>
                          <a:r>
                            <a:rPr lang="en-US" sz="2000" b="0"/>
                            <a:t>Transfer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601A23CE-3362-42C3-93F0-B6C3BF8E2AB5}"/>
                  </a:ext>
                </a:extLst>
              </p:cNvPr>
              <p:cNvGraphicFramePr>
                <a:graphicFrameLocks noGrp="1"/>
              </p:cNvGraphicFramePr>
              <p:nvPr>
                <p:extLst>
                  <p:ext uri="{D42A27DB-BD31-4B8C-83A1-F6EECF244321}">
                    <p14:modId xmlns:p14="http://schemas.microsoft.com/office/powerpoint/2010/main" val="3402429440"/>
                  </p:ext>
                </p:extLst>
              </p:nvPr>
            </p:nvGraphicFramePr>
            <p:xfrm>
              <a:off x="362061" y="3680233"/>
              <a:ext cx="5220000" cy="396939"/>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𝐵</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9" name="Table 8">
                <a:extLst>
                  <a:ext uri="{FF2B5EF4-FFF2-40B4-BE49-F238E27FC236}">
                    <a16:creationId xmlns:a16="http://schemas.microsoft.com/office/drawing/2014/main" id="{601A23CE-3362-42C3-93F0-B6C3BF8E2AB5}"/>
                  </a:ext>
                </a:extLst>
              </p:cNvPr>
              <p:cNvGraphicFramePr>
                <a:graphicFrameLocks noGrp="1"/>
              </p:cNvGraphicFramePr>
              <p:nvPr>
                <p:extLst>
                  <p:ext uri="{D42A27DB-BD31-4B8C-83A1-F6EECF244321}">
                    <p14:modId xmlns:p14="http://schemas.microsoft.com/office/powerpoint/2010/main" val="3402429440"/>
                  </p:ext>
                </p:extLst>
              </p:nvPr>
            </p:nvGraphicFramePr>
            <p:xfrm>
              <a:off x="362061" y="3680233"/>
              <a:ext cx="5220000" cy="396939"/>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969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24" t="-1515" r="-263983" b="-1818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2923" t="-1515" r="-91692" b="-18182"/>
                          </a:stretch>
                        </a:blipFill>
                      </a:tcPr>
                    </a:tc>
                    <a:tc>
                      <a:txBody>
                        <a:bodyPr/>
                        <a:lstStyle/>
                        <a:p>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AD12F9AF-E28A-4603-96BE-8F9E93615748}"/>
                  </a:ext>
                </a:extLst>
              </p:cNvPr>
              <p:cNvGraphicFramePr>
                <a:graphicFrameLocks noGrp="1"/>
              </p:cNvGraphicFramePr>
              <p:nvPr>
                <p:extLst>
                  <p:ext uri="{D42A27DB-BD31-4B8C-83A1-F6EECF244321}">
                    <p14:modId xmlns:p14="http://schemas.microsoft.com/office/powerpoint/2010/main" val="1536141074"/>
                  </p:ext>
                </p:extLst>
              </p:nvPr>
            </p:nvGraphicFramePr>
            <p:xfrm>
              <a:off x="362061" y="4077799"/>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Transfer</a:t>
                          </a:r>
                          <a:r>
                            <a:rPr lang="en-US" sz="2000" b="0" baseline="0"/>
                            <a:t> B</a:t>
                          </a:r>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0" name="Table 9">
                <a:extLst>
                  <a:ext uri="{FF2B5EF4-FFF2-40B4-BE49-F238E27FC236}">
                    <a16:creationId xmlns:a16="http://schemas.microsoft.com/office/drawing/2014/main" id="{AD12F9AF-E28A-4603-96BE-8F9E93615748}"/>
                  </a:ext>
                </a:extLst>
              </p:cNvPr>
              <p:cNvGraphicFramePr>
                <a:graphicFrameLocks noGrp="1"/>
              </p:cNvGraphicFramePr>
              <p:nvPr>
                <p:extLst>
                  <p:ext uri="{D42A27DB-BD31-4B8C-83A1-F6EECF244321}">
                    <p14:modId xmlns:p14="http://schemas.microsoft.com/office/powerpoint/2010/main" val="1536141074"/>
                  </p:ext>
                </p:extLst>
              </p:nvPr>
            </p:nvGraphicFramePr>
            <p:xfrm>
              <a:off x="362061" y="4077799"/>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424" t="-6061" r="-263983" b="-2878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2923" t="-6061" r="-91692" b="-28788"/>
                          </a:stretch>
                        </a:blipFill>
                      </a:tcPr>
                    </a:tc>
                    <a:tc>
                      <a:txBody>
                        <a:bodyPr/>
                        <a:lstStyle/>
                        <a:p>
                          <a:r>
                            <a:rPr lang="en-US" sz="2000" b="0"/>
                            <a:t>Transfer</a:t>
                          </a:r>
                          <a:r>
                            <a:rPr lang="en-US" sz="2000" b="0" baseline="0"/>
                            <a:t> B</a:t>
                          </a:r>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C105032-0C9C-4922-84F4-BD3DFCFE0C56}"/>
                  </a:ext>
                </a:extLst>
              </p:cNvPr>
              <p:cNvGraphicFramePr>
                <a:graphicFrameLocks noGrp="1"/>
              </p:cNvGraphicFramePr>
              <p:nvPr>
                <p:extLst>
                  <p:ext uri="{D42A27DB-BD31-4B8C-83A1-F6EECF244321}">
                    <p14:modId xmlns:p14="http://schemas.microsoft.com/office/powerpoint/2010/main" val="1318254578"/>
                  </p:ext>
                </p:extLst>
              </p:nvPr>
            </p:nvGraphicFramePr>
            <p:xfrm>
              <a:off x="362061" y="4475365"/>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𝑦</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Exclusive-OR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1" name="Table 10">
                <a:extLst>
                  <a:ext uri="{FF2B5EF4-FFF2-40B4-BE49-F238E27FC236}">
                    <a16:creationId xmlns:a16="http://schemas.microsoft.com/office/drawing/2014/main" id="{AC105032-0C9C-4922-84F4-BD3DFCFE0C56}"/>
                  </a:ext>
                </a:extLst>
              </p:cNvPr>
              <p:cNvGraphicFramePr>
                <a:graphicFrameLocks noGrp="1"/>
              </p:cNvGraphicFramePr>
              <p:nvPr>
                <p:extLst>
                  <p:ext uri="{D42A27DB-BD31-4B8C-83A1-F6EECF244321}">
                    <p14:modId xmlns:p14="http://schemas.microsoft.com/office/powerpoint/2010/main" val="1318254578"/>
                  </p:ext>
                </p:extLst>
              </p:nvPr>
            </p:nvGraphicFramePr>
            <p:xfrm>
              <a:off x="362061" y="4475365"/>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424" t="-6061" r="-263983" b="-2727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72923" t="-6061" r="-91692" b="-27273"/>
                          </a:stretch>
                        </a:blipFill>
                      </a:tcPr>
                    </a:tc>
                    <a:tc>
                      <a:txBody>
                        <a:bodyPr/>
                        <a:lstStyle/>
                        <a:p>
                          <a:r>
                            <a:rPr lang="en-US" sz="2000" b="0"/>
                            <a:t>Exclusive-OR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23AD3348-92BE-4E28-8B01-DB863E7D0B0F}"/>
                  </a:ext>
                </a:extLst>
              </p:cNvPr>
              <p:cNvGraphicFramePr>
                <a:graphicFrameLocks noGrp="1"/>
              </p:cNvGraphicFramePr>
              <p:nvPr>
                <p:extLst>
                  <p:ext uri="{D42A27DB-BD31-4B8C-83A1-F6EECF244321}">
                    <p14:modId xmlns:p14="http://schemas.microsoft.com/office/powerpoint/2010/main" val="2712860087"/>
                  </p:ext>
                </p:extLst>
              </p:nvPr>
            </p:nvGraphicFramePr>
            <p:xfrm>
              <a:off x="362061" y="4872169"/>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7</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2" name="Table 11">
                <a:extLst>
                  <a:ext uri="{FF2B5EF4-FFF2-40B4-BE49-F238E27FC236}">
                    <a16:creationId xmlns:a16="http://schemas.microsoft.com/office/drawing/2014/main" id="{23AD3348-92BE-4E28-8B01-DB863E7D0B0F}"/>
                  </a:ext>
                </a:extLst>
              </p:cNvPr>
              <p:cNvGraphicFramePr>
                <a:graphicFrameLocks noGrp="1"/>
              </p:cNvGraphicFramePr>
              <p:nvPr>
                <p:extLst>
                  <p:ext uri="{D42A27DB-BD31-4B8C-83A1-F6EECF244321}">
                    <p14:modId xmlns:p14="http://schemas.microsoft.com/office/powerpoint/2010/main" val="2712860087"/>
                  </p:ext>
                </p:extLst>
              </p:nvPr>
            </p:nvGraphicFramePr>
            <p:xfrm>
              <a:off x="362061" y="4872169"/>
              <a:ext cx="5220000" cy="396240"/>
            </p:xfrm>
            <a:graphic>
              <a:graphicData uri="http://schemas.openxmlformats.org/drawingml/2006/table">
                <a:tbl>
                  <a:tblPr firstRow="1" bandRow="1">
                    <a:tableStyleId>{3B4B98B0-60AC-42C2-AFA5-B58CD77FA1E5}</a:tableStyleId>
                  </a:tblPr>
                  <a:tblGrid>
                    <a:gridCol w="1440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24" t="-6061" r="-263983" b="-2727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72923" t="-6061" r="-91692" b="-27273"/>
                          </a:stretch>
                        </a:blipFill>
                      </a:tcPr>
                    </a:tc>
                    <a:tc>
                      <a:txBody>
                        <a:bodyPr/>
                        <a:lstStyle/>
                        <a:p>
                          <a:r>
                            <a:rPr lang="en-US" sz="2000" b="0"/>
                            <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p:graphicFrame>
        <p:nvGraphicFramePr>
          <p:cNvPr id="22" name="Table 21">
            <a:extLst>
              <a:ext uri="{FF2B5EF4-FFF2-40B4-BE49-F238E27FC236}">
                <a16:creationId xmlns:a16="http://schemas.microsoft.com/office/drawing/2014/main" id="{6F0F190B-2603-4A43-9A71-DDE17B72C559}"/>
              </a:ext>
            </a:extLst>
          </p:cNvPr>
          <p:cNvGraphicFramePr>
            <a:graphicFrameLocks noGrp="1"/>
          </p:cNvGraphicFramePr>
          <p:nvPr>
            <p:extLst>
              <p:ext uri="{D42A27DB-BD31-4B8C-83A1-F6EECF244321}">
                <p14:modId xmlns:p14="http://schemas.microsoft.com/office/powerpoint/2010/main" val="143814696"/>
              </p:ext>
            </p:extLst>
          </p:nvPr>
        </p:nvGraphicFramePr>
        <p:xfrm>
          <a:off x="6105939" y="1082082"/>
          <a:ext cx="5724000" cy="701040"/>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70840">
                <a:tc>
                  <a:txBody>
                    <a:bodyPr/>
                    <a:lstStyle/>
                    <a:p>
                      <a:r>
                        <a:rPr lang="en-US" sz="2000"/>
                        <a:t>Boolean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2000"/>
                        <a:t>Microoperation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23" name="Table 22">
                <a:extLst>
                  <a:ext uri="{FF2B5EF4-FFF2-40B4-BE49-F238E27FC236}">
                    <a16:creationId xmlns:a16="http://schemas.microsoft.com/office/drawing/2014/main" id="{A8DD0D2E-CA10-47CA-A335-6AD734BBB764}"/>
                  </a:ext>
                </a:extLst>
              </p:cNvPr>
              <p:cNvGraphicFramePr>
                <a:graphicFrameLocks noGrp="1"/>
              </p:cNvGraphicFramePr>
              <p:nvPr>
                <p:extLst>
                  <p:ext uri="{D42A27DB-BD31-4B8C-83A1-F6EECF244321}">
                    <p14:modId xmlns:p14="http://schemas.microsoft.com/office/powerpoint/2010/main" val="2106679578"/>
                  </p:ext>
                </p:extLst>
              </p:nvPr>
            </p:nvGraphicFramePr>
            <p:xfrm>
              <a:off x="6105526" y="1790824"/>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8</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e>
                                </m:acc>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NOR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3" name="Table 22">
                <a:extLst>
                  <a:ext uri="{FF2B5EF4-FFF2-40B4-BE49-F238E27FC236}">
                    <a16:creationId xmlns:a16="http://schemas.microsoft.com/office/drawing/2014/main" id="{A8DD0D2E-CA10-47CA-A335-6AD734BBB764}"/>
                  </a:ext>
                </a:extLst>
              </p:cNvPr>
              <p:cNvGraphicFramePr>
                <a:graphicFrameLocks noGrp="1"/>
              </p:cNvGraphicFramePr>
              <p:nvPr>
                <p:extLst>
                  <p:ext uri="{D42A27DB-BD31-4B8C-83A1-F6EECF244321}">
                    <p14:modId xmlns:p14="http://schemas.microsoft.com/office/powerpoint/2010/main" val="2106679578"/>
                  </p:ext>
                </p:extLst>
              </p:nvPr>
            </p:nvGraphicFramePr>
            <p:xfrm>
              <a:off x="6105526" y="1790824"/>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313" t="-5263" r="-195298" b="-1184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98462" t="-5263" r="-91692" b="-11842"/>
                          </a:stretch>
                        </a:blipFill>
                      </a:tcPr>
                    </a:tc>
                    <a:tc>
                      <a:txBody>
                        <a:bodyPr/>
                        <a:lstStyle/>
                        <a:p>
                          <a:r>
                            <a:rPr lang="en-US" sz="2000" b="0"/>
                            <a:t>NOR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E7844622-8A66-45AF-932B-5FA3DB8A7E1A}"/>
                  </a:ext>
                </a:extLst>
              </p:cNvPr>
              <p:cNvGraphicFramePr>
                <a:graphicFrameLocks noGrp="1"/>
              </p:cNvGraphicFramePr>
              <p:nvPr>
                <p:extLst>
                  <p:ext uri="{D42A27DB-BD31-4B8C-83A1-F6EECF244321}">
                    <p14:modId xmlns:p14="http://schemas.microsoft.com/office/powerpoint/2010/main" val="3921914906"/>
                  </p:ext>
                </p:extLst>
              </p:nvPr>
            </p:nvGraphicFramePr>
            <p:xfrm>
              <a:off x="6105526" y="2248024"/>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9</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e>
                                </m:acc>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Exclusive</a:t>
                          </a:r>
                          <a:r>
                            <a:rPr lang="en-US" sz="2000" b="0" baseline="0"/>
                            <a:t>-</a:t>
                          </a:r>
                          <a:r>
                            <a:rPr lang="en-US" sz="2000" b="0"/>
                            <a:t>NOR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4" name="Table 23">
                <a:extLst>
                  <a:ext uri="{FF2B5EF4-FFF2-40B4-BE49-F238E27FC236}">
                    <a16:creationId xmlns:a16="http://schemas.microsoft.com/office/drawing/2014/main" id="{E7844622-8A66-45AF-932B-5FA3DB8A7E1A}"/>
                  </a:ext>
                </a:extLst>
              </p:cNvPr>
              <p:cNvGraphicFramePr>
                <a:graphicFrameLocks noGrp="1"/>
              </p:cNvGraphicFramePr>
              <p:nvPr>
                <p:extLst>
                  <p:ext uri="{D42A27DB-BD31-4B8C-83A1-F6EECF244321}">
                    <p14:modId xmlns:p14="http://schemas.microsoft.com/office/powerpoint/2010/main" val="3921914906"/>
                  </p:ext>
                </p:extLst>
              </p:nvPr>
            </p:nvGraphicFramePr>
            <p:xfrm>
              <a:off x="6105526" y="2248024"/>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313" t="-5263" r="-195298" b="-1184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98462" t="-5263" r="-91692" b="-11842"/>
                          </a:stretch>
                        </a:blipFill>
                      </a:tcPr>
                    </a:tc>
                    <a:tc>
                      <a:txBody>
                        <a:bodyPr/>
                        <a:lstStyle/>
                        <a:p>
                          <a:r>
                            <a:rPr lang="en-US" sz="2000" b="0"/>
                            <a:t>Exclusive</a:t>
                          </a:r>
                          <a:r>
                            <a:rPr lang="en-US" sz="2000" b="0" baseline="0"/>
                            <a:t>-</a:t>
                          </a:r>
                          <a:r>
                            <a:rPr lang="en-US" sz="2000" b="0"/>
                            <a:t>NOR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54B1E813-2C95-49EC-9170-5BE8077286F0}"/>
                  </a:ext>
                </a:extLst>
              </p:cNvPr>
              <p:cNvGraphicFramePr>
                <a:graphicFrameLocks noGrp="1"/>
              </p:cNvGraphicFramePr>
              <p:nvPr>
                <p:extLst>
                  <p:ext uri="{D42A27DB-BD31-4B8C-83A1-F6EECF244321}">
                    <p14:modId xmlns:p14="http://schemas.microsoft.com/office/powerpoint/2010/main" val="1258135323"/>
                  </p:ext>
                </p:extLst>
              </p:nvPr>
            </p:nvGraphicFramePr>
            <p:xfrm>
              <a:off x="6100763" y="2705572"/>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10</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Complement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5" name="Table 24">
                <a:extLst>
                  <a:ext uri="{FF2B5EF4-FFF2-40B4-BE49-F238E27FC236}">
                    <a16:creationId xmlns:a16="http://schemas.microsoft.com/office/drawing/2014/main" id="{54B1E813-2C95-49EC-9170-5BE8077286F0}"/>
                  </a:ext>
                </a:extLst>
              </p:cNvPr>
              <p:cNvGraphicFramePr>
                <a:graphicFrameLocks noGrp="1"/>
              </p:cNvGraphicFramePr>
              <p:nvPr>
                <p:extLst>
                  <p:ext uri="{D42A27DB-BD31-4B8C-83A1-F6EECF244321}">
                    <p14:modId xmlns:p14="http://schemas.microsoft.com/office/powerpoint/2010/main" val="1258135323"/>
                  </p:ext>
                </p:extLst>
              </p:nvPr>
            </p:nvGraphicFramePr>
            <p:xfrm>
              <a:off x="6100763" y="2705572"/>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313" t="-5263" r="-195298" b="-1184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98462" t="-5263" r="-91692" b="-11842"/>
                          </a:stretch>
                        </a:blipFill>
                      </a:tcPr>
                    </a:tc>
                    <a:tc>
                      <a:txBody>
                        <a:bodyPr/>
                        <a:lstStyle/>
                        <a:p>
                          <a:r>
                            <a:rPr lang="en-US" sz="2000" b="0"/>
                            <a:t>Complement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34A50F6F-7704-4968-97A5-68DD5E559EBA}"/>
                  </a:ext>
                </a:extLst>
              </p:cNvPr>
              <p:cNvGraphicFramePr>
                <a:graphicFrameLocks noGrp="1"/>
              </p:cNvGraphicFramePr>
              <p:nvPr>
                <p:extLst>
                  <p:ext uri="{D42A27DB-BD31-4B8C-83A1-F6EECF244321}">
                    <p14:modId xmlns:p14="http://schemas.microsoft.com/office/powerpoint/2010/main" val="2182585360"/>
                  </p:ext>
                </p:extLst>
              </p:nvPr>
            </p:nvGraphicFramePr>
            <p:xfrm>
              <a:off x="6100763" y="3162772"/>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11</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6" name="Table 25">
                <a:extLst>
                  <a:ext uri="{FF2B5EF4-FFF2-40B4-BE49-F238E27FC236}">
                    <a16:creationId xmlns:a16="http://schemas.microsoft.com/office/drawing/2014/main" id="{34A50F6F-7704-4968-97A5-68DD5E559EBA}"/>
                  </a:ext>
                </a:extLst>
              </p:cNvPr>
              <p:cNvGraphicFramePr>
                <a:graphicFrameLocks noGrp="1"/>
              </p:cNvGraphicFramePr>
              <p:nvPr>
                <p:extLst>
                  <p:ext uri="{D42A27DB-BD31-4B8C-83A1-F6EECF244321}">
                    <p14:modId xmlns:p14="http://schemas.microsoft.com/office/powerpoint/2010/main" val="2182585360"/>
                  </p:ext>
                </p:extLst>
              </p:nvPr>
            </p:nvGraphicFramePr>
            <p:xfrm>
              <a:off x="6100763" y="3162772"/>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313" t="-1316" r="-195298" b="-263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98462" t="-1316" r="-91692" b="-2632"/>
                          </a:stretch>
                        </a:blipFill>
                      </a:tcPr>
                    </a:tc>
                    <a:tc>
                      <a:txBody>
                        <a:bodyPr/>
                        <a:lstStyle/>
                        <a:p>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F1AD0AAE-7921-4035-96B5-A815F9FCA1E6}"/>
                  </a:ext>
                </a:extLst>
              </p:cNvPr>
              <p:cNvGraphicFramePr>
                <a:graphicFrameLocks noGrp="1"/>
              </p:cNvGraphicFramePr>
              <p:nvPr>
                <p:extLst>
                  <p:ext uri="{D42A27DB-BD31-4B8C-83A1-F6EECF244321}">
                    <p14:modId xmlns:p14="http://schemas.microsoft.com/office/powerpoint/2010/main" val="270147839"/>
                  </p:ext>
                </p:extLst>
              </p:nvPr>
            </p:nvGraphicFramePr>
            <p:xfrm>
              <a:off x="6096000" y="3619972"/>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12</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Complement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7" name="Table 26">
                <a:extLst>
                  <a:ext uri="{FF2B5EF4-FFF2-40B4-BE49-F238E27FC236}">
                    <a16:creationId xmlns:a16="http://schemas.microsoft.com/office/drawing/2014/main" id="{F1AD0AAE-7921-4035-96B5-A815F9FCA1E6}"/>
                  </a:ext>
                </a:extLst>
              </p:cNvPr>
              <p:cNvGraphicFramePr>
                <a:graphicFrameLocks noGrp="1"/>
              </p:cNvGraphicFramePr>
              <p:nvPr>
                <p:extLst>
                  <p:ext uri="{D42A27DB-BD31-4B8C-83A1-F6EECF244321}">
                    <p14:modId xmlns:p14="http://schemas.microsoft.com/office/powerpoint/2010/main" val="270147839"/>
                  </p:ext>
                </p:extLst>
              </p:nvPr>
            </p:nvGraphicFramePr>
            <p:xfrm>
              <a:off x="6096000" y="3619972"/>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627" t="-5263" r="-195298" b="-1184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
                          <a:stretch>
                            <a:fillRect l="-98769" t="-5263" r="-91692" b="-11842"/>
                          </a:stretch>
                        </a:blipFill>
                      </a:tcPr>
                    </a:tc>
                    <a:tc>
                      <a:txBody>
                        <a:bodyPr/>
                        <a:lstStyle/>
                        <a:p>
                          <a:r>
                            <a:rPr lang="en-US" sz="2000" b="0"/>
                            <a:t>Complement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37C9116B-97AE-468C-8A08-6EA69CF4D157}"/>
                  </a:ext>
                </a:extLst>
              </p:cNvPr>
              <p:cNvGraphicFramePr>
                <a:graphicFrameLocks noGrp="1"/>
              </p:cNvGraphicFramePr>
              <p:nvPr>
                <p:extLst>
                  <p:ext uri="{D42A27DB-BD31-4B8C-83A1-F6EECF244321}">
                    <p14:modId xmlns:p14="http://schemas.microsoft.com/office/powerpoint/2010/main" val="1175820889"/>
                  </p:ext>
                </p:extLst>
              </p:nvPr>
            </p:nvGraphicFramePr>
            <p:xfrm>
              <a:off x="6105526" y="4077172"/>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13</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e>
                                </m:acc>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8" name="Table 27">
                <a:extLst>
                  <a:ext uri="{FF2B5EF4-FFF2-40B4-BE49-F238E27FC236}">
                    <a16:creationId xmlns:a16="http://schemas.microsoft.com/office/drawing/2014/main" id="{37C9116B-97AE-468C-8A08-6EA69CF4D157}"/>
                  </a:ext>
                </a:extLst>
              </p:cNvPr>
              <p:cNvGraphicFramePr>
                <a:graphicFrameLocks noGrp="1"/>
              </p:cNvGraphicFramePr>
              <p:nvPr>
                <p:extLst>
                  <p:ext uri="{D42A27DB-BD31-4B8C-83A1-F6EECF244321}">
                    <p14:modId xmlns:p14="http://schemas.microsoft.com/office/powerpoint/2010/main" val="1175820889"/>
                  </p:ext>
                </p:extLst>
              </p:nvPr>
            </p:nvGraphicFramePr>
            <p:xfrm>
              <a:off x="6105526" y="4077172"/>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313" t="-1316" r="-195298" b="-263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5"/>
                          <a:stretch>
                            <a:fillRect l="-98462" t="-1316" r="-91692" b="-2632"/>
                          </a:stretch>
                        </a:blipFill>
                      </a:tcPr>
                    </a:tc>
                    <a:tc>
                      <a:txBody>
                        <a:bodyPr/>
                        <a:lstStyle/>
                        <a:p>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3BF7C735-439C-4B6C-AACB-3B2DE30C9622}"/>
                  </a:ext>
                </a:extLst>
              </p:cNvPr>
              <p:cNvGraphicFramePr>
                <a:graphicFrameLocks noGrp="1"/>
              </p:cNvGraphicFramePr>
              <p:nvPr>
                <p:extLst>
                  <p:ext uri="{D42A27DB-BD31-4B8C-83A1-F6EECF244321}">
                    <p14:modId xmlns:p14="http://schemas.microsoft.com/office/powerpoint/2010/main" val="3673106354"/>
                  </p:ext>
                </p:extLst>
              </p:nvPr>
            </p:nvGraphicFramePr>
            <p:xfrm>
              <a:off x="6105526" y="4529609"/>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14</m:t>
                                    </m:r>
                                  </m:sub>
                                </m:sSub>
                                <m:r>
                                  <a:rPr lang="en-US" sz="2000" b="0" i="1" smtClean="0">
                                    <a:latin typeface="Cambria Math" panose="02040503050406030204" pitchFamily="18" charset="0"/>
                                  </a:rPr>
                                  <m:t>=(</m:t>
                                </m:r>
                                <m:r>
                                  <a:rPr lang="en-US" sz="2000" b="0" i="1" smtClean="0">
                                    <a:latin typeface="Cambria Math" panose="02040503050406030204" pitchFamily="18" charset="0"/>
                                  </a:rPr>
                                  <m:t>𝑥𝑦</m:t>
                                </m:r>
                                <m:r>
                                  <a:rPr lang="en-US" sz="2000" b="0" i="1" smtClean="0">
                                    <a:latin typeface="Cambria Math" panose="02040503050406030204" pitchFamily="18" charset="0"/>
                                  </a:rPr>
                                  <m:t>)′</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e>
                                </m:acc>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NAND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9" name="Table 28">
                <a:extLst>
                  <a:ext uri="{FF2B5EF4-FFF2-40B4-BE49-F238E27FC236}">
                    <a16:creationId xmlns:a16="http://schemas.microsoft.com/office/drawing/2014/main" id="{3BF7C735-439C-4B6C-AACB-3B2DE30C9622}"/>
                  </a:ext>
                </a:extLst>
              </p:cNvPr>
              <p:cNvGraphicFramePr>
                <a:graphicFrameLocks noGrp="1"/>
              </p:cNvGraphicFramePr>
              <p:nvPr>
                <p:extLst>
                  <p:ext uri="{D42A27DB-BD31-4B8C-83A1-F6EECF244321}">
                    <p14:modId xmlns:p14="http://schemas.microsoft.com/office/powerpoint/2010/main" val="3673106354"/>
                  </p:ext>
                </p:extLst>
              </p:nvPr>
            </p:nvGraphicFramePr>
            <p:xfrm>
              <a:off x="6105526" y="4529609"/>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313" t="-5333" r="-195298" b="-12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98462" t="-5333" r="-91692" b="-12000"/>
                          </a:stretch>
                        </a:blipFill>
                      </a:tcPr>
                    </a:tc>
                    <a:tc>
                      <a:txBody>
                        <a:bodyPr/>
                        <a:lstStyle/>
                        <a:p>
                          <a:r>
                            <a:rPr lang="en-US" sz="2000" b="0"/>
                            <a:t>NAND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Table 29">
                <a:extLst>
                  <a:ext uri="{FF2B5EF4-FFF2-40B4-BE49-F238E27FC236}">
                    <a16:creationId xmlns:a16="http://schemas.microsoft.com/office/drawing/2014/main" id="{9522D231-8020-44C3-9859-5F66B50F0602}"/>
                  </a:ext>
                </a:extLst>
              </p:cNvPr>
              <p:cNvGraphicFramePr>
                <a:graphicFrameLocks noGrp="1"/>
              </p:cNvGraphicFramePr>
              <p:nvPr>
                <p:extLst>
                  <p:ext uri="{D42A27DB-BD31-4B8C-83A1-F6EECF244321}">
                    <p14:modId xmlns:p14="http://schemas.microsoft.com/office/powerpoint/2010/main" val="2320057251"/>
                  </p:ext>
                </p:extLst>
              </p:nvPr>
            </p:nvGraphicFramePr>
            <p:xfrm>
              <a:off x="6105939" y="4981284"/>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15</m:t>
                                    </m:r>
                                  </m:sub>
                                </m:sSub>
                                <m:r>
                                  <a:rPr lang="en-US" sz="2000" b="0" i="1" smtClean="0">
                                    <a:latin typeface="Cambria Math" panose="02040503050406030204" pitchFamily="18" charset="0"/>
                                  </a:rPr>
                                  <m:t>=1</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𝑎𝑙𝑙</m:t>
                                </m:r>
                                <m:r>
                                  <a:rPr lang="en-US" sz="2000" b="0" i="1" smtClean="0">
                                    <a:latin typeface="Cambria Math" panose="02040503050406030204" pitchFamily="18" charset="0"/>
                                    <a:ea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a:rPr lang="en-US" sz="2000" b="0" i="0" smtClean="0">
                                        <a:latin typeface="Cambria Math" panose="02040503050406030204" pitchFamily="18" charset="0"/>
                                        <a:ea typeface="Cambria Math" panose="02040503050406030204" pitchFamily="18" charset="0"/>
                                      </a:rPr>
                                      <m:t>1</m:t>
                                    </m:r>
                                  </m:e>
                                  <m:sup>
                                    <m:r>
                                      <a:rPr lang="en-US" sz="2000" b="0" i="0" smtClean="0">
                                        <a:latin typeface="Cambria Math" panose="02040503050406030204" pitchFamily="18" charset="0"/>
                                        <a:ea typeface="Cambria Math" panose="02040503050406030204" pitchFamily="18" charset="0"/>
                                      </a:rPr>
                                      <m:t>′</m:t>
                                    </m:r>
                                  </m:sup>
                                </m:sSup>
                                <m:r>
                                  <m:rPr>
                                    <m:sty m:val="p"/>
                                  </m:rPr>
                                  <a:rPr lang="en-US" sz="2000" b="0" i="0" smtClean="0">
                                    <a:latin typeface="Cambria Math" panose="02040503050406030204" pitchFamily="18" charset="0"/>
                                    <a:ea typeface="Cambria Math" panose="02040503050406030204" pitchFamily="18" charset="0"/>
                                  </a:rPr>
                                  <m:t>s</m:t>
                                </m:r>
                              </m:oMath>
                            </m:oMathPara>
                          </a14:m>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Set to all 1’s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30" name="Table 29">
                <a:extLst>
                  <a:ext uri="{FF2B5EF4-FFF2-40B4-BE49-F238E27FC236}">
                    <a16:creationId xmlns:a16="http://schemas.microsoft.com/office/drawing/2014/main" id="{9522D231-8020-44C3-9859-5F66B50F0602}"/>
                  </a:ext>
                </a:extLst>
              </p:cNvPr>
              <p:cNvGraphicFramePr>
                <a:graphicFrameLocks noGrp="1"/>
              </p:cNvGraphicFramePr>
              <p:nvPr>
                <p:extLst>
                  <p:ext uri="{D42A27DB-BD31-4B8C-83A1-F6EECF244321}">
                    <p14:modId xmlns:p14="http://schemas.microsoft.com/office/powerpoint/2010/main" val="2320057251"/>
                  </p:ext>
                </p:extLst>
              </p:nvPr>
            </p:nvGraphicFramePr>
            <p:xfrm>
              <a:off x="6105939" y="4981284"/>
              <a:ext cx="5724000" cy="456439"/>
            </p:xfrm>
            <a:graphic>
              <a:graphicData uri="http://schemas.openxmlformats.org/drawingml/2006/table">
                <a:tbl>
                  <a:tblPr firstRow="1" bandRow="1">
                    <a:tableStyleId>{3B4B98B0-60AC-42C2-AFA5-B58CD77FA1E5}</a:tableStyleId>
                  </a:tblPr>
                  <a:tblGrid>
                    <a:gridCol w="1944000">
                      <a:extLst>
                        <a:ext uri="{9D8B030D-6E8A-4147-A177-3AD203B41FA5}">
                          <a16:colId xmlns:a16="http://schemas.microsoft.com/office/drawing/2014/main" val="20000"/>
                        </a:ext>
                      </a:extLst>
                    </a:gridCol>
                    <a:gridCol w="1980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4564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7"/>
                          <a:stretch>
                            <a:fillRect l="-313" t="-5263" r="-195298" b="-1052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7"/>
                          <a:stretch>
                            <a:fillRect l="-98462" t="-5263" r="-91692" b="-10526"/>
                          </a:stretch>
                        </a:blipFill>
                      </a:tcPr>
                    </a:tc>
                    <a:tc>
                      <a:txBody>
                        <a:bodyPr/>
                        <a:lstStyle/>
                        <a:p>
                          <a:r>
                            <a:rPr lang="en-US" sz="2000" b="0"/>
                            <a:t>Set to all 1’s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p:spTree>
    <p:extLst>
      <p:ext uri="{BB962C8B-B14F-4D97-AF65-F5344CB8AC3E}">
        <p14:creationId xmlns:p14="http://schemas.microsoft.com/office/powerpoint/2010/main" val="37485084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dur="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dur="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dur="1"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dur="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dur="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dur="1"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dur="1"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dur="1"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dur="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dur="1"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dur="1"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dur="1"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dur="1"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ntr" presetSubtype="0" dur="1"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p:stCondLst>
                              <p:cond delay="0"/>
                            </p:stCondLst>
                            <p:childTnLst>
                              <p:par>
                                <p:cTn id="69" presetID="1" presetClass="entr" presetSubtype="0" dur="1"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p:stCondLst>
                              <p:cond delay="0"/>
                            </p:stCondLst>
                            <p:childTnLst>
                              <p:par>
                                <p:cTn id="73" presetID="1" presetClass="entr" presetSubtype="0" dur="1"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DD8C-2309-4C15-3DBE-2052A0ABDE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0D535D-D1BC-D961-D221-1241619F4CD6}"/>
              </a:ext>
            </a:extLst>
          </p:cNvPr>
          <p:cNvSpPr>
            <a:spLocks noGrp="1"/>
          </p:cNvSpPr>
          <p:nvPr>
            <p:ph idx="1"/>
          </p:nvPr>
        </p:nvSpPr>
        <p:spPr/>
        <p:txBody>
          <a:bodyPr/>
          <a:lstStyle/>
          <a:p>
            <a:r>
              <a:rPr lang="en-IN" b="0" i="0" u="none" strike="noStrike" baseline="0" dirty="0"/>
              <a:t>The hardware implementation of logic </a:t>
            </a:r>
            <a:r>
              <a:rPr lang="en-IN" dirty="0"/>
              <a:t>m</a:t>
            </a:r>
            <a:r>
              <a:rPr lang="en-IN" b="0" i="0" u="none" strike="noStrike" baseline="0" dirty="0"/>
              <a:t>icrooperations requires that logic gates be inserted for each bit or pair of bits in the registers to perform the required logic function. </a:t>
            </a:r>
          </a:p>
          <a:p>
            <a:r>
              <a:rPr lang="en-IN" b="0" i="0" u="none" strike="noStrike" baseline="0" dirty="0"/>
              <a:t>Although there are 16 logic </a:t>
            </a:r>
            <a:r>
              <a:rPr lang="en-IN" dirty="0"/>
              <a:t>m</a:t>
            </a:r>
            <a:r>
              <a:rPr lang="en-IN" b="0" i="0" u="none" strike="noStrike" baseline="0" dirty="0"/>
              <a:t>icrooperations, most computers use only four-AND, OR, XOR (exclusive-OR), and complement from</a:t>
            </a:r>
            <a:r>
              <a:rPr lang="en-IN" dirty="0"/>
              <a:t> </a:t>
            </a:r>
            <a:r>
              <a:rPr lang="en-IN" b="0" i="0" u="none" strike="noStrike" baseline="0" dirty="0"/>
              <a:t>which all others can be derived.</a:t>
            </a:r>
            <a:endParaRPr lang="en-IN" dirty="0"/>
          </a:p>
        </p:txBody>
      </p:sp>
    </p:spTree>
    <p:extLst>
      <p:ext uri="{BB962C8B-B14F-4D97-AF65-F5344CB8AC3E}">
        <p14:creationId xmlns:p14="http://schemas.microsoft.com/office/powerpoint/2010/main" val="216412986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00A4-64CD-4675-852D-E75C1B3FFF7E}"/>
              </a:ext>
            </a:extLst>
          </p:cNvPr>
          <p:cNvSpPr>
            <a:spLocks noGrp="1"/>
          </p:cNvSpPr>
          <p:nvPr>
            <p:ph type="title"/>
          </p:nvPr>
        </p:nvSpPr>
        <p:spPr/>
        <p:txBody>
          <a:bodyPr/>
          <a:lstStyle/>
          <a:p>
            <a:r>
              <a:rPr lang="en-US"/>
              <a:t>Hardware Implementation of Logic Circuit</a:t>
            </a:r>
            <a:endParaRPr lang="en-IN"/>
          </a:p>
        </p:txBody>
      </p:sp>
      <p:grpSp>
        <p:nvGrpSpPr>
          <p:cNvPr id="4" name="Group 3">
            <a:extLst>
              <a:ext uri="{FF2B5EF4-FFF2-40B4-BE49-F238E27FC236}">
                <a16:creationId xmlns:a16="http://schemas.microsoft.com/office/drawing/2014/main" id="{42165F8C-6332-4AE3-9369-C25388F56D01}"/>
              </a:ext>
            </a:extLst>
          </p:cNvPr>
          <p:cNvGrpSpPr/>
          <p:nvPr/>
        </p:nvGrpSpPr>
        <p:grpSpPr>
          <a:xfrm>
            <a:off x="3126214" y="1441169"/>
            <a:ext cx="2099187" cy="4358519"/>
            <a:chOff x="372035" y="1452283"/>
            <a:chExt cx="1532965" cy="1608224"/>
          </a:xfrm>
        </p:grpSpPr>
        <p:sp>
          <p:nvSpPr>
            <p:cNvPr id="5" name="Rectangle 4">
              <a:extLst>
                <a:ext uri="{FF2B5EF4-FFF2-40B4-BE49-F238E27FC236}">
                  <a16:creationId xmlns:a16="http://schemas.microsoft.com/office/drawing/2014/main" id="{2087D989-F0F2-4869-AAC2-9BD62B81C7B7}"/>
                </a:ext>
              </a:extLst>
            </p:cNvPr>
            <p:cNvSpPr/>
            <p:nvPr/>
          </p:nvSpPr>
          <p:spPr>
            <a:xfrm>
              <a:off x="372035" y="1452283"/>
              <a:ext cx="1532965" cy="1546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4 x 1</a:t>
              </a:r>
            </a:p>
            <a:p>
              <a:pPr algn="ctr"/>
              <a:r>
                <a:rPr lang="en-US" sz="2800"/>
                <a:t>MUX</a:t>
              </a:r>
            </a:p>
          </p:txBody>
        </p:sp>
        <p:sp>
          <p:nvSpPr>
            <p:cNvPr id="6" name="TextBox 5">
              <a:extLst>
                <a:ext uri="{FF2B5EF4-FFF2-40B4-BE49-F238E27FC236}">
                  <a16:creationId xmlns:a16="http://schemas.microsoft.com/office/drawing/2014/main" id="{3BAB64B9-1756-4ADD-B8C2-DFB7046A2E7C}"/>
                </a:ext>
              </a:extLst>
            </p:cNvPr>
            <p:cNvSpPr txBox="1"/>
            <p:nvPr/>
          </p:nvSpPr>
          <p:spPr>
            <a:xfrm>
              <a:off x="372035" y="1902148"/>
              <a:ext cx="370314" cy="1158359"/>
            </a:xfrm>
            <a:prstGeom prst="rect">
              <a:avLst/>
            </a:prstGeom>
            <a:noFill/>
          </p:spPr>
          <p:txBody>
            <a:bodyPr wrap="square" rtlCol="0">
              <a:spAutoFit/>
            </a:bodyPr>
            <a:lstStyle/>
            <a:p>
              <a:pPr algn="ctr"/>
              <a:r>
                <a:rPr lang="en-US">
                  <a:solidFill>
                    <a:schemeClr val="bg1"/>
                  </a:solidFill>
                </a:rPr>
                <a:t>0</a:t>
              </a:r>
            </a:p>
            <a:p>
              <a:pPr algn="ctr"/>
              <a:endParaRPr lang="en-US">
                <a:solidFill>
                  <a:schemeClr val="bg1"/>
                </a:solidFill>
              </a:endParaRPr>
            </a:p>
            <a:p>
              <a:pPr algn="ctr"/>
              <a:r>
                <a:rPr lang="en-US">
                  <a:solidFill>
                    <a:schemeClr val="bg1"/>
                  </a:solidFill>
                </a:rPr>
                <a:t>    </a:t>
              </a:r>
            </a:p>
            <a:p>
              <a:pPr algn="ctr"/>
              <a:r>
                <a:rPr lang="en-US">
                  <a:solidFill>
                    <a:schemeClr val="bg1"/>
                  </a:solidFill>
                </a:rPr>
                <a:t>1</a:t>
              </a:r>
            </a:p>
            <a:p>
              <a:pPr algn="ctr"/>
              <a:r>
                <a:rPr lang="en-US">
                  <a:solidFill>
                    <a:schemeClr val="bg1"/>
                  </a:solidFill>
                </a:rPr>
                <a:t>    </a:t>
              </a:r>
            </a:p>
            <a:p>
              <a:pPr algn="ctr"/>
              <a:endParaRPr lang="en-US">
                <a:solidFill>
                  <a:schemeClr val="bg1"/>
                </a:solidFill>
              </a:endParaRPr>
            </a:p>
            <a:p>
              <a:pPr algn="ctr"/>
              <a:r>
                <a:rPr lang="en-US">
                  <a:solidFill>
                    <a:schemeClr val="bg1"/>
                  </a:solidFill>
                </a:rPr>
                <a:t>2</a:t>
              </a:r>
            </a:p>
            <a:p>
              <a:pPr algn="ctr"/>
              <a:r>
                <a:rPr lang="en-US">
                  <a:solidFill>
                    <a:schemeClr val="bg1"/>
                  </a:solidFill>
                </a:rPr>
                <a:t>    </a:t>
              </a:r>
            </a:p>
            <a:p>
              <a:pPr algn="ctr"/>
              <a:endParaRPr lang="en-US">
                <a:solidFill>
                  <a:schemeClr val="bg1"/>
                </a:solidFill>
              </a:endParaRPr>
            </a:p>
            <a:p>
              <a:pPr algn="ctr"/>
              <a:r>
                <a:rPr lang="en-US">
                  <a:solidFill>
                    <a:schemeClr val="bg1"/>
                  </a:solidFill>
                </a:rPr>
                <a:t>3</a:t>
              </a:r>
            </a:p>
            <a:p>
              <a:pPr algn="ctr"/>
              <a:endParaRPr lang="en-US">
                <a:solidFill>
                  <a:schemeClr val="bg1"/>
                </a:solidFill>
              </a:endParaRPr>
            </a:p>
          </p:txBody>
        </p:sp>
      </p:grpSp>
      <p:grpSp>
        <p:nvGrpSpPr>
          <p:cNvPr id="7" name="Group 6">
            <a:extLst>
              <a:ext uri="{FF2B5EF4-FFF2-40B4-BE49-F238E27FC236}">
                <a16:creationId xmlns:a16="http://schemas.microsoft.com/office/drawing/2014/main" id="{4EA9C279-D4BB-434D-8CAF-5FC26CE2E4EF}"/>
              </a:ext>
            </a:extLst>
          </p:cNvPr>
          <p:cNvGrpSpPr/>
          <p:nvPr/>
        </p:nvGrpSpPr>
        <p:grpSpPr>
          <a:xfrm>
            <a:off x="653402" y="2519414"/>
            <a:ext cx="2456200" cy="598155"/>
            <a:chOff x="2854915" y="1715660"/>
            <a:chExt cx="3268799" cy="741118"/>
          </a:xfrm>
        </p:grpSpPr>
        <p:cxnSp>
          <p:nvCxnSpPr>
            <p:cNvPr id="8" name="Straight Connector 7">
              <a:extLst>
                <a:ext uri="{FF2B5EF4-FFF2-40B4-BE49-F238E27FC236}">
                  <a16:creationId xmlns:a16="http://schemas.microsoft.com/office/drawing/2014/main" id="{B0C96A41-439B-4716-AB90-5A7052FF934E}"/>
                </a:ext>
              </a:extLst>
            </p:cNvPr>
            <p:cNvCxnSpPr/>
            <p:nvPr/>
          </p:nvCxnSpPr>
          <p:spPr>
            <a:xfrm>
              <a:off x="2854915" y="2266407"/>
              <a:ext cx="1603089"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91175B-ED11-45D8-A9C2-4118DEDDF4FD}"/>
                </a:ext>
              </a:extLst>
            </p:cNvPr>
            <p:cNvCxnSpPr/>
            <p:nvPr/>
          </p:nvCxnSpPr>
          <p:spPr>
            <a:xfrm>
              <a:off x="2854915" y="1903059"/>
              <a:ext cx="1603088"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0B4A42-B97A-4F58-B07A-08CEF1FDDD7E}"/>
                </a:ext>
              </a:extLst>
            </p:cNvPr>
            <p:cNvCxnSpPr/>
            <p:nvPr/>
          </p:nvCxnSpPr>
          <p:spPr>
            <a:xfrm flipV="1">
              <a:off x="5346318" y="2086966"/>
              <a:ext cx="777396"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Delay 68">
              <a:extLst>
                <a:ext uri="{FF2B5EF4-FFF2-40B4-BE49-F238E27FC236}">
                  <a16:creationId xmlns:a16="http://schemas.microsoft.com/office/drawing/2014/main" id="{91B6B62A-7263-4A31-A361-F4C9ED046B76}"/>
                </a:ext>
              </a:extLst>
            </p:cNvPr>
            <p:cNvSpPr/>
            <p:nvPr/>
          </p:nvSpPr>
          <p:spPr>
            <a:xfrm>
              <a:off x="4451796" y="1715660"/>
              <a:ext cx="882699" cy="741118"/>
            </a:xfrm>
            <a:prstGeom prst="flowChartDelay">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1F52F110-954D-498F-A1E6-57A3E75BC9AF}"/>
              </a:ext>
            </a:extLst>
          </p:cNvPr>
          <p:cNvGrpSpPr/>
          <p:nvPr/>
        </p:nvGrpSpPr>
        <p:grpSpPr>
          <a:xfrm>
            <a:off x="1282718" y="4948324"/>
            <a:ext cx="1850394" cy="607645"/>
            <a:chOff x="38934" y="5807937"/>
            <a:chExt cx="2462571" cy="752875"/>
          </a:xfrm>
        </p:grpSpPr>
        <p:cxnSp>
          <p:nvCxnSpPr>
            <p:cNvPr id="13" name="Straight Connector 12">
              <a:extLst>
                <a:ext uri="{FF2B5EF4-FFF2-40B4-BE49-F238E27FC236}">
                  <a16:creationId xmlns:a16="http://schemas.microsoft.com/office/drawing/2014/main" id="{474CFDD2-73B2-40AC-B771-7CEB3EBB9F99}"/>
                </a:ext>
              </a:extLst>
            </p:cNvPr>
            <p:cNvCxnSpPr/>
            <p:nvPr/>
          </p:nvCxnSpPr>
          <p:spPr>
            <a:xfrm>
              <a:off x="38934" y="6187167"/>
              <a:ext cx="719449"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FA2F3B-84F4-46F9-8303-125993961CD3}"/>
                </a:ext>
              </a:extLst>
            </p:cNvPr>
            <p:cNvCxnSpPr/>
            <p:nvPr/>
          </p:nvCxnSpPr>
          <p:spPr>
            <a:xfrm>
              <a:off x="1563382" y="6184637"/>
              <a:ext cx="93812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635274B-AECA-45BB-98F5-D735D8EE7B65}"/>
                </a:ext>
              </a:extLst>
            </p:cNvPr>
            <p:cNvSpPr/>
            <p:nvPr/>
          </p:nvSpPr>
          <p:spPr>
            <a:xfrm>
              <a:off x="1446530" y="6125012"/>
              <a:ext cx="120028" cy="11743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riangle 100">
              <a:extLst>
                <a:ext uri="{FF2B5EF4-FFF2-40B4-BE49-F238E27FC236}">
                  <a16:creationId xmlns:a16="http://schemas.microsoft.com/office/drawing/2014/main" id="{6F7DE212-8335-4BC8-8275-EAFD567FA8B3}"/>
                </a:ext>
              </a:extLst>
            </p:cNvPr>
            <p:cNvSpPr/>
            <p:nvPr/>
          </p:nvSpPr>
          <p:spPr>
            <a:xfrm rot="5400000">
              <a:off x="733521" y="5859860"/>
              <a:ext cx="752875" cy="649030"/>
            </a:xfrm>
            <a:prstGeom prst="triangl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0BBCD433-2387-41FD-9002-5C42220C7AE6}"/>
              </a:ext>
            </a:extLst>
          </p:cNvPr>
          <p:cNvGrpSpPr/>
          <p:nvPr/>
        </p:nvGrpSpPr>
        <p:grpSpPr>
          <a:xfrm>
            <a:off x="890429" y="3371751"/>
            <a:ext cx="2235785" cy="584018"/>
            <a:chOff x="2802585" y="3048834"/>
            <a:chExt cx="2975464" cy="723601"/>
          </a:xfrm>
        </p:grpSpPr>
        <p:cxnSp>
          <p:nvCxnSpPr>
            <p:cNvPr id="18" name="Straight Connector 17">
              <a:extLst>
                <a:ext uri="{FF2B5EF4-FFF2-40B4-BE49-F238E27FC236}">
                  <a16:creationId xmlns:a16="http://schemas.microsoft.com/office/drawing/2014/main" id="{647ED497-95DF-49B0-9DF4-19D32274B998}"/>
                </a:ext>
              </a:extLst>
            </p:cNvPr>
            <p:cNvCxnSpPr/>
            <p:nvPr/>
          </p:nvCxnSpPr>
          <p:spPr>
            <a:xfrm>
              <a:off x="2802585" y="3596937"/>
              <a:ext cx="1306656" cy="1"/>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C07434A-24BA-4068-8C97-0115216260C2}"/>
                </a:ext>
              </a:extLst>
            </p:cNvPr>
            <p:cNvCxnSpPr/>
            <p:nvPr/>
          </p:nvCxnSpPr>
          <p:spPr>
            <a:xfrm>
              <a:off x="3319564" y="3223613"/>
              <a:ext cx="771119" cy="9978"/>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8FC8E7-5D5F-4BDA-8C20-E93E0C1DC72E}"/>
                </a:ext>
              </a:extLst>
            </p:cNvPr>
            <p:cNvCxnSpPr/>
            <p:nvPr/>
          </p:nvCxnSpPr>
          <p:spPr>
            <a:xfrm>
              <a:off x="5010436" y="3413846"/>
              <a:ext cx="76761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93CEF73D-6BB7-4AE7-B303-C476AE3671CB}"/>
                </a:ext>
              </a:extLst>
            </p:cNvPr>
            <p:cNvGrpSpPr/>
            <p:nvPr/>
          </p:nvGrpSpPr>
          <p:grpSpPr>
            <a:xfrm>
              <a:off x="3990333" y="3048834"/>
              <a:ext cx="1016928" cy="723601"/>
              <a:chOff x="3990333" y="3048834"/>
              <a:chExt cx="1016928" cy="723601"/>
            </a:xfrm>
          </p:grpSpPr>
          <p:sp>
            <p:nvSpPr>
              <p:cNvPr id="22" name="Stored Data 71">
                <a:extLst>
                  <a:ext uri="{FF2B5EF4-FFF2-40B4-BE49-F238E27FC236}">
                    <a16:creationId xmlns:a16="http://schemas.microsoft.com/office/drawing/2014/main" id="{D53CF9F2-A613-4BE3-B71B-4598A50D9D1A}"/>
                  </a:ext>
                </a:extLst>
              </p:cNvPr>
              <p:cNvSpPr/>
              <p:nvPr/>
            </p:nvSpPr>
            <p:spPr>
              <a:xfrm rot="10800000">
                <a:off x="3997592" y="3048854"/>
                <a:ext cx="1009669" cy="723580"/>
              </a:xfrm>
              <a:custGeom>
                <a:avLst/>
                <a:gdLst>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5" fmla="*/ 10000 w 10000"/>
                  <a:gd name="connsiteY5" fmla="*/ 0 h 10000"/>
                  <a:gd name="connsiteX6" fmla="*/ 9841 w 10000"/>
                  <a:gd name="connsiteY6" fmla="*/ 622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ored Data 71">
                <a:extLst>
                  <a:ext uri="{FF2B5EF4-FFF2-40B4-BE49-F238E27FC236}">
                    <a16:creationId xmlns:a16="http://schemas.microsoft.com/office/drawing/2014/main" id="{A7A01CB9-5898-4EB4-9BC7-11108B2CCD68}"/>
                  </a:ext>
                </a:extLst>
              </p:cNvPr>
              <p:cNvSpPr/>
              <p:nvPr/>
            </p:nvSpPr>
            <p:spPr>
              <a:xfrm rot="10800000">
                <a:off x="3990333" y="3048834"/>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4" name="Group 23">
            <a:extLst>
              <a:ext uri="{FF2B5EF4-FFF2-40B4-BE49-F238E27FC236}">
                <a16:creationId xmlns:a16="http://schemas.microsoft.com/office/drawing/2014/main" id="{0226D288-8C7E-4BDF-9ABE-D6BCA5CCA457}"/>
              </a:ext>
            </a:extLst>
          </p:cNvPr>
          <p:cNvGrpSpPr/>
          <p:nvPr/>
        </p:nvGrpSpPr>
        <p:grpSpPr>
          <a:xfrm>
            <a:off x="900636" y="4209372"/>
            <a:ext cx="2225579" cy="584597"/>
            <a:chOff x="2763914" y="5435203"/>
            <a:chExt cx="2961881" cy="724319"/>
          </a:xfrm>
        </p:grpSpPr>
        <p:cxnSp>
          <p:nvCxnSpPr>
            <p:cNvPr id="25" name="Straight Connector 24">
              <a:extLst>
                <a:ext uri="{FF2B5EF4-FFF2-40B4-BE49-F238E27FC236}">
                  <a16:creationId xmlns:a16="http://schemas.microsoft.com/office/drawing/2014/main" id="{798227BF-30E7-4D59-8275-F4CB50AA3974}"/>
                </a:ext>
              </a:extLst>
            </p:cNvPr>
            <p:cNvCxnSpPr/>
            <p:nvPr/>
          </p:nvCxnSpPr>
          <p:spPr>
            <a:xfrm>
              <a:off x="2763914" y="5984026"/>
              <a:ext cx="132631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9CBB89-2C0F-4FB2-956A-703E19F554BD}"/>
                </a:ext>
              </a:extLst>
            </p:cNvPr>
            <p:cNvCxnSpPr/>
            <p:nvPr/>
          </p:nvCxnSpPr>
          <p:spPr>
            <a:xfrm>
              <a:off x="3266488" y="5620676"/>
              <a:ext cx="823740" cy="1"/>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533724-00D8-4188-9512-4EA71D1FF568}"/>
                </a:ext>
              </a:extLst>
            </p:cNvPr>
            <p:cNvCxnSpPr/>
            <p:nvPr/>
          </p:nvCxnSpPr>
          <p:spPr>
            <a:xfrm>
              <a:off x="5010436" y="5800933"/>
              <a:ext cx="7153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Stored Data 71">
              <a:extLst>
                <a:ext uri="{FF2B5EF4-FFF2-40B4-BE49-F238E27FC236}">
                  <a16:creationId xmlns:a16="http://schemas.microsoft.com/office/drawing/2014/main" id="{C46A4C76-BD3C-44DB-9CEE-14936F9BC10F}"/>
                </a:ext>
              </a:extLst>
            </p:cNvPr>
            <p:cNvSpPr/>
            <p:nvPr/>
          </p:nvSpPr>
          <p:spPr>
            <a:xfrm rot="10800000">
              <a:off x="3997592" y="5435941"/>
              <a:ext cx="1009669" cy="723580"/>
            </a:xfrm>
            <a:custGeom>
              <a:avLst/>
              <a:gdLst>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5" fmla="*/ 10000 w 10000"/>
                <a:gd name="connsiteY5" fmla="*/ 0 h 10000"/>
                <a:gd name="connsiteX6" fmla="*/ 9841 w 10000"/>
                <a:gd name="connsiteY6" fmla="*/ 622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ored Data 71">
              <a:extLst>
                <a:ext uri="{FF2B5EF4-FFF2-40B4-BE49-F238E27FC236}">
                  <a16:creationId xmlns:a16="http://schemas.microsoft.com/office/drawing/2014/main" id="{ADC0FFE0-C7C4-4B41-8393-5C1CA375FBEE}"/>
                </a:ext>
              </a:extLst>
            </p:cNvPr>
            <p:cNvSpPr/>
            <p:nvPr/>
          </p:nvSpPr>
          <p:spPr>
            <a:xfrm rot="10800000">
              <a:off x="3990333" y="5435921"/>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tored Data 71">
              <a:extLst>
                <a:ext uri="{FF2B5EF4-FFF2-40B4-BE49-F238E27FC236}">
                  <a16:creationId xmlns:a16="http://schemas.microsoft.com/office/drawing/2014/main" id="{656310E1-194B-4283-AF6B-5AC15DF3A26C}"/>
                </a:ext>
              </a:extLst>
            </p:cNvPr>
            <p:cNvSpPr/>
            <p:nvPr/>
          </p:nvSpPr>
          <p:spPr>
            <a:xfrm rot="10800000">
              <a:off x="3911116" y="5435203"/>
              <a:ext cx="107530" cy="723601"/>
            </a:xfrm>
            <a:custGeom>
              <a:avLst/>
              <a:gdLst>
                <a:gd name="connsiteX0" fmla="*/ 2211 w 2211"/>
                <a:gd name="connsiteY0" fmla="*/ 0 h 10000"/>
                <a:gd name="connsiteX1" fmla="*/ 0 w 2211"/>
                <a:gd name="connsiteY1" fmla="*/ 4956 h 10000"/>
                <a:gd name="connsiteX2" fmla="*/ 2209 w 2211"/>
                <a:gd name="connsiteY2" fmla="*/ 10000 h 10000"/>
                <a:gd name="connsiteX3" fmla="*/ 8886 w 8888"/>
                <a:gd name="connsiteY3" fmla="*/ 10000 h 10000"/>
                <a:gd name="connsiteX4" fmla="*/ 9998 w 10000"/>
                <a:gd name="connsiteY4" fmla="*/ 8948 h 8948"/>
                <a:gd name="connsiteX5" fmla="*/ 2783 w 9999"/>
                <a:gd name="connsiteY5" fmla="*/ 11176 h 11176"/>
                <a:gd name="connsiteX6" fmla="*/ 5183 w 10000"/>
                <a:gd name="connsiteY6" fmla="*/ 44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1" name="Straight Connector 30">
            <a:extLst>
              <a:ext uri="{FF2B5EF4-FFF2-40B4-BE49-F238E27FC236}">
                <a16:creationId xmlns:a16="http://schemas.microsoft.com/office/drawing/2014/main" id="{815CB4ED-5637-4419-82A5-EE425D60E677}"/>
              </a:ext>
            </a:extLst>
          </p:cNvPr>
          <p:cNvCxnSpPr/>
          <p:nvPr/>
        </p:nvCxnSpPr>
        <p:spPr>
          <a:xfrm flipV="1">
            <a:off x="1283134" y="2674657"/>
            <a:ext cx="1" cy="2591257"/>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5B362C9-5B49-4AF6-B833-90E71F46A49B}"/>
              </a:ext>
            </a:extLst>
          </p:cNvPr>
          <p:cNvCxnSpPr/>
          <p:nvPr/>
        </p:nvCxnSpPr>
        <p:spPr>
          <a:xfrm flipH="1" flipV="1">
            <a:off x="900635" y="2963922"/>
            <a:ext cx="0" cy="1688403"/>
          </a:xfrm>
          <a:prstGeom prst="line">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B9E3825-FB2E-4358-928B-BCC5DD766826}"/>
              </a:ext>
            </a:extLst>
          </p:cNvPr>
          <p:cNvCxnSpPr/>
          <p:nvPr/>
        </p:nvCxnSpPr>
        <p:spPr>
          <a:xfrm>
            <a:off x="1905029" y="1674438"/>
            <a:ext cx="120457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B26F3E-C134-4F13-AC79-F096E5464CBC}"/>
              </a:ext>
            </a:extLst>
          </p:cNvPr>
          <p:cNvCxnSpPr/>
          <p:nvPr/>
        </p:nvCxnSpPr>
        <p:spPr>
          <a:xfrm>
            <a:off x="1917262" y="2026091"/>
            <a:ext cx="1204573"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7FC7D15-8299-4164-81C0-CDA318C3DBAC}"/>
              </a:ext>
            </a:extLst>
          </p:cNvPr>
          <p:cNvSpPr txBox="1"/>
          <p:nvPr/>
        </p:nvSpPr>
        <p:spPr>
          <a:xfrm>
            <a:off x="187435" y="2418113"/>
            <a:ext cx="393056"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i</a:t>
            </a:r>
          </a:p>
        </p:txBody>
      </p:sp>
      <p:sp>
        <p:nvSpPr>
          <p:cNvPr id="36" name="TextBox 35">
            <a:extLst>
              <a:ext uri="{FF2B5EF4-FFF2-40B4-BE49-F238E27FC236}">
                <a16:creationId xmlns:a16="http://schemas.microsoft.com/office/drawing/2014/main" id="{4B80DA3D-52E3-4057-8866-A4C15C7ABC3B}"/>
              </a:ext>
            </a:extLst>
          </p:cNvPr>
          <p:cNvSpPr txBox="1"/>
          <p:nvPr/>
        </p:nvSpPr>
        <p:spPr>
          <a:xfrm>
            <a:off x="187435" y="2763866"/>
            <a:ext cx="38985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B</a:t>
            </a:r>
            <a:r>
              <a:rPr lang="en-US" sz="2000" i="1" baseline="-25000">
                <a:latin typeface="Cambria Math" panose="02040503050406030204" pitchFamily="18" charset="0"/>
                <a:ea typeface="Cambria Math" panose="02040503050406030204" pitchFamily="18" charset="0"/>
              </a:rPr>
              <a:t>i</a:t>
            </a:r>
          </a:p>
        </p:txBody>
      </p:sp>
      <p:sp>
        <p:nvSpPr>
          <p:cNvPr id="37" name="TextBox 36">
            <a:extLst>
              <a:ext uri="{FF2B5EF4-FFF2-40B4-BE49-F238E27FC236}">
                <a16:creationId xmlns:a16="http://schemas.microsoft.com/office/drawing/2014/main" id="{C31BD815-DEC7-40AD-A523-C97809DDB35B}"/>
              </a:ext>
            </a:extLst>
          </p:cNvPr>
          <p:cNvSpPr txBox="1"/>
          <p:nvPr/>
        </p:nvSpPr>
        <p:spPr>
          <a:xfrm>
            <a:off x="1511382" y="1456092"/>
            <a:ext cx="40588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S</a:t>
            </a:r>
            <a:r>
              <a:rPr lang="en-US" sz="2000" i="1" baseline="-25000">
                <a:latin typeface="Cambria Math" panose="02040503050406030204" pitchFamily="18" charset="0"/>
                <a:ea typeface="Cambria Math" panose="02040503050406030204" pitchFamily="18" charset="0"/>
              </a:rPr>
              <a:t>1</a:t>
            </a:r>
          </a:p>
        </p:txBody>
      </p:sp>
      <p:sp>
        <p:nvSpPr>
          <p:cNvPr id="38" name="TextBox 37">
            <a:extLst>
              <a:ext uri="{FF2B5EF4-FFF2-40B4-BE49-F238E27FC236}">
                <a16:creationId xmlns:a16="http://schemas.microsoft.com/office/drawing/2014/main" id="{701AA98D-8814-4AFC-933D-97C48BEC068A}"/>
              </a:ext>
            </a:extLst>
          </p:cNvPr>
          <p:cNvSpPr txBox="1"/>
          <p:nvPr/>
        </p:nvSpPr>
        <p:spPr>
          <a:xfrm>
            <a:off x="1516556" y="1822366"/>
            <a:ext cx="40588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S</a:t>
            </a:r>
            <a:r>
              <a:rPr lang="en-US" sz="2000" i="1" baseline="-25000">
                <a:latin typeface="Cambria Math" panose="02040503050406030204" pitchFamily="18" charset="0"/>
                <a:ea typeface="Cambria Math" panose="02040503050406030204" pitchFamily="18" charset="0"/>
              </a:rPr>
              <a:t>0</a:t>
            </a:r>
          </a:p>
        </p:txBody>
      </p:sp>
      <p:cxnSp>
        <p:nvCxnSpPr>
          <p:cNvPr id="39" name="Straight Connector 38">
            <a:extLst>
              <a:ext uri="{FF2B5EF4-FFF2-40B4-BE49-F238E27FC236}">
                <a16:creationId xmlns:a16="http://schemas.microsoft.com/office/drawing/2014/main" id="{97F3D27D-0693-4F3B-A031-88BC448A4109}"/>
              </a:ext>
            </a:extLst>
          </p:cNvPr>
          <p:cNvCxnSpPr/>
          <p:nvPr/>
        </p:nvCxnSpPr>
        <p:spPr>
          <a:xfrm>
            <a:off x="5225401" y="3538199"/>
            <a:ext cx="60963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109DB59-ED7E-4F9F-938E-6324BB2D089C}"/>
              </a:ext>
            </a:extLst>
          </p:cNvPr>
          <p:cNvSpPr txBox="1"/>
          <p:nvPr/>
        </p:nvSpPr>
        <p:spPr>
          <a:xfrm>
            <a:off x="5835038" y="3361112"/>
            <a:ext cx="380232" cy="400110"/>
          </a:xfrm>
          <a:prstGeom prst="rect">
            <a:avLst/>
          </a:prstGeom>
          <a:noFill/>
        </p:spPr>
        <p:txBody>
          <a:bodyPr wrap="none" rtlCol="0">
            <a:spAutoFit/>
          </a:bodyPr>
          <a:lstStyle/>
          <a:p>
            <a:r>
              <a:rPr lang="en-US" sz="2000" i="1" err="1">
                <a:latin typeface="Cambria Math" panose="02040503050406030204" pitchFamily="18" charset="0"/>
                <a:ea typeface="Cambria Math" panose="02040503050406030204" pitchFamily="18" charset="0"/>
              </a:rPr>
              <a:t>E</a:t>
            </a:r>
            <a:r>
              <a:rPr lang="en-US" sz="2000" i="1" baseline="-25000" err="1">
                <a:latin typeface="Cambria Math" panose="02040503050406030204" pitchFamily="18" charset="0"/>
                <a:ea typeface="Cambria Math" panose="02040503050406030204" pitchFamily="18" charset="0"/>
              </a:rPr>
              <a:t>i</a:t>
            </a:r>
            <a:endParaRPr lang="en-US" sz="2000" i="1" baseline="-2500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8993C75F-053B-4C84-8207-4CBF8D5237D1}"/>
                  </a:ext>
                </a:extLst>
              </p:cNvPr>
              <p:cNvGraphicFramePr>
                <a:graphicFrameLocks noGrp="1"/>
              </p:cNvGraphicFramePr>
              <p:nvPr>
                <p:extLst>
                  <p:ext uri="{D42A27DB-BD31-4B8C-83A1-F6EECF244321}">
                    <p14:modId xmlns:p14="http://schemas.microsoft.com/office/powerpoint/2010/main" val="1912634570"/>
                  </p:ext>
                </p:extLst>
              </p:nvPr>
            </p:nvGraphicFramePr>
            <p:xfrm>
              <a:off x="6824907" y="1836326"/>
              <a:ext cx="5072231" cy="2796125"/>
            </p:xfrm>
            <a:graphic>
              <a:graphicData uri="http://schemas.openxmlformats.org/drawingml/2006/table">
                <a:tbl>
                  <a:tblPr firstRow="1" bandRow="1">
                    <a:tableStyleId>{5C22544A-7EE6-4342-B048-85BDC9FD1C3A}</a:tableStyleId>
                  </a:tblPr>
                  <a:tblGrid>
                    <a:gridCol w="574214">
                      <a:extLst>
                        <a:ext uri="{9D8B030D-6E8A-4147-A177-3AD203B41FA5}">
                          <a16:colId xmlns:a16="http://schemas.microsoft.com/office/drawing/2014/main" val="20000"/>
                        </a:ext>
                      </a:extLst>
                    </a:gridCol>
                    <a:gridCol w="765619">
                      <a:extLst>
                        <a:ext uri="{9D8B030D-6E8A-4147-A177-3AD203B41FA5}">
                          <a16:colId xmlns:a16="http://schemas.microsoft.com/office/drawing/2014/main" val="20001"/>
                        </a:ext>
                      </a:extLst>
                    </a:gridCol>
                    <a:gridCol w="1722644">
                      <a:extLst>
                        <a:ext uri="{9D8B030D-6E8A-4147-A177-3AD203B41FA5}">
                          <a16:colId xmlns:a16="http://schemas.microsoft.com/office/drawing/2014/main" val="20002"/>
                        </a:ext>
                      </a:extLst>
                    </a:gridCol>
                    <a:gridCol w="2009754">
                      <a:extLst>
                        <a:ext uri="{9D8B030D-6E8A-4147-A177-3AD203B41FA5}">
                          <a16:colId xmlns:a16="http://schemas.microsoft.com/office/drawing/2014/main" val="20003"/>
                        </a:ext>
                      </a:extLst>
                    </a:gridCol>
                  </a:tblGrid>
                  <a:tr h="559225">
                    <a:tc>
                      <a:txBody>
                        <a:bodyPr/>
                        <a:lstStyle/>
                        <a:p>
                          <a:pPr algn="ctr"/>
                          <a:r>
                            <a:rPr lang="en-US" sz="2400">
                              <a:solidFill>
                                <a:sysClr val="windowText" lastClr="000000"/>
                              </a:solidFill>
                            </a:rPr>
                            <a:t>S</a:t>
                          </a:r>
                          <a:r>
                            <a:rPr lang="en-US" sz="2400" baseline="-2500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S</a:t>
                          </a:r>
                          <a:r>
                            <a:rPr lang="en-US" sz="2400" baseline="-25000">
                              <a:solidFill>
                                <a:sysClr val="windowText" lastClr="000000"/>
                              </a:solidFill>
                            </a:rPr>
                            <a:t>0</a:t>
                          </a:r>
                          <a:endParaRPr lang="en-US" sz="240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400">
                              <a:solidFill>
                                <a:sysClr val="windowText" lastClr="000000"/>
                              </a:solidFill>
                            </a:rPr>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400">
                              <a:solidFill>
                                <a:sysClr val="windowText" lastClr="000000"/>
                              </a:solidFill>
                            </a:rPr>
                            <a:t>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559225">
                    <a:tc>
                      <a:txBody>
                        <a:bodyPr/>
                        <a:lstStyle/>
                        <a:p>
                          <a:pPr algn="ctr"/>
                          <a:r>
                            <a:rPr lang="en-US" sz="2400" baseline="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𝐵</m:t>
                                </m:r>
                              </m:oMath>
                            </m:oMathPara>
                          </a14:m>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59225">
                    <a:tc>
                      <a:txBody>
                        <a:bodyPr/>
                        <a:lstStyle/>
                        <a:p>
                          <a:pPr algn="ctr"/>
                          <a:r>
                            <a:rPr lang="en-US" sz="2400" baseline="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𝐵</m:t>
                                </m:r>
                              </m:oMath>
                            </m:oMathPara>
                          </a14:m>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9225">
                    <a:tc>
                      <a:txBody>
                        <a:bodyPr/>
                        <a:lstStyle/>
                        <a:p>
                          <a:pPr algn="ctr"/>
                          <a:r>
                            <a:rPr lang="en-US" sz="2400" baseline="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𝐵</m:t>
                                </m:r>
                              </m:oMath>
                            </m:oMathPara>
                          </a14:m>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a:t>XOR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59225">
                    <a:tc>
                      <a:txBody>
                        <a:bodyPr/>
                        <a:lstStyle/>
                        <a:p>
                          <a:pPr algn="ctr"/>
                          <a:r>
                            <a:rPr lang="en-US" sz="2400" baseline="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𝐴</m:t>
                                    </m:r>
                                  </m:e>
                                </m:acc>
                              </m:oMath>
                            </m:oMathPara>
                          </a14:m>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a:t>Complement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41" name="Table 40">
                <a:extLst>
                  <a:ext uri="{FF2B5EF4-FFF2-40B4-BE49-F238E27FC236}">
                    <a16:creationId xmlns:a16="http://schemas.microsoft.com/office/drawing/2014/main" id="{8993C75F-053B-4C84-8207-4CBF8D5237D1}"/>
                  </a:ext>
                </a:extLst>
              </p:cNvPr>
              <p:cNvGraphicFramePr>
                <a:graphicFrameLocks noGrp="1"/>
              </p:cNvGraphicFramePr>
              <p:nvPr>
                <p:extLst>
                  <p:ext uri="{D42A27DB-BD31-4B8C-83A1-F6EECF244321}">
                    <p14:modId xmlns:p14="http://schemas.microsoft.com/office/powerpoint/2010/main" val="1912634570"/>
                  </p:ext>
                </p:extLst>
              </p:nvPr>
            </p:nvGraphicFramePr>
            <p:xfrm>
              <a:off x="6824907" y="1836326"/>
              <a:ext cx="5072231" cy="2796125"/>
            </p:xfrm>
            <a:graphic>
              <a:graphicData uri="http://schemas.openxmlformats.org/drawingml/2006/table">
                <a:tbl>
                  <a:tblPr firstRow="1" bandRow="1">
                    <a:tableStyleId>{5C22544A-7EE6-4342-B048-85BDC9FD1C3A}</a:tableStyleId>
                  </a:tblPr>
                  <a:tblGrid>
                    <a:gridCol w="574214">
                      <a:extLst>
                        <a:ext uri="{9D8B030D-6E8A-4147-A177-3AD203B41FA5}">
                          <a16:colId xmlns:a16="http://schemas.microsoft.com/office/drawing/2014/main" val="20000"/>
                        </a:ext>
                      </a:extLst>
                    </a:gridCol>
                    <a:gridCol w="765619">
                      <a:extLst>
                        <a:ext uri="{9D8B030D-6E8A-4147-A177-3AD203B41FA5}">
                          <a16:colId xmlns:a16="http://schemas.microsoft.com/office/drawing/2014/main" val="20001"/>
                        </a:ext>
                      </a:extLst>
                    </a:gridCol>
                    <a:gridCol w="1722644">
                      <a:extLst>
                        <a:ext uri="{9D8B030D-6E8A-4147-A177-3AD203B41FA5}">
                          <a16:colId xmlns:a16="http://schemas.microsoft.com/office/drawing/2014/main" val="20002"/>
                        </a:ext>
                      </a:extLst>
                    </a:gridCol>
                    <a:gridCol w="2009754">
                      <a:extLst>
                        <a:ext uri="{9D8B030D-6E8A-4147-A177-3AD203B41FA5}">
                          <a16:colId xmlns:a16="http://schemas.microsoft.com/office/drawing/2014/main" val="20003"/>
                        </a:ext>
                      </a:extLst>
                    </a:gridCol>
                  </a:tblGrid>
                  <a:tr h="559225">
                    <a:tc>
                      <a:txBody>
                        <a:bodyPr/>
                        <a:lstStyle/>
                        <a:p>
                          <a:pPr algn="ctr"/>
                          <a:r>
                            <a:rPr lang="en-US" sz="2400">
                              <a:solidFill>
                                <a:sysClr val="windowText" lastClr="000000"/>
                              </a:solidFill>
                            </a:rPr>
                            <a:t>S</a:t>
                          </a:r>
                          <a:r>
                            <a:rPr lang="en-US" sz="2400" baseline="-2500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S</a:t>
                          </a:r>
                          <a:r>
                            <a:rPr lang="en-US" sz="2400" baseline="-25000">
                              <a:solidFill>
                                <a:sysClr val="windowText" lastClr="000000"/>
                              </a:solidFill>
                            </a:rPr>
                            <a:t>0</a:t>
                          </a:r>
                          <a:endParaRPr lang="en-US" sz="240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400">
                              <a:solidFill>
                                <a:sysClr val="windowText" lastClr="000000"/>
                              </a:solidFill>
                            </a:rPr>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400">
                              <a:solidFill>
                                <a:sysClr val="windowText" lastClr="000000"/>
                              </a:solidFill>
                            </a:rPr>
                            <a:t>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559225">
                    <a:tc>
                      <a:txBody>
                        <a:bodyPr/>
                        <a:lstStyle/>
                        <a:p>
                          <a:pPr algn="ctr"/>
                          <a:r>
                            <a:rPr lang="en-US" sz="2400" baseline="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8092" t="-101087" r="-117314" b="-316304"/>
                          </a:stretch>
                        </a:blipFill>
                      </a:tcPr>
                    </a:tc>
                    <a:tc>
                      <a:txBody>
                        <a:bodyPr/>
                        <a:lstStyle/>
                        <a:p>
                          <a:r>
                            <a:rPr lang="en-US" sz="2400"/>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59225">
                    <a:tc>
                      <a:txBody>
                        <a:bodyPr/>
                        <a:lstStyle/>
                        <a:p>
                          <a:pPr algn="ctr"/>
                          <a:r>
                            <a:rPr lang="en-US" sz="2400" baseline="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8092" t="-203297" r="-117314" b="-219780"/>
                          </a:stretch>
                        </a:blipFill>
                      </a:tcPr>
                    </a:tc>
                    <a:tc>
                      <a:txBody>
                        <a:bodyPr/>
                        <a:lstStyle/>
                        <a:p>
                          <a:r>
                            <a:rPr lang="en-US" sz="2400"/>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9225">
                    <a:tc>
                      <a:txBody>
                        <a:bodyPr/>
                        <a:lstStyle/>
                        <a:p>
                          <a:pPr algn="ctr"/>
                          <a:r>
                            <a:rPr lang="en-US" sz="2400" baseline="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8092" t="-300000" r="-117314" b="-117391"/>
                          </a:stretch>
                        </a:blipFill>
                      </a:tcPr>
                    </a:tc>
                    <a:tc>
                      <a:txBody>
                        <a:bodyPr/>
                        <a:lstStyle/>
                        <a:p>
                          <a:r>
                            <a:rPr lang="en-US" sz="2400"/>
                            <a:t>XOR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59225">
                    <a:tc>
                      <a:txBody>
                        <a:bodyPr/>
                        <a:lstStyle/>
                        <a:p>
                          <a:pPr algn="ctr"/>
                          <a:r>
                            <a:rPr lang="en-US" sz="2400" baseline="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8092" t="-400000" r="-117314" b="-17391"/>
                          </a:stretch>
                        </a:blipFill>
                      </a:tcPr>
                    </a:tc>
                    <a:tc>
                      <a:txBody>
                        <a:bodyPr/>
                        <a:lstStyle/>
                        <a:p>
                          <a:r>
                            <a:rPr lang="en-US" sz="2400"/>
                            <a:t>Complement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5029402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dur="50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dur="50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dur="50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10" presetClass="entr" presetSubtype="0" dur="50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dur="50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dur="5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0" presetClass="entr" presetSubtype="0" dur="50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10" presetClass="entr" presetSubtype="0" dur="50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dur="50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10" presetClass="entr" presetSubtype="0" dur="500"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40"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4BA3-22A9-9DAD-3984-4D74187B8B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1BC27F-1763-6C5F-B5AA-B38E3E8CB60D}"/>
              </a:ext>
            </a:extLst>
          </p:cNvPr>
          <p:cNvSpPr>
            <a:spLocks noGrp="1"/>
          </p:cNvSpPr>
          <p:nvPr>
            <p:ph idx="1"/>
          </p:nvPr>
        </p:nvSpPr>
        <p:spPr/>
        <p:txBody>
          <a:bodyPr/>
          <a:lstStyle/>
          <a:p>
            <a:r>
              <a:rPr lang="en-IN" b="0" i="0" u="none" strike="noStrike" baseline="0" dirty="0"/>
              <a:t>Logic microoperations are very useful for manipulating individual bits or a portion of a word stored in a register. </a:t>
            </a:r>
          </a:p>
          <a:p>
            <a:r>
              <a:rPr lang="en-IN" b="0" i="0" u="none" strike="noStrike" baseline="0" dirty="0"/>
              <a:t>They can be used to change bit values, delete a group of bits, or insert new bit values into a register. </a:t>
            </a:r>
          </a:p>
          <a:p>
            <a:pPr algn="l"/>
            <a:r>
              <a:rPr lang="en-IN" b="0" i="0" u="none" strike="noStrike" baseline="0" dirty="0"/>
              <a:t>The following examples show how the bits of one register (designated by A) are manipulated by logic </a:t>
            </a:r>
            <a:r>
              <a:rPr lang="en-IN" dirty="0"/>
              <a:t>m</a:t>
            </a:r>
            <a:r>
              <a:rPr lang="en-IN" b="0" i="0" u="none" strike="noStrike" baseline="0" dirty="0"/>
              <a:t>icrooperations as a function of the bits of another register (designated by B).</a:t>
            </a:r>
          </a:p>
          <a:p>
            <a:r>
              <a:rPr lang="en-IN" b="0" i="0" u="none" strike="noStrike" baseline="0" dirty="0"/>
              <a:t>In a typical application, register A is a processor register and the bits of register B constitute a logic operand extracted from memory and placed in register B .</a:t>
            </a:r>
            <a:endParaRPr lang="en-IN" dirty="0"/>
          </a:p>
        </p:txBody>
      </p:sp>
    </p:spTree>
    <p:extLst>
      <p:ext uri="{BB962C8B-B14F-4D97-AF65-F5344CB8AC3E}">
        <p14:creationId xmlns:p14="http://schemas.microsoft.com/office/powerpoint/2010/main" val="60831782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63D2-EDA9-48AE-90BE-3612F8CE73F9}"/>
              </a:ext>
            </a:extLst>
          </p:cNvPr>
          <p:cNvSpPr>
            <a:spLocks noGrp="1"/>
          </p:cNvSpPr>
          <p:nvPr>
            <p:ph type="title"/>
          </p:nvPr>
        </p:nvSpPr>
        <p:spPr/>
        <p:txBody>
          <a:bodyPr/>
          <a:lstStyle/>
          <a:p>
            <a:r>
              <a:rPr lang="en-IN"/>
              <a:t>Applications of Logic Microoperations</a:t>
            </a:r>
          </a:p>
        </p:txBody>
      </p:sp>
      <p:sp>
        <p:nvSpPr>
          <p:cNvPr id="3" name="Content Placeholder 2">
            <a:extLst>
              <a:ext uri="{FF2B5EF4-FFF2-40B4-BE49-F238E27FC236}">
                <a16:creationId xmlns:a16="http://schemas.microsoft.com/office/drawing/2014/main" id="{E4BD9E49-1041-4038-9A36-24664F7FE3F1}"/>
              </a:ext>
            </a:extLst>
          </p:cNvPr>
          <p:cNvSpPr>
            <a:spLocks noGrp="1"/>
          </p:cNvSpPr>
          <p:nvPr>
            <p:ph idx="1"/>
          </p:nvPr>
        </p:nvSpPr>
        <p:spPr>
          <a:xfrm>
            <a:off x="131180" y="863444"/>
            <a:ext cx="11929641" cy="2257443"/>
          </a:xfrm>
        </p:spPr>
        <p:txBody>
          <a:bodyPr/>
          <a:lstStyle/>
          <a:p>
            <a:pPr marL="0" indent="0" algn="just">
              <a:buNone/>
            </a:pPr>
            <a:endParaRPr lang="en-US" dirty="0">
              <a:solidFill>
                <a:schemeClr val="tx2"/>
              </a:solidFill>
            </a:endParaRPr>
          </a:p>
          <a:p>
            <a:pPr marL="457200" indent="-457200" algn="just">
              <a:buFont typeface="+mj-lt"/>
              <a:buAutoNum type="arabicPeriod"/>
            </a:pPr>
            <a:r>
              <a:rPr lang="en-US" dirty="0">
                <a:solidFill>
                  <a:schemeClr val="tx2"/>
                </a:solidFill>
              </a:rPr>
              <a:t>Selective Set Operation</a:t>
            </a:r>
          </a:p>
          <a:p>
            <a:pPr algn="just"/>
            <a:r>
              <a:rPr lang="en-US" dirty="0"/>
              <a:t>The </a:t>
            </a:r>
            <a:r>
              <a:rPr lang="en-US" i="1" dirty="0">
                <a:solidFill>
                  <a:schemeClr val="tx2"/>
                </a:solidFill>
              </a:rPr>
              <a:t>selective-set</a:t>
            </a:r>
            <a:r>
              <a:rPr lang="en-US" dirty="0"/>
              <a:t> operation sets to 1 the bits in register A where there are corresponding 1's in register B.</a:t>
            </a:r>
          </a:p>
          <a:p>
            <a:pPr algn="just"/>
            <a:r>
              <a:rPr lang="en-US" dirty="0"/>
              <a:t>It does not affect bit positions that have 0's in B.</a:t>
            </a:r>
          </a:p>
          <a:p>
            <a:pPr algn="just"/>
            <a:r>
              <a:rPr lang="en-US" b="1" dirty="0"/>
              <a:t>The OR microoperation can be used to selectively set bits of a register.</a:t>
            </a:r>
          </a:p>
          <a:p>
            <a:endParaRPr lang="en-IN" dirty="0"/>
          </a:p>
        </p:txBody>
      </p:sp>
      <p:sp>
        <p:nvSpPr>
          <p:cNvPr id="4" name="TextBox 3">
            <a:extLst>
              <a:ext uri="{FF2B5EF4-FFF2-40B4-BE49-F238E27FC236}">
                <a16:creationId xmlns:a16="http://schemas.microsoft.com/office/drawing/2014/main" id="{17412DCB-EB78-4CD7-9C3E-B88E19D21E88}"/>
              </a:ext>
            </a:extLst>
          </p:cNvPr>
          <p:cNvSpPr txBox="1"/>
          <p:nvPr/>
        </p:nvSpPr>
        <p:spPr>
          <a:xfrm>
            <a:off x="3953127" y="3609958"/>
            <a:ext cx="393056" cy="584775"/>
          </a:xfrm>
          <a:prstGeom prst="rect">
            <a:avLst/>
          </a:prstGeom>
          <a:noFill/>
        </p:spPr>
        <p:txBody>
          <a:bodyPr wrap="none" rtlCol="0">
            <a:spAutoFit/>
          </a:bodyPr>
          <a:lstStyle/>
          <a:p>
            <a:r>
              <a:rPr lang="en-US" sz="3200"/>
              <a:t>1</a:t>
            </a:r>
          </a:p>
        </p:txBody>
      </p:sp>
      <p:sp>
        <p:nvSpPr>
          <p:cNvPr id="5" name="TextBox 4">
            <a:extLst>
              <a:ext uri="{FF2B5EF4-FFF2-40B4-BE49-F238E27FC236}">
                <a16:creationId xmlns:a16="http://schemas.microsoft.com/office/drawing/2014/main" id="{FB34A355-EE93-4BF6-BD81-794E8CC08713}"/>
              </a:ext>
            </a:extLst>
          </p:cNvPr>
          <p:cNvSpPr txBox="1"/>
          <p:nvPr/>
        </p:nvSpPr>
        <p:spPr>
          <a:xfrm>
            <a:off x="4479955" y="3609957"/>
            <a:ext cx="393056" cy="584775"/>
          </a:xfrm>
          <a:prstGeom prst="rect">
            <a:avLst/>
          </a:prstGeom>
          <a:noFill/>
        </p:spPr>
        <p:txBody>
          <a:bodyPr wrap="none" rtlCol="0">
            <a:spAutoFit/>
          </a:bodyPr>
          <a:lstStyle/>
          <a:p>
            <a:r>
              <a:rPr lang="en-US" sz="3200"/>
              <a:t>0</a:t>
            </a:r>
          </a:p>
        </p:txBody>
      </p:sp>
      <p:sp>
        <p:nvSpPr>
          <p:cNvPr id="6" name="TextBox 5">
            <a:extLst>
              <a:ext uri="{FF2B5EF4-FFF2-40B4-BE49-F238E27FC236}">
                <a16:creationId xmlns:a16="http://schemas.microsoft.com/office/drawing/2014/main" id="{CB1AB799-9CFB-4072-A905-FF1DFE04F717}"/>
              </a:ext>
            </a:extLst>
          </p:cNvPr>
          <p:cNvSpPr txBox="1"/>
          <p:nvPr/>
        </p:nvSpPr>
        <p:spPr>
          <a:xfrm>
            <a:off x="5006783" y="3609957"/>
            <a:ext cx="393056" cy="584775"/>
          </a:xfrm>
          <a:prstGeom prst="rect">
            <a:avLst/>
          </a:prstGeom>
          <a:noFill/>
        </p:spPr>
        <p:txBody>
          <a:bodyPr wrap="none" rtlCol="0">
            <a:spAutoFit/>
          </a:bodyPr>
          <a:lstStyle/>
          <a:p>
            <a:r>
              <a:rPr lang="en-US" sz="3200"/>
              <a:t>1</a:t>
            </a:r>
          </a:p>
        </p:txBody>
      </p:sp>
      <p:sp>
        <p:nvSpPr>
          <p:cNvPr id="7" name="TextBox 6">
            <a:extLst>
              <a:ext uri="{FF2B5EF4-FFF2-40B4-BE49-F238E27FC236}">
                <a16:creationId xmlns:a16="http://schemas.microsoft.com/office/drawing/2014/main" id="{BAF499A6-63BA-407D-9DEB-89F75EFB3442}"/>
              </a:ext>
            </a:extLst>
          </p:cNvPr>
          <p:cNvSpPr txBox="1"/>
          <p:nvPr/>
        </p:nvSpPr>
        <p:spPr>
          <a:xfrm>
            <a:off x="5533611" y="3609957"/>
            <a:ext cx="393056" cy="584775"/>
          </a:xfrm>
          <a:prstGeom prst="rect">
            <a:avLst/>
          </a:prstGeom>
          <a:noFill/>
        </p:spPr>
        <p:txBody>
          <a:bodyPr wrap="none" rtlCol="0">
            <a:spAutoFit/>
          </a:bodyPr>
          <a:lstStyle/>
          <a:p>
            <a:r>
              <a:rPr lang="en-US" sz="3200"/>
              <a:t>0</a:t>
            </a:r>
          </a:p>
        </p:txBody>
      </p:sp>
      <p:sp>
        <p:nvSpPr>
          <p:cNvPr id="8" name="TextBox 7">
            <a:extLst>
              <a:ext uri="{FF2B5EF4-FFF2-40B4-BE49-F238E27FC236}">
                <a16:creationId xmlns:a16="http://schemas.microsoft.com/office/drawing/2014/main" id="{C1FD7B82-0837-4A5A-A0F1-501A05CEF446}"/>
              </a:ext>
            </a:extLst>
          </p:cNvPr>
          <p:cNvSpPr txBox="1"/>
          <p:nvPr/>
        </p:nvSpPr>
        <p:spPr>
          <a:xfrm>
            <a:off x="3953127" y="4359543"/>
            <a:ext cx="393056" cy="584775"/>
          </a:xfrm>
          <a:prstGeom prst="rect">
            <a:avLst/>
          </a:prstGeom>
          <a:noFill/>
        </p:spPr>
        <p:txBody>
          <a:bodyPr wrap="none" rtlCol="0">
            <a:spAutoFit/>
          </a:bodyPr>
          <a:lstStyle/>
          <a:p>
            <a:r>
              <a:rPr lang="en-US" sz="3200"/>
              <a:t>1</a:t>
            </a:r>
          </a:p>
        </p:txBody>
      </p:sp>
      <p:sp>
        <p:nvSpPr>
          <p:cNvPr id="9" name="TextBox 8">
            <a:extLst>
              <a:ext uri="{FF2B5EF4-FFF2-40B4-BE49-F238E27FC236}">
                <a16:creationId xmlns:a16="http://schemas.microsoft.com/office/drawing/2014/main" id="{E697E074-9ADE-4A9D-8260-8BB4DDC79063}"/>
              </a:ext>
            </a:extLst>
          </p:cNvPr>
          <p:cNvSpPr txBox="1"/>
          <p:nvPr/>
        </p:nvSpPr>
        <p:spPr>
          <a:xfrm>
            <a:off x="4479955" y="4359542"/>
            <a:ext cx="393056" cy="584775"/>
          </a:xfrm>
          <a:prstGeom prst="rect">
            <a:avLst/>
          </a:prstGeom>
          <a:noFill/>
        </p:spPr>
        <p:txBody>
          <a:bodyPr wrap="none" rtlCol="0">
            <a:spAutoFit/>
          </a:bodyPr>
          <a:lstStyle/>
          <a:p>
            <a:r>
              <a:rPr lang="en-US" sz="3200"/>
              <a:t>1</a:t>
            </a:r>
          </a:p>
        </p:txBody>
      </p:sp>
      <p:sp>
        <p:nvSpPr>
          <p:cNvPr id="10" name="TextBox 9">
            <a:extLst>
              <a:ext uri="{FF2B5EF4-FFF2-40B4-BE49-F238E27FC236}">
                <a16:creationId xmlns:a16="http://schemas.microsoft.com/office/drawing/2014/main" id="{74F50167-2CA4-4C8B-8DD5-4BB752341451}"/>
              </a:ext>
            </a:extLst>
          </p:cNvPr>
          <p:cNvSpPr txBox="1"/>
          <p:nvPr/>
        </p:nvSpPr>
        <p:spPr>
          <a:xfrm>
            <a:off x="5006783" y="4359542"/>
            <a:ext cx="393056" cy="584775"/>
          </a:xfrm>
          <a:prstGeom prst="rect">
            <a:avLst/>
          </a:prstGeom>
          <a:noFill/>
        </p:spPr>
        <p:txBody>
          <a:bodyPr wrap="none" rtlCol="0">
            <a:spAutoFit/>
          </a:bodyPr>
          <a:lstStyle/>
          <a:p>
            <a:r>
              <a:rPr lang="en-US" sz="3200" dirty="0"/>
              <a:t>0</a:t>
            </a:r>
          </a:p>
        </p:txBody>
      </p:sp>
      <p:sp>
        <p:nvSpPr>
          <p:cNvPr id="11" name="TextBox 10">
            <a:extLst>
              <a:ext uri="{FF2B5EF4-FFF2-40B4-BE49-F238E27FC236}">
                <a16:creationId xmlns:a16="http://schemas.microsoft.com/office/drawing/2014/main" id="{A552B052-4029-4CF0-9E43-AC93089ADA66}"/>
              </a:ext>
            </a:extLst>
          </p:cNvPr>
          <p:cNvSpPr txBox="1"/>
          <p:nvPr/>
        </p:nvSpPr>
        <p:spPr>
          <a:xfrm>
            <a:off x="5533611" y="4359542"/>
            <a:ext cx="393056" cy="584775"/>
          </a:xfrm>
          <a:prstGeom prst="rect">
            <a:avLst/>
          </a:prstGeom>
          <a:noFill/>
        </p:spPr>
        <p:txBody>
          <a:bodyPr wrap="none" rtlCol="0">
            <a:spAutoFit/>
          </a:bodyPr>
          <a:lstStyle/>
          <a:p>
            <a:r>
              <a:rPr lang="en-US" sz="3200"/>
              <a:t>0</a:t>
            </a:r>
          </a:p>
        </p:txBody>
      </p:sp>
      <p:sp>
        <p:nvSpPr>
          <p:cNvPr id="12" name="TextBox 11">
            <a:extLst>
              <a:ext uri="{FF2B5EF4-FFF2-40B4-BE49-F238E27FC236}">
                <a16:creationId xmlns:a16="http://schemas.microsoft.com/office/drawing/2014/main" id="{5A36EBD6-EF32-47AD-A028-E41218F0CE09}"/>
              </a:ext>
            </a:extLst>
          </p:cNvPr>
          <p:cNvSpPr txBox="1"/>
          <p:nvPr/>
        </p:nvSpPr>
        <p:spPr>
          <a:xfrm>
            <a:off x="3953127" y="5109127"/>
            <a:ext cx="393056" cy="584775"/>
          </a:xfrm>
          <a:prstGeom prst="rect">
            <a:avLst/>
          </a:prstGeom>
          <a:noFill/>
        </p:spPr>
        <p:txBody>
          <a:bodyPr wrap="none" rtlCol="0">
            <a:spAutoFit/>
          </a:bodyPr>
          <a:lstStyle/>
          <a:p>
            <a:r>
              <a:rPr lang="en-US" sz="3200">
                <a:solidFill>
                  <a:schemeClr val="accent6"/>
                </a:solidFill>
              </a:rPr>
              <a:t>1</a:t>
            </a:r>
          </a:p>
        </p:txBody>
      </p:sp>
      <p:sp>
        <p:nvSpPr>
          <p:cNvPr id="13" name="TextBox 12">
            <a:extLst>
              <a:ext uri="{FF2B5EF4-FFF2-40B4-BE49-F238E27FC236}">
                <a16:creationId xmlns:a16="http://schemas.microsoft.com/office/drawing/2014/main" id="{88559307-F175-499D-ACD4-C2EBFC019182}"/>
              </a:ext>
            </a:extLst>
          </p:cNvPr>
          <p:cNvSpPr txBox="1"/>
          <p:nvPr/>
        </p:nvSpPr>
        <p:spPr>
          <a:xfrm>
            <a:off x="4479955" y="5109126"/>
            <a:ext cx="393056" cy="584775"/>
          </a:xfrm>
          <a:prstGeom prst="rect">
            <a:avLst/>
          </a:prstGeom>
          <a:noFill/>
        </p:spPr>
        <p:txBody>
          <a:bodyPr wrap="none" rtlCol="0">
            <a:spAutoFit/>
          </a:bodyPr>
          <a:lstStyle/>
          <a:p>
            <a:r>
              <a:rPr lang="en-US" sz="3200">
                <a:solidFill>
                  <a:schemeClr val="accent6"/>
                </a:solidFill>
              </a:rPr>
              <a:t>1</a:t>
            </a:r>
          </a:p>
        </p:txBody>
      </p:sp>
      <p:sp>
        <p:nvSpPr>
          <p:cNvPr id="14" name="TextBox 13">
            <a:extLst>
              <a:ext uri="{FF2B5EF4-FFF2-40B4-BE49-F238E27FC236}">
                <a16:creationId xmlns:a16="http://schemas.microsoft.com/office/drawing/2014/main" id="{46065344-5A4C-4F2C-8B19-AAC917368000}"/>
              </a:ext>
            </a:extLst>
          </p:cNvPr>
          <p:cNvSpPr txBox="1"/>
          <p:nvPr/>
        </p:nvSpPr>
        <p:spPr>
          <a:xfrm>
            <a:off x="5006783" y="5109126"/>
            <a:ext cx="393056" cy="584775"/>
          </a:xfrm>
          <a:prstGeom prst="rect">
            <a:avLst/>
          </a:prstGeom>
          <a:noFill/>
        </p:spPr>
        <p:txBody>
          <a:bodyPr wrap="none" rtlCol="0">
            <a:spAutoFit/>
          </a:bodyPr>
          <a:lstStyle/>
          <a:p>
            <a:r>
              <a:rPr lang="en-US" sz="3200"/>
              <a:t>1</a:t>
            </a:r>
          </a:p>
        </p:txBody>
      </p:sp>
      <p:sp>
        <p:nvSpPr>
          <p:cNvPr id="15" name="TextBox 14">
            <a:extLst>
              <a:ext uri="{FF2B5EF4-FFF2-40B4-BE49-F238E27FC236}">
                <a16:creationId xmlns:a16="http://schemas.microsoft.com/office/drawing/2014/main" id="{7AA4FE25-387F-40BA-B16E-FF1E5ABB82A2}"/>
              </a:ext>
            </a:extLst>
          </p:cNvPr>
          <p:cNvSpPr txBox="1"/>
          <p:nvPr/>
        </p:nvSpPr>
        <p:spPr>
          <a:xfrm>
            <a:off x="5533611" y="5109126"/>
            <a:ext cx="393056" cy="584775"/>
          </a:xfrm>
          <a:prstGeom prst="rect">
            <a:avLst/>
          </a:prstGeom>
          <a:noFill/>
        </p:spPr>
        <p:txBody>
          <a:bodyPr wrap="none" rtlCol="0">
            <a:spAutoFit/>
          </a:bodyPr>
          <a:lstStyle/>
          <a:p>
            <a:r>
              <a:rPr lang="en-US" sz="3200"/>
              <a:t>0</a:t>
            </a:r>
          </a:p>
        </p:txBody>
      </p:sp>
      <p:cxnSp>
        <p:nvCxnSpPr>
          <p:cNvPr id="16" name="Straight Connector 15">
            <a:extLst>
              <a:ext uri="{FF2B5EF4-FFF2-40B4-BE49-F238E27FC236}">
                <a16:creationId xmlns:a16="http://schemas.microsoft.com/office/drawing/2014/main" id="{56FCE054-E239-4813-A4AA-BDEBA6F68837}"/>
              </a:ext>
            </a:extLst>
          </p:cNvPr>
          <p:cNvCxnSpPr/>
          <p:nvPr/>
        </p:nvCxnSpPr>
        <p:spPr>
          <a:xfrm>
            <a:off x="3859289" y="5036678"/>
            <a:ext cx="22949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664243-4746-470A-9D6F-C7F4B5477653}"/>
              </a:ext>
            </a:extLst>
          </p:cNvPr>
          <p:cNvSpPr txBox="1"/>
          <p:nvPr/>
        </p:nvSpPr>
        <p:spPr>
          <a:xfrm>
            <a:off x="6689034" y="3671511"/>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r>
              <a:rPr lang="en-US" sz="2400">
                <a:latin typeface="Cambria Math" panose="02040503050406030204" pitchFamily="18" charset="0"/>
                <a:ea typeface="Cambria Math" panose="02040503050406030204" pitchFamily="18" charset="0"/>
              </a:rPr>
              <a:t> before</a:t>
            </a:r>
          </a:p>
        </p:txBody>
      </p:sp>
      <p:sp>
        <p:nvSpPr>
          <p:cNvPr id="18" name="TextBox 17">
            <a:extLst>
              <a:ext uri="{FF2B5EF4-FFF2-40B4-BE49-F238E27FC236}">
                <a16:creationId xmlns:a16="http://schemas.microsoft.com/office/drawing/2014/main" id="{A5B068F7-08FC-4153-8CFC-5E1F6A83A0D1}"/>
              </a:ext>
            </a:extLst>
          </p:cNvPr>
          <p:cNvSpPr txBox="1"/>
          <p:nvPr/>
        </p:nvSpPr>
        <p:spPr>
          <a:xfrm>
            <a:off x="6689034" y="5172912"/>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r>
              <a:rPr lang="en-US" sz="2400">
                <a:latin typeface="Cambria Math" panose="02040503050406030204" pitchFamily="18" charset="0"/>
                <a:ea typeface="Cambria Math" panose="02040503050406030204" pitchFamily="18" charset="0"/>
              </a:rPr>
              <a:t> after</a:t>
            </a:r>
          </a:p>
        </p:txBody>
      </p:sp>
      <p:sp>
        <p:nvSpPr>
          <p:cNvPr id="19" name="TextBox 18">
            <a:extLst>
              <a:ext uri="{FF2B5EF4-FFF2-40B4-BE49-F238E27FC236}">
                <a16:creationId xmlns:a16="http://schemas.microsoft.com/office/drawing/2014/main" id="{0C1BF1EC-32D5-4CA0-8A1C-F27D4D7A944F}"/>
              </a:ext>
            </a:extLst>
          </p:cNvPr>
          <p:cNvSpPr txBox="1"/>
          <p:nvPr/>
        </p:nvSpPr>
        <p:spPr>
          <a:xfrm>
            <a:off x="6689034" y="4422211"/>
            <a:ext cx="26670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B </a:t>
            </a:r>
            <a:r>
              <a:rPr lang="en-US" sz="2400">
                <a:latin typeface="Cambria Math" panose="02040503050406030204" pitchFamily="18" charset="0"/>
                <a:ea typeface="Cambria Math" panose="02040503050406030204" pitchFamily="18" charset="0"/>
              </a:rPr>
              <a:t>(logic operand)</a:t>
            </a:r>
          </a:p>
        </p:txBody>
      </p:sp>
    </p:spTree>
    <p:extLst>
      <p:ext uri="{BB962C8B-B14F-4D97-AF65-F5344CB8AC3E}">
        <p14:creationId xmlns:p14="http://schemas.microsoft.com/office/powerpoint/2010/main" val="9759788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dur="5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dur="50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dur="50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dur="5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10" presetClass="entr" presetSubtype="0" dur="50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dur="50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dur="50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dur="50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dur="50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par>
                    <p:cTn id="67" fill="hold" nodeType="clickPar">
                      <p:stCondLst>
                        <p:cond delay="indefinite"/>
                      </p:stCondLst>
                      <p:childTnLst>
                        <p:par>
                          <p:cTn id="68" fill="hold">
                            <p:stCondLst>
                              <p:cond delay="0"/>
                            </p:stCondLst>
                            <p:childTnLst>
                              <p:par>
                                <p:cTn id="69" presetID="10" presetClass="entr" presetSubtype="0" dur="50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10" presetClass="entr" presetSubtype="0" dur="50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par>
                    <p:cTn id="82" fill="hold" nodeType="clickPar">
                      <p:stCondLst>
                        <p:cond delay="indefinite"/>
                      </p:stCondLst>
                      <p:childTnLst>
                        <p:par>
                          <p:cTn id="83" fill="hold">
                            <p:stCondLst>
                              <p:cond delay="0"/>
                            </p:stCondLst>
                            <p:childTnLst>
                              <p:par>
                                <p:cTn id="84" presetID="10" presetClass="entr" presetSubtype="0" dur="500" fill="hold" grpId="0"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p:bldP spid="10" grpId="0"/>
      <p:bldP spid="11" grpId="0"/>
      <p:bldP spid="12" grpId="0"/>
      <p:bldP spid="13" grpId="0"/>
      <p:bldP spid="14" grpId="0"/>
      <p:bldP spid="15" grpId="0"/>
      <p:bldP spid="17" grpId="0"/>
      <p:bldP spid="18" grpId="0"/>
      <p:bldP spid="19" grpId="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B0CD-66A3-4D81-8236-659E0FE92E58}"/>
              </a:ext>
            </a:extLst>
          </p:cNvPr>
          <p:cNvSpPr>
            <a:spLocks noGrp="1"/>
          </p:cNvSpPr>
          <p:nvPr>
            <p:ph type="title"/>
          </p:nvPr>
        </p:nvSpPr>
        <p:spPr/>
        <p:txBody>
          <a:bodyPr/>
          <a:lstStyle/>
          <a:p>
            <a:r>
              <a:rPr lang="en-IN"/>
              <a:t>Applications of Logic Microoperations</a:t>
            </a:r>
          </a:p>
        </p:txBody>
      </p:sp>
      <p:sp>
        <p:nvSpPr>
          <p:cNvPr id="3" name="Content Placeholder 2">
            <a:extLst>
              <a:ext uri="{FF2B5EF4-FFF2-40B4-BE49-F238E27FC236}">
                <a16:creationId xmlns:a16="http://schemas.microsoft.com/office/drawing/2014/main" id="{CB73456C-A986-4945-B8E2-947E7F852F0E}"/>
              </a:ext>
            </a:extLst>
          </p:cNvPr>
          <p:cNvSpPr>
            <a:spLocks noGrp="1"/>
          </p:cNvSpPr>
          <p:nvPr>
            <p:ph idx="1"/>
          </p:nvPr>
        </p:nvSpPr>
        <p:spPr>
          <a:xfrm>
            <a:off x="131180" y="863445"/>
            <a:ext cx="11929641" cy="2317078"/>
          </a:xfrm>
        </p:spPr>
        <p:txBody>
          <a:bodyPr/>
          <a:lstStyle/>
          <a:p>
            <a:pPr marL="457200" indent="-457200" algn="just">
              <a:buFont typeface="+mj-lt"/>
              <a:buAutoNum type="arabicPeriod" startAt="2"/>
            </a:pPr>
            <a:r>
              <a:rPr lang="en-US">
                <a:solidFill>
                  <a:schemeClr val="tx2"/>
                </a:solidFill>
              </a:rPr>
              <a:t>Selective Complement Operation</a:t>
            </a:r>
          </a:p>
          <a:p>
            <a:pPr algn="just"/>
            <a:r>
              <a:rPr lang="en-US"/>
              <a:t>The </a:t>
            </a:r>
            <a:r>
              <a:rPr lang="en-US" i="1">
                <a:solidFill>
                  <a:schemeClr val="tx2"/>
                </a:solidFill>
              </a:rPr>
              <a:t>selective-complement</a:t>
            </a:r>
            <a:r>
              <a:rPr lang="en-US"/>
              <a:t> operation complements bits in register A where there are corresponding 1's in register B.</a:t>
            </a:r>
          </a:p>
          <a:p>
            <a:pPr algn="just"/>
            <a:r>
              <a:rPr lang="en-US"/>
              <a:t>It does not affect bit positions that have 0's in B.</a:t>
            </a:r>
          </a:p>
          <a:p>
            <a:pPr algn="just"/>
            <a:r>
              <a:rPr lang="en-US"/>
              <a:t>The exclusive - OR microoperation can be used to selectively set bits of a register.</a:t>
            </a:r>
          </a:p>
          <a:p>
            <a:endParaRPr lang="en-IN"/>
          </a:p>
        </p:txBody>
      </p:sp>
      <p:sp>
        <p:nvSpPr>
          <p:cNvPr id="4" name="TextBox 3">
            <a:extLst>
              <a:ext uri="{FF2B5EF4-FFF2-40B4-BE49-F238E27FC236}">
                <a16:creationId xmlns:a16="http://schemas.microsoft.com/office/drawing/2014/main" id="{7DA77B97-63F2-4035-B7AF-DDA22734B5EB}"/>
              </a:ext>
            </a:extLst>
          </p:cNvPr>
          <p:cNvSpPr txBox="1"/>
          <p:nvPr/>
        </p:nvSpPr>
        <p:spPr>
          <a:xfrm>
            <a:off x="3953127" y="3677479"/>
            <a:ext cx="393056" cy="584775"/>
          </a:xfrm>
          <a:prstGeom prst="rect">
            <a:avLst/>
          </a:prstGeom>
          <a:noFill/>
        </p:spPr>
        <p:txBody>
          <a:bodyPr wrap="none" rtlCol="0">
            <a:spAutoFit/>
          </a:bodyPr>
          <a:lstStyle/>
          <a:p>
            <a:r>
              <a:rPr lang="en-US" sz="3200"/>
              <a:t>1</a:t>
            </a:r>
          </a:p>
        </p:txBody>
      </p:sp>
      <p:sp>
        <p:nvSpPr>
          <p:cNvPr id="5" name="TextBox 4">
            <a:extLst>
              <a:ext uri="{FF2B5EF4-FFF2-40B4-BE49-F238E27FC236}">
                <a16:creationId xmlns:a16="http://schemas.microsoft.com/office/drawing/2014/main" id="{74511226-FCA7-453F-99FB-84F69ED2E6B8}"/>
              </a:ext>
            </a:extLst>
          </p:cNvPr>
          <p:cNvSpPr txBox="1"/>
          <p:nvPr/>
        </p:nvSpPr>
        <p:spPr>
          <a:xfrm>
            <a:off x="4479955" y="3677478"/>
            <a:ext cx="393056" cy="584775"/>
          </a:xfrm>
          <a:prstGeom prst="rect">
            <a:avLst/>
          </a:prstGeom>
          <a:noFill/>
        </p:spPr>
        <p:txBody>
          <a:bodyPr wrap="none" rtlCol="0">
            <a:spAutoFit/>
          </a:bodyPr>
          <a:lstStyle/>
          <a:p>
            <a:r>
              <a:rPr lang="en-US" sz="3200"/>
              <a:t>0</a:t>
            </a:r>
          </a:p>
        </p:txBody>
      </p:sp>
      <p:sp>
        <p:nvSpPr>
          <p:cNvPr id="6" name="TextBox 5">
            <a:extLst>
              <a:ext uri="{FF2B5EF4-FFF2-40B4-BE49-F238E27FC236}">
                <a16:creationId xmlns:a16="http://schemas.microsoft.com/office/drawing/2014/main" id="{2A7E7D3E-39D8-4047-A264-176A05FB8A84}"/>
              </a:ext>
            </a:extLst>
          </p:cNvPr>
          <p:cNvSpPr txBox="1"/>
          <p:nvPr/>
        </p:nvSpPr>
        <p:spPr>
          <a:xfrm>
            <a:off x="5006783" y="3677478"/>
            <a:ext cx="393056" cy="584775"/>
          </a:xfrm>
          <a:prstGeom prst="rect">
            <a:avLst/>
          </a:prstGeom>
          <a:noFill/>
        </p:spPr>
        <p:txBody>
          <a:bodyPr wrap="none" rtlCol="0">
            <a:spAutoFit/>
          </a:bodyPr>
          <a:lstStyle/>
          <a:p>
            <a:r>
              <a:rPr lang="en-US" sz="3200"/>
              <a:t>1</a:t>
            </a:r>
          </a:p>
        </p:txBody>
      </p:sp>
      <p:sp>
        <p:nvSpPr>
          <p:cNvPr id="7" name="TextBox 6">
            <a:extLst>
              <a:ext uri="{FF2B5EF4-FFF2-40B4-BE49-F238E27FC236}">
                <a16:creationId xmlns:a16="http://schemas.microsoft.com/office/drawing/2014/main" id="{19299D25-0C6A-4A08-95DD-E79713C5F1A6}"/>
              </a:ext>
            </a:extLst>
          </p:cNvPr>
          <p:cNvSpPr txBox="1"/>
          <p:nvPr/>
        </p:nvSpPr>
        <p:spPr>
          <a:xfrm>
            <a:off x="5533611" y="3677478"/>
            <a:ext cx="393056" cy="584775"/>
          </a:xfrm>
          <a:prstGeom prst="rect">
            <a:avLst/>
          </a:prstGeom>
          <a:noFill/>
        </p:spPr>
        <p:txBody>
          <a:bodyPr wrap="none" rtlCol="0">
            <a:spAutoFit/>
          </a:bodyPr>
          <a:lstStyle/>
          <a:p>
            <a:r>
              <a:rPr lang="en-US" sz="3200"/>
              <a:t>0</a:t>
            </a:r>
          </a:p>
        </p:txBody>
      </p:sp>
      <p:sp>
        <p:nvSpPr>
          <p:cNvPr id="8" name="TextBox 7">
            <a:extLst>
              <a:ext uri="{FF2B5EF4-FFF2-40B4-BE49-F238E27FC236}">
                <a16:creationId xmlns:a16="http://schemas.microsoft.com/office/drawing/2014/main" id="{ED8CAAB9-7BA4-414D-B541-312E8CDE352F}"/>
              </a:ext>
            </a:extLst>
          </p:cNvPr>
          <p:cNvSpPr txBox="1"/>
          <p:nvPr/>
        </p:nvSpPr>
        <p:spPr>
          <a:xfrm>
            <a:off x="3953127" y="4427064"/>
            <a:ext cx="393056" cy="584775"/>
          </a:xfrm>
          <a:prstGeom prst="rect">
            <a:avLst/>
          </a:prstGeom>
          <a:noFill/>
        </p:spPr>
        <p:txBody>
          <a:bodyPr wrap="none" rtlCol="0">
            <a:spAutoFit/>
          </a:bodyPr>
          <a:lstStyle/>
          <a:p>
            <a:r>
              <a:rPr lang="en-US" sz="3200"/>
              <a:t>1</a:t>
            </a:r>
          </a:p>
        </p:txBody>
      </p:sp>
      <p:sp>
        <p:nvSpPr>
          <p:cNvPr id="9" name="TextBox 8">
            <a:extLst>
              <a:ext uri="{FF2B5EF4-FFF2-40B4-BE49-F238E27FC236}">
                <a16:creationId xmlns:a16="http://schemas.microsoft.com/office/drawing/2014/main" id="{4832E9FB-9AC9-4D10-8837-1AEFC16E69F1}"/>
              </a:ext>
            </a:extLst>
          </p:cNvPr>
          <p:cNvSpPr txBox="1"/>
          <p:nvPr/>
        </p:nvSpPr>
        <p:spPr>
          <a:xfrm>
            <a:off x="4479955" y="4427063"/>
            <a:ext cx="393056" cy="584775"/>
          </a:xfrm>
          <a:prstGeom prst="rect">
            <a:avLst/>
          </a:prstGeom>
          <a:noFill/>
        </p:spPr>
        <p:txBody>
          <a:bodyPr wrap="none" rtlCol="0">
            <a:spAutoFit/>
          </a:bodyPr>
          <a:lstStyle/>
          <a:p>
            <a:r>
              <a:rPr lang="en-US" sz="3200"/>
              <a:t>1</a:t>
            </a:r>
          </a:p>
        </p:txBody>
      </p:sp>
      <p:sp>
        <p:nvSpPr>
          <p:cNvPr id="10" name="TextBox 9">
            <a:extLst>
              <a:ext uri="{FF2B5EF4-FFF2-40B4-BE49-F238E27FC236}">
                <a16:creationId xmlns:a16="http://schemas.microsoft.com/office/drawing/2014/main" id="{A76B8AEC-B97A-451F-B821-475FE5139F56}"/>
              </a:ext>
            </a:extLst>
          </p:cNvPr>
          <p:cNvSpPr txBox="1"/>
          <p:nvPr/>
        </p:nvSpPr>
        <p:spPr>
          <a:xfrm>
            <a:off x="5006783" y="4427063"/>
            <a:ext cx="393056" cy="584775"/>
          </a:xfrm>
          <a:prstGeom prst="rect">
            <a:avLst/>
          </a:prstGeom>
          <a:noFill/>
        </p:spPr>
        <p:txBody>
          <a:bodyPr wrap="none" rtlCol="0">
            <a:spAutoFit/>
          </a:bodyPr>
          <a:lstStyle/>
          <a:p>
            <a:r>
              <a:rPr lang="en-US" sz="3200"/>
              <a:t>0</a:t>
            </a:r>
          </a:p>
        </p:txBody>
      </p:sp>
      <p:sp>
        <p:nvSpPr>
          <p:cNvPr id="11" name="TextBox 10">
            <a:extLst>
              <a:ext uri="{FF2B5EF4-FFF2-40B4-BE49-F238E27FC236}">
                <a16:creationId xmlns:a16="http://schemas.microsoft.com/office/drawing/2014/main" id="{4792F917-F8AF-4743-AA5B-9B5D785BE095}"/>
              </a:ext>
            </a:extLst>
          </p:cNvPr>
          <p:cNvSpPr txBox="1"/>
          <p:nvPr/>
        </p:nvSpPr>
        <p:spPr>
          <a:xfrm>
            <a:off x="5533611" y="4427063"/>
            <a:ext cx="393056" cy="584775"/>
          </a:xfrm>
          <a:prstGeom prst="rect">
            <a:avLst/>
          </a:prstGeom>
          <a:noFill/>
        </p:spPr>
        <p:txBody>
          <a:bodyPr wrap="none" rtlCol="0">
            <a:spAutoFit/>
          </a:bodyPr>
          <a:lstStyle/>
          <a:p>
            <a:r>
              <a:rPr lang="en-US" sz="3200"/>
              <a:t>0</a:t>
            </a:r>
          </a:p>
        </p:txBody>
      </p:sp>
      <p:sp>
        <p:nvSpPr>
          <p:cNvPr id="12" name="TextBox 11">
            <a:extLst>
              <a:ext uri="{FF2B5EF4-FFF2-40B4-BE49-F238E27FC236}">
                <a16:creationId xmlns:a16="http://schemas.microsoft.com/office/drawing/2014/main" id="{CD04C187-9D33-4053-97D1-0AB40E85F4F8}"/>
              </a:ext>
            </a:extLst>
          </p:cNvPr>
          <p:cNvSpPr txBox="1"/>
          <p:nvPr/>
        </p:nvSpPr>
        <p:spPr>
          <a:xfrm>
            <a:off x="3953127" y="5176648"/>
            <a:ext cx="393056" cy="584775"/>
          </a:xfrm>
          <a:prstGeom prst="rect">
            <a:avLst/>
          </a:prstGeom>
          <a:noFill/>
        </p:spPr>
        <p:txBody>
          <a:bodyPr wrap="none" rtlCol="0">
            <a:spAutoFit/>
          </a:bodyPr>
          <a:lstStyle/>
          <a:p>
            <a:r>
              <a:rPr lang="en-US" sz="3200">
                <a:solidFill>
                  <a:schemeClr val="accent6"/>
                </a:solidFill>
              </a:rPr>
              <a:t>0</a:t>
            </a:r>
          </a:p>
        </p:txBody>
      </p:sp>
      <p:sp>
        <p:nvSpPr>
          <p:cNvPr id="13" name="TextBox 12">
            <a:extLst>
              <a:ext uri="{FF2B5EF4-FFF2-40B4-BE49-F238E27FC236}">
                <a16:creationId xmlns:a16="http://schemas.microsoft.com/office/drawing/2014/main" id="{4E254D13-6857-4F01-8F29-3B38386432C9}"/>
              </a:ext>
            </a:extLst>
          </p:cNvPr>
          <p:cNvSpPr txBox="1"/>
          <p:nvPr/>
        </p:nvSpPr>
        <p:spPr>
          <a:xfrm>
            <a:off x="4479955" y="5176647"/>
            <a:ext cx="393056" cy="584775"/>
          </a:xfrm>
          <a:prstGeom prst="rect">
            <a:avLst/>
          </a:prstGeom>
          <a:noFill/>
        </p:spPr>
        <p:txBody>
          <a:bodyPr wrap="none" rtlCol="0">
            <a:spAutoFit/>
          </a:bodyPr>
          <a:lstStyle/>
          <a:p>
            <a:r>
              <a:rPr lang="en-US" sz="3200">
                <a:solidFill>
                  <a:schemeClr val="accent6"/>
                </a:solidFill>
              </a:rPr>
              <a:t>1</a:t>
            </a:r>
          </a:p>
        </p:txBody>
      </p:sp>
      <p:sp>
        <p:nvSpPr>
          <p:cNvPr id="14" name="TextBox 13">
            <a:extLst>
              <a:ext uri="{FF2B5EF4-FFF2-40B4-BE49-F238E27FC236}">
                <a16:creationId xmlns:a16="http://schemas.microsoft.com/office/drawing/2014/main" id="{16D60D1E-E5BF-471D-88C8-A1F550383F4E}"/>
              </a:ext>
            </a:extLst>
          </p:cNvPr>
          <p:cNvSpPr txBox="1"/>
          <p:nvPr/>
        </p:nvSpPr>
        <p:spPr>
          <a:xfrm>
            <a:off x="5006783" y="5176647"/>
            <a:ext cx="393056" cy="584775"/>
          </a:xfrm>
          <a:prstGeom prst="rect">
            <a:avLst/>
          </a:prstGeom>
          <a:noFill/>
        </p:spPr>
        <p:txBody>
          <a:bodyPr wrap="none" rtlCol="0">
            <a:spAutoFit/>
          </a:bodyPr>
          <a:lstStyle/>
          <a:p>
            <a:r>
              <a:rPr lang="en-US" sz="3200"/>
              <a:t>1</a:t>
            </a:r>
          </a:p>
        </p:txBody>
      </p:sp>
      <p:sp>
        <p:nvSpPr>
          <p:cNvPr id="15" name="TextBox 14">
            <a:extLst>
              <a:ext uri="{FF2B5EF4-FFF2-40B4-BE49-F238E27FC236}">
                <a16:creationId xmlns:a16="http://schemas.microsoft.com/office/drawing/2014/main" id="{20343331-A155-4D28-9DE2-C532ACA89A78}"/>
              </a:ext>
            </a:extLst>
          </p:cNvPr>
          <p:cNvSpPr txBox="1"/>
          <p:nvPr/>
        </p:nvSpPr>
        <p:spPr>
          <a:xfrm>
            <a:off x="5533611" y="5176647"/>
            <a:ext cx="393056" cy="584775"/>
          </a:xfrm>
          <a:prstGeom prst="rect">
            <a:avLst/>
          </a:prstGeom>
          <a:noFill/>
        </p:spPr>
        <p:txBody>
          <a:bodyPr wrap="none" rtlCol="0">
            <a:spAutoFit/>
          </a:bodyPr>
          <a:lstStyle/>
          <a:p>
            <a:r>
              <a:rPr lang="en-US" sz="3200"/>
              <a:t>0</a:t>
            </a:r>
          </a:p>
        </p:txBody>
      </p:sp>
      <p:cxnSp>
        <p:nvCxnSpPr>
          <p:cNvPr id="16" name="Straight Connector 15">
            <a:extLst>
              <a:ext uri="{FF2B5EF4-FFF2-40B4-BE49-F238E27FC236}">
                <a16:creationId xmlns:a16="http://schemas.microsoft.com/office/drawing/2014/main" id="{82604C59-0F00-482D-BC37-4629538CF653}"/>
              </a:ext>
            </a:extLst>
          </p:cNvPr>
          <p:cNvCxnSpPr/>
          <p:nvPr/>
        </p:nvCxnSpPr>
        <p:spPr>
          <a:xfrm>
            <a:off x="3859289" y="5104199"/>
            <a:ext cx="22949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966C981-53CB-4944-ABB0-EEEBADFBCF46}"/>
              </a:ext>
            </a:extLst>
          </p:cNvPr>
          <p:cNvSpPr txBox="1"/>
          <p:nvPr/>
        </p:nvSpPr>
        <p:spPr>
          <a:xfrm>
            <a:off x="6689034" y="3739032"/>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r>
              <a:rPr lang="en-US" sz="2400">
                <a:latin typeface="Cambria Math" panose="02040503050406030204" pitchFamily="18" charset="0"/>
                <a:ea typeface="Cambria Math" panose="02040503050406030204" pitchFamily="18" charset="0"/>
              </a:rPr>
              <a:t> before</a:t>
            </a:r>
          </a:p>
        </p:txBody>
      </p:sp>
      <p:sp>
        <p:nvSpPr>
          <p:cNvPr id="18" name="TextBox 17">
            <a:extLst>
              <a:ext uri="{FF2B5EF4-FFF2-40B4-BE49-F238E27FC236}">
                <a16:creationId xmlns:a16="http://schemas.microsoft.com/office/drawing/2014/main" id="{55F89B74-1451-4B48-85E7-3BAD325F97B5}"/>
              </a:ext>
            </a:extLst>
          </p:cNvPr>
          <p:cNvSpPr txBox="1"/>
          <p:nvPr/>
        </p:nvSpPr>
        <p:spPr>
          <a:xfrm>
            <a:off x="6689034" y="4488617"/>
            <a:ext cx="26670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B </a:t>
            </a:r>
            <a:r>
              <a:rPr lang="en-US" sz="2400">
                <a:latin typeface="Cambria Math" panose="02040503050406030204" pitchFamily="18" charset="0"/>
                <a:ea typeface="Cambria Math" panose="02040503050406030204" pitchFamily="18" charset="0"/>
              </a:rPr>
              <a:t>(logic operand)</a:t>
            </a:r>
          </a:p>
        </p:txBody>
      </p:sp>
      <p:sp>
        <p:nvSpPr>
          <p:cNvPr id="19" name="TextBox 18">
            <a:extLst>
              <a:ext uri="{FF2B5EF4-FFF2-40B4-BE49-F238E27FC236}">
                <a16:creationId xmlns:a16="http://schemas.microsoft.com/office/drawing/2014/main" id="{296103DF-E95C-460C-838D-1CCC3AE492CB}"/>
              </a:ext>
            </a:extLst>
          </p:cNvPr>
          <p:cNvSpPr txBox="1"/>
          <p:nvPr/>
        </p:nvSpPr>
        <p:spPr>
          <a:xfrm>
            <a:off x="6689034" y="5240433"/>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r>
              <a:rPr lang="en-US" sz="2400">
                <a:latin typeface="Cambria Math" panose="02040503050406030204" pitchFamily="18" charset="0"/>
                <a:ea typeface="Cambria Math" panose="02040503050406030204" pitchFamily="18" charset="0"/>
              </a:rPr>
              <a:t> after</a:t>
            </a:r>
          </a:p>
        </p:txBody>
      </p:sp>
    </p:spTree>
    <p:extLst>
      <p:ext uri="{BB962C8B-B14F-4D97-AF65-F5344CB8AC3E}">
        <p14:creationId xmlns:p14="http://schemas.microsoft.com/office/powerpoint/2010/main" val="1226582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dur="5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dur="50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dur="50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dur="5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10" presetClass="entr" presetSubtype="0" dur="50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dur="50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dur="50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dur="50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dur="50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nodeType="clickPar">
                      <p:stCondLst>
                        <p:cond delay="indefinite"/>
                      </p:stCondLst>
                      <p:childTnLst>
                        <p:par>
                          <p:cTn id="68" fill="hold">
                            <p:stCondLst>
                              <p:cond delay="0"/>
                            </p:stCondLst>
                            <p:childTnLst>
                              <p:par>
                                <p:cTn id="69" presetID="10" presetClass="entr" presetSubtype="0" dur="50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10" presetClass="entr" presetSubtype="0" dur="50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par>
                    <p:cTn id="82" fill="hold" nodeType="clickPar">
                      <p:stCondLst>
                        <p:cond delay="indefinite"/>
                      </p:stCondLst>
                      <p:childTnLst>
                        <p:par>
                          <p:cTn id="83" fill="hold">
                            <p:stCondLst>
                              <p:cond delay="0"/>
                            </p:stCondLst>
                            <p:childTnLst>
                              <p:par>
                                <p:cTn id="84" presetID="10" presetClass="entr" presetSubtype="0" dur="500" fill="hold" grpId="0"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p:bldP spid="10" grpId="0"/>
      <p:bldP spid="11" grpId="0"/>
      <p:bldP spid="12" grpId="0"/>
      <p:bldP spid="13" grpId="0"/>
      <p:bldP spid="14" grpId="0"/>
      <p:bldP spid="15" grpId="0"/>
      <p:bldP spid="17" grpId="0"/>
      <p:bldP spid="18" grpId="0"/>
      <p:bldP spid="19" grpId="0"/>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DCC8-E5D6-40E3-861B-95A3ED84082A}"/>
              </a:ext>
            </a:extLst>
          </p:cNvPr>
          <p:cNvSpPr>
            <a:spLocks noGrp="1"/>
          </p:cNvSpPr>
          <p:nvPr>
            <p:ph type="title"/>
          </p:nvPr>
        </p:nvSpPr>
        <p:spPr/>
        <p:txBody>
          <a:bodyPr/>
          <a:lstStyle/>
          <a:p>
            <a:r>
              <a:rPr lang="en-IN"/>
              <a:t>Applications of Logic Microoperations</a:t>
            </a:r>
          </a:p>
        </p:txBody>
      </p:sp>
      <p:sp>
        <p:nvSpPr>
          <p:cNvPr id="3" name="Content Placeholder 2">
            <a:extLst>
              <a:ext uri="{FF2B5EF4-FFF2-40B4-BE49-F238E27FC236}">
                <a16:creationId xmlns:a16="http://schemas.microsoft.com/office/drawing/2014/main" id="{ADA95532-EEB3-49E3-A224-247C92ECCFB0}"/>
              </a:ext>
            </a:extLst>
          </p:cNvPr>
          <p:cNvSpPr>
            <a:spLocks noGrp="1"/>
          </p:cNvSpPr>
          <p:nvPr>
            <p:ph idx="1"/>
          </p:nvPr>
        </p:nvSpPr>
        <p:spPr>
          <a:xfrm>
            <a:off x="131180" y="863444"/>
            <a:ext cx="11929641" cy="2297199"/>
          </a:xfrm>
        </p:spPr>
        <p:txBody>
          <a:bodyPr/>
          <a:lstStyle/>
          <a:p>
            <a:pPr marL="457200" indent="-457200" algn="just">
              <a:buFont typeface="+mj-lt"/>
              <a:buAutoNum type="arabicPeriod" startAt="3"/>
            </a:pPr>
            <a:r>
              <a:rPr lang="en-US">
                <a:solidFill>
                  <a:schemeClr val="tx2"/>
                </a:solidFill>
              </a:rPr>
              <a:t>Selective Clear Operation</a:t>
            </a:r>
          </a:p>
          <a:p>
            <a:pPr algn="just"/>
            <a:r>
              <a:rPr lang="en-US"/>
              <a:t>The </a:t>
            </a:r>
            <a:r>
              <a:rPr lang="en-US" i="1">
                <a:solidFill>
                  <a:schemeClr val="tx2"/>
                </a:solidFill>
              </a:rPr>
              <a:t>selective-clear</a:t>
            </a:r>
            <a:r>
              <a:rPr lang="en-US"/>
              <a:t> operation clears to 0 the bits in register A only where there are corresponding 1's in register B.</a:t>
            </a:r>
          </a:p>
          <a:p>
            <a:pPr algn="just"/>
            <a:r>
              <a:rPr lang="en-US"/>
              <a:t>It does not affect bit positions that have 0's in B.</a:t>
            </a:r>
          </a:p>
          <a:p>
            <a:pPr lvl="0" algn="just"/>
            <a:r>
              <a:rPr lang="en-US"/>
              <a:t>The corresponding logic microoperation is A ← A </a:t>
            </a:r>
            <a:r>
              <a:rPr lang="en-US" cap="small"/>
              <a:t>∧</a:t>
            </a:r>
            <a:r>
              <a:rPr lang="en-US" i="1" cap="small"/>
              <a:t> </a:t>
            </a:r>
            <a:r>
              <a:rPr lang="en-US"/>
              <a:t>B’.</a:t>
            </a:r>
          </a:p>
          <a:p>
            <a:endParaRPr lang="en-IN"/>
          </a:p>
        </p:txBody>
      </p:sp>
      <p:sp>
        <p:nvSpPr>
          <p:cNvPr id="4" name="TextBox 3">
            <a:extLst>
              <a:ext uri="{FF2B5EF4-FFF2-40B4-BE49-F238E27FC236}">
                <a16:creationId xmlns:a16="http://schemas.microsoft.com/office/drawing/2014/main" id="{941F44F1-7394-4C6D-A5A1-708DA3242709}"/>
              </a:ext>
            </a:extLst>
          </p:cNvPr>
          <p:cNvSpPr txBox="1"/>
          <p:nvPr/>
        </p:nvSpPr>
        <p:spPr>
          <a:xfrm>
            <a:off x="4052519" y="3564795"/>
            <a:ext cx="393056" cy="584775"/>
          </a:xfrm>
          <a:prstGeom prst="rect">
            <a:avLst/>
          </a:prstGeom>
          <a:noFill/>
        </p:spPr>
        <p:txBody>
          <a:bodyPr wrap="none" rtlCol="0">
            <a:spAutoFit/>
          </a:bodyPr>
          <a:lstStyle/>
          <a:p>
            <a:r>
              <a:rPr lang="en-US" sz="3200"/>
              <a:t>1</a:t>
            </a:r>
          </a:p>
        </p:txBody>
      </p:sp>
      <p:sp>
        <p:nvSpPr>
          <p:cNvPr id="5" name="TextBox 4">
            <a:extLst>
              <a:ext uri="{FF2B5EF4-FFF2-40B4-BE49-F238E27FC236}">
                <a16:creationId xmlns:a16="http://schemas.microsoft.com/office/drawing/2014/main" id="{FD15DDFC-08DE-49A6-B0FB-98BE9EE854B4}"/>
              </a:ext>
            </a:extLst>
          </p:cNvPr>
          <p:cNvSpPr txBox="1"/>
          <p:nvPr/>
        </p:nvSpPr>
        <p:spPr>
          <a:xfrm>
            <a:off x="4579347" y="3564794"/>
            <a:ext cx="393056" cy="584775"/>
          </a:xfrm>
          <a:prstGeom prst="rect">
            <a:avLst/>
          </a:prstGeom>
          <a:noFill/>
        </p:spPr>
        <p:txBody>
          <a:bodyPr wrap="none" rtlCol="0">
            <a:spAutoFit/>
          </a:bodyPr>
          <a:lstStyle/>
          <a:p>
            <a:r>
              <a:rPr lang="en-US" sz="3200"/>
              <a:t>0</a:t>
            </a:r>
          </a:p>
        </p:txBody>
      </p:sp>
      <p:sp>
        <p:nvSpPr>
          <p:cNvPr id="6" name="TextBox 5">
            <a:extLst>
              <a:ext uri="{FF2B5EF4-FFF2-40B4-BE49-F238E27FC236}">
                <a16:creationId xmlns:a16="http://schemas.microsoft.com/office/drawing/2014/main" id="{92C6A569-EB29-44B3-812B-5885653953EB}"/>
              </a:ext>
            </a:extLst>
          </p:cNvPr>
          <p:cNvSpPr txBox="1"/>
          <p:nvPr/>
        </p:nvSpPr>
        <p:spPr>
          <a:xfrm>
            <a:off x="5106175" y="3564794"/>
            <a:ext cx="393056" cy="584775"/>
          </a:xfrm>
          <a:prstGeom prst="rect">
            <a:avLst/>
          </a:prstGeom>
          <a:noFill/>
        </p:spPr>
        <p:txBody>
          <a:bodyPr wrap="none" rtlCol="0">
            <a:spAutoFit/>
          </a:bodyPr>
          <a:lstStyle/>
          <a:p>
            <a:r>
              <a:rPr lang="en-US" sz="3200"/>
              <a:t>1</a:t>
            </a:r>
          </a:p>
        </p:txBody>
      </p:sp>
      <p:sp>
        <p:nvSpPr>
          <p:cNvPr id="7" name="TextBox 6">
            <a:extLst>
              <a:ext uri="{FF2B5EF4-FFF2-40B4-BE49-F238E27FC236}">
                <a16:creationId xmlns:a16="http://schemas.microsoft.com/office/drawing/2014/main" id="{7ABDFE16-29BE-44E8-9019-1D53B547DD58}"/>
              </a:ext>
            </a:extLst>
          </p:cNvPr>
          <p:cNvSpPr txBox="1"/>
          <p:nvPr/>
        </p:nvSpPr>
        <p:spPr>
          <a:xfrm>
            <a:off x="5633003" y="3564794"/>
            <a:ext cx="393056" cy="584775"/>
          </a:xfrm>
          <a:prstGeom prst="rect">
            <a:avLst/>
          </a:prstGeom>
          <a:noFill/>
        </p:spPr>
        <p:txBody>
          <a:bodyPr wrap="none" rtlCol="0">
            <a:spAutoFit/>
          </a:bodyPr>
          <a:lstStyle/>
          <a:p>
            <a:r>
              <a:rPr lang="en-US" sz="3200"/>
              <a:t>0</a:t>
            </a:r>
          </a:p>
        </p:txBody>
      </p:sp>
      <p:sp>
        <p:nvSpPr>
          <p:cNvPr id="8" name="TextBox 7">
            <a:extLst>
              <a:ext uri="{FF2B5EF4-FFF2-40B4-BE49-F238E27FC236}">
                <a16:creationId xmlns:a16="http://schemas.microsoft.com/office/drawing/2014/main" id="{2BDC7BF2-FE7F-4AE3-A0FB-A01353B96014}"/>
              </a:ext>
            </a:extLst>
          </p:cNvPr>
          <p:cNvSpPr txBox="1"/>
          <p:nvPr/>
        </p:nvSpPr>
        <p:spPr>
          <a:xfrm>
            <a:off x="4052519" y="4314380"/>
            <a:ext cx="393056" cy="584775"/>
          </a:xfrm>
          <a:prstGeom prst="rect">
            <a:avLst/>
          </a:prstGeom>
          <a:noFill/>
        </p:spPr>
        <p:txBody>
          <a:bodyPr wrap="none" rtlCol="0">
            <a:spAutoFit/>
          </a:bodyPr>
          <a:lstStyle/>
          <a:p>
            <a:r>
              <a:rPr lang="en-US" sz="3200"/>
              <a:t>1</a:t>
            </a:r>
          </a:p>
        </p:txBody>
      </p:sp>
      <p:sp>
        <p:nvSpPr>
          <p:cNvPr id="9" name="TextBox 8">
            <a:extLst>
              <a:ext uri="{FF2B5EF4-FFF2-40B4-BE49-F238E27FC236}">
                <a16:creationId xmlns:a16="http://schemas.microsoft.com/office/drawing/2014/main" id="{4E2E46F0-2128-4916-849E-A3D04506C58F}"/>
              </a:ext>
            </a:extLst>
          </p:cNvPr>
          <p:cNvSpPr txBox="1"/>
          <p:nvPr/>
        </p:nvSpPr>
        <p:spPr>
          <a:xfrm>
            <a:off x="4579347" y="4314379"/>
            <a:ext cx="393056" cy="584775"/>
          </a:xfrm>
          <a:prstGeom prst="rect">
            <a:avLst/>
          </a:prstGeom>
          <a:noFill/>
        </p:spPr>
        <p:txBody>
          <a:bodyPr wrap="none" rtlCol="0">
            <a:spAutoFit/>
          </a:bodyPr>
          <a:lstStyle/>
          <a:p>
            <a:r>
              <a:rPr lang="en-US" sz="3200"/>
              <a:t>1</a:t>
            </a:r>
          </a:p>
        </p:txBody>
      </p:sp>
      <p:sp>
        <p:nvSpPr>
          <p:cNvPr id="10" name="TextBox 9">
            <a:extLst>
              <a:ext uri="{FF2B5EF4-FFF2-40B4-BE49-F238E27FC236}">
                <a16:creationId xmlns:a16="http://schemas.microsoft.com/office/drawing/2014/main" id="{FBE7E6C0-D22A-471E-A31C-0E133F7AA8F2}"/>
              </a:ext>
            </a:extLst>
          </p:cNvPr>
          <p:cNvSpPr txBox="1"/>
          <p:nvPr/>
        </p:nvSpPr>
        <p:spPr>
          <a:xfrm>
            <a:off x="5106175" y="4314379"/>
            <a:ext cx="393056" cy="584775"/>
          </a:xfrm>
          <a:prstGeom prst="rect">
            <a:avLst/>
          </a:prstGeom>
          <a:noFill/>
        </p:spPr>
        <p:txBody>
          <a:bodyPr wrap="none" rtlCol="0">
            <a:spAutoFit/>
          </a:bodyPr>
          <a:lstStyle/>
          <a:p>
            <a:r>
              <a:rPr lang="en-US" sz="3200"/>
              <a:t>0</a:t>
            </a:r>
          </a:p>
        </p:txBody>
      </p:sp>
      <p:sp>
        <p:nvSpPr>
          <p:cNvPr id="11" name="TextBox 10">
            <a:extLst>
              <a:ext uri="{FF2B5EF4-FFF2-40B4-BE49-F238E27FC236}">
                <a16:creationId xmlns:a16="http://schemas.microsoft.com/office/drawing/2014/main" id="{787E957B-A546-4260-B371-FDFAAC7713F4}"/>
              </a:ext>
            </a:extLst>
          </p:cNvPr>
          <p:cNvSpPr txBox="1"/>
          <p:nvPr/>
        </p:nvSpPr>
        <p:spPr>
          <a:xfrm>
            <a:off x="5633003" y="4314379"/>
            <a:ext cx="393056" cy="584775"/>
          </a:xfrm>
          <a:prstGeom prst="rect">
            <a:avLst/>
          </a:prstGeom>
          <a:noFill/>
        </p:spPr>
        <p:txBody>
          <a:bodyPr wrap="none" rtlCol="0">
            <a:spAutoFit/>
          </a:bodyPr>
          <a:lstStyle/>
          <a:p>
            <a:r>
              <a:rPr lang="en-US" sz="3200"/>
              <a:t>0</a:t>
            </a:r>
          </a:p>
        </p:txBody>
      </p:sp>
      <p:sp>
        <p:nvSpPr>
          <p:cNvPr id="12" name="TextBox 11">
            <a:extLst>
              <a:ext uri="{FF2B5EF4-FFF2-40B4-BE49-F238E27FC236}">
                <a16:creationId xmlns:a16="http://schemas.microsoft.com/office/drawing/2014/main" id="{9D6334B1-E0CF-4FE9-96FE-6BF1684DFE35}"/>
              </a:ext>
            </a:extLst>
          </p:cNvPr>
          <p:cNvSpPr txBox="1"/>
          <p:nvPr/>
        </p:nvSpPr>
        <p:spPr>
          <a:xfrm>
            <a:off x="4052519" y="5063964"/>
            <a:ext cx="393056" cy="584775"/>
          </a:xfrm>
          <a:prstGeom prst="rect">
            <a:avLst/>
          </a:prstGeom>
          <a:noFill/>
        </p:spPr>
        <p:txBody>
          <a:bodyPr wrap="none" rtlCol="0">
            <a:spAutoFit/>
          </a:bodyPr>
          <a:lstStyle/>
          <a:p>
            <a:r>
              <a:rPr lang="en-US" sz="3200">
                <a:solidFill>
                  <a:schemeClr val="accent6"/>
                </a:solidFill>
              </a:rPr>
              <a:t>0</a:t>
            </a:r>
          </a:p>
        </p:txBody>
      </p:sp>
      <p:sp>
        <p:nvSpPr>
          <p:cNvPr id="13" name="TextBox 12">
            <a:extLst>
              <a:ext uri="{FF2B5EF4-FFF2-40B4-BE49-F238E27FC236}">
                <a16:creationId xmlns:a16="http://schemas.microsoft.com/office/drawing/2014/main" id="{B2B43B2E-0ACC-464F-B47D-57A33F5C06D4}"/>
              </a:ext>
            </a:extLst>
          </p:cNvPr>
          <p:cNvSpPr txBox="1"/>
          <p:nvPr/>
        </p:nvSpPr>
        <p:spPr>
          <a:xfrm>
            <a:off x="4579347" y="5063963"/>
            <a:ext cx="393056" cy="584775"/>
          </a:xfrm>
          <a:prstGeom prst="rect">
            <a:avLst/>
          </a:prstGeom>
          <a:noFill/>
        </p:spPr>
        <p:txBody>
          <a:bodyPr wrap="none" rtlCol="0">
            <a:spAutoFit/>
          </a:bodyPr>
          <a:lstStyle/>
          <a:p>
            <a:r>
              <a:rPr lang="en-US" sz="3200">
                <a:solidFill>
                  <a:schemeClr val="accent6"/>
                </a:solidFill>
              </a:rPr>
              <a:t>0</a:t>
            </a:r>
          </a:p>
        </p:txBody>
      </p:sp>
      <p:sp>
        <p:nvSpPr>
          <p:cNvPr id="14" name="TextBox 13">
            <a:extLst>
              <a:ext uri="{FF2B5EF4-FFF2-40B4-BE49-F238E27FC236}">
                <a16:creationId xmlns:a16="http://schemas.microsoft.com/office/drawing/2014/main" id="{384BB4ED-43AB-4B75-9618-4562D7802D2D}"/>
              </a:ext>
            </a:extLst>
          </p:cNvPr>
          <p:cNvSpPr txBox="1"/>
          <p:nvPr/>
        </p:nvSpPr>
        <p:spPr>
          <a:xfrm>
            <a:off x="5106175" y="5063963"/>
            <a:ext cx="393056" cy="584775"/>
          </a:xfrm>
          <a:prstGeom prst="rect">
            <a:avLst/>
          </a:prstGeom>
          <a:noFill/>
        </p:spPr>
        <p:txBody>
          <a:bodyPr wrap="none" rtlCol="0">
            <a:spAutoFit/>
          </a:bodyPr>
          <a:lstStyle/>
          <a:p>
            <a:r>
              <a:rPr lang="en-US" sz="3200"/>
              <a:t>1</a:t>
            </a:r>
          </a:p>
        </p:txBody>
      </p:sp>
      <p:sp>
        <p:nvSpPr>
          <p:cNvPr id="15" name="TextBox 14">
            <a:extLst>
              <a:ext uri="{FF2B5EF4-FFF2-40B4-BE49-F238E27FC236}">
                <a16:creationId xmlns:a16="http://schemas.microsoft.com/office/drawing/2014/main" id="{C5DD663D-EE03-43AC-B1FA-1DDC80C7309D}"/>
              </a:ext>
            </a:extLst>
          </p:cNvPr>
          <p:cNvSpPr txBox="1"/>
          <p:nvPr/>
        </p:nvSpPr>
        <p:spPr>
          <a:xfrm>
            <a:off x="5633003" y="5063963"/>
            <a:ext cx="393056" cy="584775"/>
          </a:xfrm>
          <a:prstGeom prst="rect">
            <a:avLst/>
          </a:prstGeom>
          <a:noFill/>
        </p:spPr>
        <p:txBody>
          <a:bodyPr wrap="none" rtlCol="0">
            <a:spAutoFit/>
          </a:bodyPr>
          <a:lstStyle/>
          <a:p>
            <a:r>
              <a:rPr lang="en-US" sz="3200"/>
              <a:t>0</a:t>
            </a:r>
          </a:p>
        </p:txBody>
      </p:sp>
      <p:cxnSp>
        <p:nvCxnSpPr>
          <p:cNvPr id="16" name="Straight Connector 15">
            <a:extLst>
              <a:ext uri="{FF2B5EF4-FFF2-40B4-BE49-F238E27FC236}">
                <a16:creationId xmlns:a16="http://schemas.microsoft.com/office/drawing/2014/main" id="{253339D1-BFAD-4CB9-ADAF-A64BC99072CE}"/>
              </a:ext>
            </a:extLst>
          </p:cNvPr>
          <p:cNvCxnSpPr/>
          <p:nvPr/>
        </p:nvCxnSpPr>
        <p:spPr>
          <a:xfrm>
            <a:off x="3958681" y="4991515"/>
            <a:ext cx="22949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51C9F1-737E-4D2C-AE6A-C846E37C7AD5}"/>
              </a:ext>
            </a:extLst>
          </p:cNvPr>
          <p:cNvSpPr txBox="1"/>
          <p:nvPr/>
        </p:nvSpPr>
        <p:spPr>
          <a:xfrm>
            <a:off x="6788426" y="3626348"/>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r>
              <a:rPr lang="en-US" sz="2400">
                <a:latin typeface="Cambria Math" panose="02040503050406030204" pitchFamily="18" charset="0"/>
                <a:ea typeface="Cambria Math" panose="02040503050406030204" pitchFamily="18" charset="0"/>
              </a:rPr>
              <a:t> before</a:t>
            </a:r>
          </a:p>
        </p:txBody>
      </p:sp>
      <p:sp>
        <p:nvSpPr>
          <p:cNvPr id="18" name="TextBox 17">
            <a:extLst>
              <a:ext uri="{FF2B5EF4-FFF2-40B4-BE49-F238E27FC236}">
                <a16:creationId xmlns:a16="http://schemas.microsoft.com/office/drawing/2014/main" id="{9D9AE15E-768F-43B0-8E71-7B8DE3BD5191}"/>
              </a:ext>
            </a:extLst>
          </p:cNvPr>
          <p:cNvSpPr txBox="1"/>
          <p:nvPr/>
        </p:nvSpPr>
        <p:spPr>
          <a:xfrm>
            <a:off x="6788426" y="4375933"/>
            <a:ext cx="26670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B </a:t>
            </a:r>
            <a:r>
              <a:rPr lang="en-US" sz="2400">
                <a:latin typeface="Cambria Math" panose="02040503050406030204" pitchFamily="18" charset="0"/>
                <a:ea typeface="Cambria Math" panose="02040503050406030204" pitchFamily="18" charset="0"/>
              </a:rPr>
              <a:t>(logic operand)</a:t>
            </a:r>
          </a:p>
        </p:txBody>
      </p:sp>
      <p:sp>
        <p:nvSpPr>
          <p:cNvPr id="19" name="TextBox 18">
            <a:extLst>
              <a:ext uri="{FF2B5EF4-FFF2-40B4-BE49-F238E27FC236}">
                <a16:creationId xmlns:a16="http://schemas.microsoft.com/office/drawing/2014/main" id="{FE159A94-5FC2-4DE2-A07F-C83866830E23}"/>
              </a:ext>
            </a:extLst>
          </p:cNvPr>
          <p:cNvSpPr txBox="1"/>
          <p:nvPr/>
        </p:nvSpPr>
        <p:spPr>
          <a:xfrm>
            <a:off x="6788426" y="5127749"/>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r>
              <a:rPr lang="en-US" sz="2400">
                <a:latin typeface="Cambria Math" panose="02040503050406030204" pitchFamily="18" charset="0"/>
                <a:ea typeface="Cambria Math" panose="02040503050406030204" pitchFamily="18" charset="0"/>
              </a:rPr>
              <a:t> after</a:t>
            </a:r>
          </a:p>
        </p:txBody>
      </p:sp>
    </p:spTree>
    <p:extLst>
      <p:ext uri="{BB962C8B-B14F-4D97-AF65-F5344CB8AC3E}">
        <p14:creationId xmlns:p14="http://schemas.microsoft.com/office/powerpoint/2010/main" val="1033145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dur="5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dur="50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dur="50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dur="5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10" presetClass="entr" presetSubtype="0" dur="50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dur="50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dur="50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dur="50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dur="50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nodeType="clickPar">
                      <p:stCondLst>
                        <p:cond delay="indefinite"/>
                      </p:stCondLst>
                      <p:childTnLst>
                        <p:par>
                          <p:cTn id="68" fill="hold">
                            <p:stCondLst>
                              <p:cond delay="0"/>
                            </p:stCondLst>
                            <p:childTnLst>
                              <p:par>
                                <p:cTn id="69" presetID="10" presetClass="entr" presetSubtype="0" dur="50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10" presetClass="entr" presetSubtype="0" dur="50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par>
                    <p:cTn id="82" fill="hold" nodeType="clickPar">
                      <p:stCondLst>
                        <p:cond delay="indefinite"/>
                      </p:stCondLst>
                      <p:childTnLst>
                        <p:par>
                          <p:cTn id="83" fill="hold">
                            <p:stCondLst>
                              <p:cond delay="0"/>
                            </p:stCondLst>
                            <p:childTnLst>
                              <p:par>
                                <p:cTn id="84" presetID="10" presetClass="entr" presetSubtype="0" dur="500" fill="hold" grpId="0"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p:bldP spid="10" grpId="0"/>
      <p:bldP spid="11" grpId="0"/>
      <p:bldP spid="12" grpId="0"/>
      <p:bldP spid="13" grpId="0"/>
      <p:bldP spid="14" grpId="0"/>
      <p:bldP spid="15" grpId="0"/>
      <p:bldP spid="17" grpId="0"/>
      <p:bldP spid="18"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65A7-6AAF-4255-9950-EB1A55B4AD47}"/>
              </a:ext>
            </a:extLst>
          </p:cNvPr>
          <p:cNvSpPr>
            <a:spLocks noGrp="1"/>
          </p:cNvSpPr>
          <p:nvPr>
            <p:ph type="title"/>
          </p:nvPr>
        </p:nvSpPr>
        <p:spPr/>
        <p:txBody>
          <a:bodyPr/>
          <a:lstStyle/>
          <a:p>
            <a:r>
              <a:rPr lang="en-IN"/>
              <a:t>Applications of Logic Microoperations</a:t>
            </a:r>
          </a:p>
        </p:txBody>
      </p:sp>
      <p:sp>
        <p:nvSpPr>
          <p:cNvPr id="3" name="Content Placeholder 2">
            <a:extLst>
              <a:ext uri="{FF2B5EF4-FFF2-40B4-BE49-F238E27FC236}">
                <a16:creationId xmlns:a16="http://schemas.microsoft.com/office/drawing/2014/main" id="{C765931A-EE5E-493D-A11C-0B5E2B687150}"/>
              </a:ext>
            </a:extLst>
          </p:cNvPr>
          <p:cNvSpPr>
            <a:spLocks noGrp="1"/>
          </p:cNvSpPr>
          <p:nvPr>
            <p:ph idx="1"/>
          </p:nvPr>
        </p:nvSpPr>
        <p:spPr>
          <a:xfrm>
            <a:off x="131180" y="863444"/>
            <a:ext cx="11929641" cy="1889695"/>
          </a:xfrm>
        </p:spPr>
        <p:txBody>
          <a:bodyPr/>
          <a:lstStyle/>
          <a:p>
            <a:pPr marL="457200" indent="-457200" algn="just">
              <a:buFont typeface="+mj-lt"/>
              <a:buAutoNum type="arabicPeriod" startAt="4"/>
            </a:pPr>
            <a:r>
              <a:rPr lang="en-US">
                <a:solidFill>
                  <a:schemeClr val="tx2"/>
                </a:solidFill>
              </a:rPr>
              <a:t>Mask Operation</a:t>
            </a:r>
          </a:p>
          <a:p>
            <a:pPr algn="just"/>
            <a:r>
              <a:rPr lang="en-US"/>
              <a:t>The </a:t>
            </a:r>
            <a:r>
              <a:rPr lang="en-US" i="1">
                <a:solidFill>
                  <a:schemeClr val="tx2"/>
                </a:solidFill>
              </a:rPr>
              <a:t>mask</a:t>
            </a:r>
            <a:r>
              <a:rPr lang="en-US"/>
              <a:t> operation is similar to the selective-clear operation except that the bits of register A are cleared only where there are corresponding 0’s in register B.</a:t>
            </a:r>
          </a:p>
          <a:p>
            <a:pPr lvl="0" algn="just"/>
            <a:r>
              <a:rPr lang="en-US"/>
              <a:t>The mask operation is an AND microoperation.</a:t>
            </a:r>
          </a:p>
          <a:p>
            <a:endParaRPr lang="en-IN"/>
          </a:p>
        </p:txBody>
      </p:sp>
      <p:sp>
        <p:nvSpPr>
          <p:cNvPr id="4" name="TextBox 3">
            <a:extLst>
              <a:ext uri="{FF2B5EF4-FFF2-40B4-BE49-F238E27FC236}">
                <a16:creationId xmlns:a16="http://schemas.microsoft.com/office/drawing/2014/main" id="{704E40F4-3EFC-48C9-9953-69EB7CDD4047}"/>
              </a:ext>
            </a:extLst>
          </p:cNvPr>
          <p:cNvSpPr txBox="1"/>
          <p:nvPr/>
        </p:nvSpPr>
        <p:spPr>
          <a:xfrm>
            <a:off x="3943189" y="3429001"/>
            <a:ext cx="393056" cy="584775"/>
          </a:xfrm>
          <a:prstGeom prst="rect">
            <a:avLst/>
          </a:prstGeom>
          <a:noFill/>
        </p:spPr>
        <p:txBody>
          <a:bodyPr wrap="none" rtlCol="0">
            <a:spAutoFit/>
          </a:bodyPr>
          <a:lstStyle/>
          <a:p>
            <a:r>
              <a:rPr lang="en-US" sz="3200"/>
              <a:t>1</a:t>
            </a:r>
          </a:p>
        </p:txBody>
      </p:sp>
      <p:sp>
        <p:nvSpPr>
          <p:cNvPr id="5" name="TextBox 4">
            <a:extLst>
              <a:ext uri="{FF2B5EF4-FFF2-40B4-BE49-F238E27FC236}">
                <a16:creationId xmlns:a16="http://schemas.microsoft.com/office/drawing/2014/main" id="{AEBF1577-04C6-46F1-83B5-92FDDFF76D88}"/>
              </a:ext>
            </a:extLst>
          </p:cNvPr>
          <p:cNvSpPr txBox="1"/>
          <p:nvPr/>
        </p:nvSpPr>
        <p:spPr>
          <a:xfrm>
            <a:off x="4470017" y="3429000"/>
            <a:ext cx="393056" cy="584775"/>
          </a:xfrm>
          <a:prstGeom prst="rect">
            <a:avLst/>
          </a:prstGeom>
          <a:noFill/>
        </p:spPr>
        <p:txBody>
          <a:bodyPr wrap="none" rtlCol="0">
            <a:spAutoFit/>
          </a:bodyPr>
          <a:lstStyle/>
          <a:p>
            <a:r>
              <a:rPr lang="en-US" sz="3200"/>
              <a:t>0</a:t>
            </a:r>
          </a:p>
        </p:txBody>
      </p:sp>
      <p:sp>
        <p:nvSpPr>
          <p:cNvPr id="6" name="TextBox 5">
            <a:extLst>
              <a:ext uri="{FF2B5EF4-FFF2-40B4-BE49-F238E27FC236}">
                <a16:creationId xmlns:a16="http://schemas.microsoft.com/office/drawing/2014/main" id="{A911E472-0CD2-4A6E-A6FF-70BC1E694374}"/>
              </a:ext>
            </a:extLst>
          </p:cNvPr>
          <p:cNvSpPr txBox="1"/>
          <p:nvPr/>
        </p:nvSpPr>
        <p:spPr>
          <a:xfrm>
            <a:off x="4996845" y="3429000"/>
            <a:ext cx="393056" cy="584775"/>
          </a:xfrm>
          <a:prstGeom prst="rect">
            <a:avLst/>
          </a:prstGeom>
          <a:noFill/>
        </p:spPr>
        <p:txBody>
          <a:bodyPr wrap="none" rtlCol="0">
            <a:spAutoFit/>
          </a:bodyPr>
          <a:lstStyle/>
          <a:p>
            <a:r>
              <a:rPr lang="en-US" sz="3200"/>
              <a:t>1</a:t>
            </a:r>
          </a:p>
        </p:txBody>
      </p:sp>
      <p:sp>
        <p:nvSpPr>
          <p:cNvPr id="7" name="TextBox 6">
            <a:extLst>
              <a:ext uri="{FF2B5EF4-FFF2-40B4-BE49-F238E27FC236}">
                <a16:creationId xmlns:a16="http://schemas.microsoft.com/office/drawing/2014/main" id="{63E4A9A9-3738-4C29-A055-F7B7E2350A57}"/>
              </a:ext>
            </a:extLst>
          </p:cNvPr>
          <p:cNvSpPr txBox="1"/>
          <p:nvPr/>
        </p:nvSpPr>
        <p:spPr>
          <a:xfrm>
            <a:off x="5523673" y="3429000"/>
            <a:ext cx="393056" cy="584775"/>
          </a:xfrm>
          <a:prstGeom prst="rect">
            <a:avLst/>
          </a:prstGeom>
          <a:noFill/>
        </p:spPr>
        <p:txBody>
          <a:bodyPr wrap="none" rtlCol="0">
            <a:spAutoFit/>
          </a:bodyPr>
          <a:lstStyle/>
          <a:p>
            <a:r>
              <a:rPr lang="en-US" sz="3200"/>
              <a:t>0</a:t>
            </a:r>
          </a:p>
        </p:txBody>
      </p:sp>
      <p:sp>
        <p:nvSpPr>
          <p:cNvPr id="8" name="TextBox 7">
            <a:extLst>
              <a:ext uri="{FF2B5EF4-FFF2-40B4-BE49-F238E27FC236}">
                <a16:creationId xmlns:a16="http://schemas.microsoft.com/office/drawing/2014/main" id="{A5BCC6B7-F435-41E2-BA14-B49894159A43}"/>
              </a:ext>
            </a:extLst>
          </p:cNvPr>
          <p:cNvSpPr txBox="1"/>
          <p:nvPr/>
        </p:nvSpPr>
        <p:spPr>
          <a:xfrm>
            <a:off x="3943189" y="4178586"/>
            <a:ext cx="393056" cy="584775"/>
          </a:xfrm>
          <a:prstGeom prst="rect">
            <a:avLst/>
          </a:prstGeom>
          <a:noFill/>
        </p:spPr>
        <p:txBody>
          <a:bodyPr wrap="none" rtlCol="0">
            <a:spAutoFit/>
          </a:bodyPr>
          <a:lstStyle/>
          <a:p>
            <a:r>
              <a:rPr lang="en-US" sz="3200"/>
              <a:t>1</a:t>
            </a:r>
          </a:p>
        </p:txBody>
      </p:sp>
      <p:sp>
        <p:nvSpPr>
          <p:cNvPr id="9" name="TextBox 8">
            <a:extLst>
              <a:ext uri="{FF2B5EF4-FFF2-40B4-BE49-F238E27FC236}">
                <a16:creationId xmlns:a16="http://schemas.microsoft.com/office/drawing/2014/main" id="{827DAF97-0080-4B60-9D38-AFB7D1E0A202}"/>
              </a:ext>
            </a:extLst>
          </p:cNvPr>
          <p:cNvSpPr txBox="1"/>
          <p:nvPr/>
        </p:nvSpPr>
        <p:spPr>
          <a:xfrm>
            <a:off x="4470017" y="4178585"/>
            <a:ext cx="393056" cy="584775"/>
          </a:xfrm>
          <a:prstGeom prst="rect">
            <a:avLst/>
          </a:prstGeom>
          <a:noFill/>
        </p:spPr>
        <p:txBody>
          <a:bodyPr wrap="none" rtlCol="0">
            <a:spAutoFit/>
          </a:bodyPr>
          <a:lstStyle/>
          <a:p>
            <a:r>
              <a:rPr lang="en-US" sz="3200"/>
              <a:t>1</a:t>
            </a:r>
          </a:p>
        </p:txBody>
      </p:sp>
      <p:sp>
        <p:nvSpPr>
          <p:cNvPr id="10" name="TextBox 9">
            <a:extLst>
              <a:ext uri="{FF2B5EF4-FFF2-40B4-BE49-F238E27FC236}">
                <a16:creationId xmlns:a16="http://schemas.microsoft.com/office/drawing/2014/main" id="{888FB151-4993-4D65-8C92-DEB99942D831}"/>
              </a:ext>
            </a:extLst>
          </p:cNvPr>
          <p:cNvSpPr txBox="1"/>
          <p:nvPr/>
        </p:nvSpPr>
        <p:spPr>
          <a:xfrm>
            <a:off x="4996845" y="4178585"/>
            <a:ext cx="393056" cy="584775"/>
          </a:xfrm>
          <a:prstGeom prst="rect">
            <a:avLst/>
          </a:prstGeom>
          <a:noFill/>
        </p:spPr>
        <p:txBody>
          <a:bodyPr wrap="none" rtlCol="0">
            <a:spAutoFit/>
          </a:bodyPr>
          <a:lstStyle/>
          <a:p>
            <a:r>
              <a:rPr lang="en-US" sz="3200"/>
              <a:t>0</a:t>
            </a:r>
          </a:p>
        </p:txBody>
      </p:sp>
      <p:sp>
        <p:nvSpPr>
          <p:cNvPr id="11" name="TextBox 10">
            <a:extLst>
              <a:ext uri="{FF2B5EF4-FFF2-40B4-BE49-F238E27FC236}">
                <a16:creationId xmlns:a16="http://schemas.microsoft.com/office/drawing/2014/main" id="{637FFB0A-4F0F-46FF-BA9D-9B0CC3D15EDD}"/>
              </a:ext>
            </a:extLst>
          </p:cNvPr>
          <p:cNvSpPr txBox="1"/>
          <p:nvPr/>
        </p:nvSpPr>
        <p:spPr>
          <a:xfrm>
            <a:off x="5523673" y="4178585"/>
            <a:ext cx="393056" cy="584775"/>
          </a:xfrm>
          <a:prstGeom prst="rect">
            <a:avLst/>
          </a:prstGeom>
          <a:noFill/>
        </p:spPr>
        <p:txBody>
          <a:bodyPr wrap="none" rtlCol="0">
            <a:spAutoFit/>
          </a:bodyPr>
          <a:lstStyle/>
          <a:p>
            <a:r>
              <a:rPr lang="en-US" sz="3200"/>
              <a:t>0</a:t>
            </a:r>
          </a:p>
        </p:txBody>
      </p:sp>
      <p:sp>
        <p:nvSpPr>
          <p:cNvPr id="12" name="TextBox 11">
            <a:extLst>
              <a:ext uri="{FF2B5EF4-FFF2-40B4-BE49-F238E27FC236}">
                <a16:creationId xmlns:a16="http://schemas.microsoft.com/office/drawing/2014/main" id="{C27BE60A-FE08-4A9B-A7C3-EFA266935BF3}"/>
              </a:ext>
            </a:extLst>
          </p:cNvPr>
          <p:cNvSpPr txBox="1"/>
          <p:nvPr/>
        </p:nvSpPr>
        <p:spPr>
          <a:xfrm>
            <a:off x="3943189" y="4928170"/>
            <a:ext cx="393056" cy="584775"/>
          </a:xfrm>
          <a:prstGeom prst="rect">
            <a:avLst/>
          </a:prstGeom>
          <a:noFill/>
        </p:spPr>
        <p:txBody>
          <a:bodyPr wrap="none" rtlCol="0">
            <a:spAutoFit/>
          </a:bodyPr>
          <a:lstStyle/>
          <a:p>
            <a:r>
              <a:rPr lang="en-US" sz="3200"/>
              <a:t>1</a:t>
            </a:r>
          </a:p>
        </p:txBody>
      </p:sp>
      <p:sp>
        <p:nvSpPr>
          <p:cNvPr id="13" name="TextBox 12">
            <a:extLst>
              <a:ext uri="{FF2B5EF4-FFF2-40B4-BE49-F238E27FC236}">
                <a16:creationId xmlns:a16="http://schemas.microsoft.com/office/drawing/2014/main" id="{2600CED5-3F7B-4770-8E20-D8791619550A}"/>
              </a:ext>
            </a:extLst>
          </p:cNvPr>
          <p:cNvSpPr txBox="1"/>
          <p:nvPr/>
        </p:nvSpPr>
        <p:spPr>
          <a:xfrm>
            <a:off x="4470017" y="4928169"/>
            <a:ext cx="393056" cy="584775"/>
          </a:xfrm>
          <a:prstGeom prst="rect">
            <a:avLst/>
          </a:prstGeom>
          <a:noFill/>
        </p:spPr>
        <p:txBody>
          <a:bodyPr wrap="none" rtlCol="0">
            <a:spAutoFit/>
          </a:bodyPr>
          <a:lstStyle/>
          <a:p>
            <a:r>
              <a:rPr lang="en-US" sz="3200"/>
              <a:t>0</a:t>
            </a:r>
          </a:p>
        </p:txBody>
      </p:sp>
      <p:sp>
        <p:nvSpPr>
          <p:cNvPr id="14" name="TextBox 13">
            <a:extLst>
              <a:ext uri="{FF2B5EF4-FFF2-40B4-BE49-F238E27FC236}">
                <a16:creationId xmlns:a16="http://schemas.microsoft.com/office/drawing/2014/main" id="{ABE696B8-3EC0-41C5-8DDE-F0B4FE1F843A}"/>
              </a:ext>
            </a:extLst>
          </p:cNvPr>
          <p:cNvSpPr txBox="1"/>
          <p:nvPr/>
        </p:nvSpPr>
        <p:spPr>
          <a:xfrm>
            <a:off x="4996845" y="4928169"/>
            <a:ext cx="393056" cy="584775"/>
          </a:xfrm>
          <a:prstGeom prst="rect">
            <a:avLst/>
          </a:prstGeom>
          <a:noFill/>
        </p:spPr>
        <p:txBody>
          <a:bodyPr wrap="none" rtlCol="0">
            <a:spAutoFit/>
          </a:bodyPr>
          <a:lstStyle/>
          <a:p>
            <a:r>
              <a:rPr lang="en-US" sz="3200">
                <a:solidFill>
                  <a:schemeClr val="accent6"/>
                </a:solidFill>
              </a:rPr>
              <a:t>0</a:t>
            </a:r>
          </a:p>
        </p:txBody>
      </p:sp>
      <p:sp>
        <p:nvSpPr>
          <p:cNvPr id="15" name="TextBox 14">
            <a:extLst>
              <a:ext uri="{FF2B5EF4-FFF2-40B4-BE49-F238E27FC236}">
                <a16:creationId xmlns:a16="http://schemas.microsoft.com/office/drawing/2014/main" id="{8E01150C-73A6-4292-9B38-33D371259028}"/>
              </a:ext>
            </a:extLst>
          </p:cNvPr>
          <p:cNvSpPr txBox="1"/>
          <p:nvPr/>
        </p:nvSpPr>
        <p:spPr>
          <a:xfrm>
            <a:off x="5523673" y="4928169"/>
            <a:ext cx="393056" cy="584775"/>
          </a:xfrm>
          <a:prstGeom prst="rect">
            <a:avLst/>
          </a:prstGeom>
          <a:noFill/>
        </p:spPr>
        <p:txBody>
          <a:bodyPr wrap="none" rtlCol="0">
            <a:spAutoFit/>
          </a:bodyPr>
          <a:lstStyle/>
          <a:p>
            <a:r>
              <a:rPr lang="en-US" sz="3200">
                <a:solidFill>
                  <a:schemeClr val="accent6"/>
                </a:solidFill>
              </a:rPr>
              <a:t>0</a:t>
            </a:r>
          </a:p>
        </p:txBody>
      </p:sp>
      <p:cxnSp>
        <p:nvCxnSpPr>
          <p:cNvPr id="16" name="Straight Connector 15">
            <a:extLst>
              <a:ext uri="{FF2B5EF4-FFF2-40B4-BE49-F238E27FC236}">
                <a16:creationId xmlns:a16="http://schemas.microsoft.com/office/drawing/2014/main" id="{204BA7B8-1A77-43B2-B8EA-3A29337BA44E}"/>
              </a:ext>
            </a:extLst>
          </p:cNvPr>
          <p:cNvCxnSpPr/>
          <p:nvPr/>
        </p:nvCxnSpPr>
        <p:spPr>
          <a:xfrm>
            <a:off x="3849351" y="4855721"/>
            <a:ext cx="22949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5E3CD7-F247-4D9B-BBD8-4A0C19C2CA50}"/>
              </a:ext>
            </a:extLst>
          </p:cNvPr>
          <p:cNvSpPr txBox="1"/>
          <p:nvPr/>
        </p:nvSpPr>
        <p:spPr>
          <a:xfrm>
            <a:off x="6679096" y="3490554"/>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r>
              <a:rPr lang="en-US" sz="2400">
                <a:latin typeface="Cambria Math" panose="02040503050406030204" pitchFamily="18" charset="0"/>
                <a:ea typeface="Cambria Math" panose="02040503050406030204" pitchFamily="18" charset="0"/>
              </a:rPr>
              <a:t> before</a:t>
            </a:r>
          </a:p>
        </p:txBody>
      </p:sp>
      <p:sp>
        <p:nvSpPr>
          <p:cNvPr id="18" name="TextBox 17">
            <a:extLst>
              <a:ext uri="{FF2B5EF4-FFF2-40B4-BE49-F238E27FC236}">
                <a16:creationId xmlns:a16="http://schemas.microsoft.com/office/drawing/2014/main" id="{6461DEC0-EE23-47F8-B98D-5859A8F81777}"/>
              </a:ext>
            </a:extLst>
          </p:cNvPr>
          <p:cNvSpPr txBox="1"/>
          <p:nvPr/>
        </p:nvSpPr>
        <p:spPr>
          <a:xfrm>
            <a:off x="6679096" y="4240139"/>
            <a:ext cx="26670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B </a:t>
            </a:r>
            <a:r>
              <a:rPr lang="en-US" sz="2400">
                <a:latin typeface="Cambria Math" panose="02040503050406030204" pitchFamily="18" charset="0"/>
                <a:ea typeface="Cambria Math" panose="02040503050406030204" pitchFamily="18" charset="0"/>
              </a:rPr>
              <a:t>(logic operand)</a:t>
            </a:r>
          </a:p>
        </p:txBody>
      </p:sp>
      <p:sp>
        <p:nvSpPr>
          <p:cNvPr id="19" name="TextBox 18">
            <a:extLst>
              <a:ext uri="{FF2B5EF4-FFF2-40B4-BE49-F238E27FC236}">
                <a16:creationId xmlns:a16="http://schemas.microsoft.com/office/drawing/2014/main" id="{CAE63855-E8FE-4EBF-BA3E-231460393E74}"/>
              </a:ext>
            </a:extLst>
          </p:cNvPr>
          <p:cNvSpPr txBox="1"/>
          <p:nvPr/>
        </p:nvSpPr>
        <p:spPr>
          <a:xfrm>
            <a:off x="6679096" y="4991955"/>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r>
              <a:rPr lang="en-US" sz="2400">
                <a:latin typeface="Cambria Math" panose="02040503050406030204" pitchFamily="18" charset="0"/>
                <a:ea typeface="Cambria Math" panose="02040503050406030204" pitchFamily="18" charset="0"/>
              </a:rPr>
              <a:t> after</a:t>
            </a:r>
          </a:p>
        </p:txBody>
      </p:sp>
    </p:spTree>
    <p:extLst>
      <p:ext uri="{BB962C8B-B14F-4D97-AF65-F5344CB8AC3E}">
        <p14:creationId xmlns:p14="http://schemas.microsoft.com/office/powerpoint/2010/main" val="463922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dur="5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dur="5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dur="50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dur="5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10" presetClass="entr" presetSubtype="0" dur="50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dur="50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dur="50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dur="50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dur="5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10" presetClass="entr" presetSubtype="0" dur="50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nodeType="clickPar">
                      <p:stCondLst>
                        <p:cond delay="indefinite"/>
                      </p:stCondLst>
                      <p:childTnLst>
                        <p:par>
                          <p:cTn id="68" fill="hold">
                            <p:stCondLst>
                              <p:cond delay="0"/>
                            </p:stCondLst>
                            <p:childTnLst>
                              <p:par>
                                <p:cTn id="69" presetID="10" presetClass="entr" presetSubtype="0" dur="50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10" presetClass="entr" presetSubtype="0" dur="50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p:bldP spid="10" grpId="0"/>
      <p:bldP spid="11" grpId="0"/>
      <p:bldP spid="12" grpId="0"/>
      <p:bldP spid="13" grpId="0"/>
      <p:bldP spid="14" grpId="0"/>
      <p:bldP spid="15" grpId="0"/>
      <p:bldP spid="17" grpId="0"/>
      <p:bldP spid="18" grpId="0"/>
      <p:bldP spid="19" grpId="0"/>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107-CFE4-4C35-B6B7-7A3AF00290EB}"/>
              </a:ext>
            </a:extLst>
          </p:cNvPr>
          <p:cNvSpPr>
            <a:spLocks noGrp="1"/>
          </p:cNvSpPr>
          <p:nvPr>
            <p:ph type="title"/>
          </p:nvPr>
        </p:nvSpPr>
        <p:spPr/>
        <p:txBody>
          <a:bodyPr/>
          <a:lstStyle/>
          <a:p>
            <a:r>
              <a:rPr lang="en-IN"/>
              <a:t>Applications of Logic Microoperations</a:t>
            </a:r>
          </a:p>
        </p:txBody>
      </p:sp>
      <p:sp>
        <p:nvSpPr>
          <p:cNvPr id="3" name="Content Placeholder 2">
            <a:extLst>
              <a:ext uri="{FF2B5EF4-FFF2-40B4-BE49-F238E27FC236}">
                <a16:creationId xmlns:a16="http://schemas.microsoft.com/office/drawing/2014/main" id="{8D2FDB7E-989E-4E2D-9E5D-ADAA588E6F10}"/>
              </a:ext>
            </a:extLst>
          </p:cNvPr>
          <p:cNvSpPr>
            <a:spLocks noGrp="1"/>
          </p:cNvSpPr>
          <p:nvPr>
            <p:ph idx="1"/>
          </p:nvPr>
        </p:nvSpPr>
        <p:spPr>
          <a:xfrm>
            <a:off x="131180" y="863445"/>
            <a:ext cx="11929641" cy="2227626"/>
          </a:xfrm>
        </p:spPr>
        <p:txBody>
          <a:bodyPr/>
          <a:lstStyle/>
          <a:p>
            <a:pPr marL="457200" indent="-457200" algn="just">
              <a:buFont typeface="+mj-lt"/>
              <a:buAutoNum type="arabicPeriod" startAt="5"/>
            </a:pPr>
            <a:r>
              <a:rPr lang="en-US">
                <a:solidFill>
                  <a:schemeClr val="tx2"/>
                </a:solidFill>
              </a:rPr>
              <a:t>Insert Operation</a:t>
            </a:r>
          </a:p>
          <a:p>
            <a:pPr algn="just"/>
            <a:r>
              <a:rPr lang="en-US"/>
              <a:t>The </a:t>
            </a:r>
            <a:r>
              <a:rPr lang="en-US" i="1">
                <a:solidFill>
                  <a:schemeClr val="tx2"/>
                </a:solidFill>
              </a:rPr>
              <a:t>insert</a:t>
            </a:r>
            <a:r>
              <a:rPr lang="en-US"/>
              <a:t> operation inserts a new value into a group of bits.</a:t>
            </a:r>
          </a:p>
          <a:p>
            <a:pPr algn="just"/>
            <a:r>
              <a:rPr lang="en-US"/>
              <a:t>This is done by first masking and then ORing them with required value.</a:t>
            </a:r>
          </a:p>
          <a:p>
            <a:pPr lvl="0" algn="just"/>
            <a:r>
              <a:rPr lang="en-US"/>
              <a:t>The mask operation is an AND microoperation and the insert operation is an OR microoperation.</a:t>
            </a:r>
          </a:p>
          <a:p>
            <a:endParaRPr lang="en-IN"/>
          </a:p>
        </p:txBody>
      </p:sp>
      <p:sp>
        <p:nvSpPr>
          <p:cNvPr id="4" name="TextBox 3">
            <a:extLst>
              <a:ext uri="{FF2B5EF4-FFF2-40B4-BE49-F238E27FC236}">
                <a16:creationId xmlns:a16="http://schemas.microsoft.com/office/drawing/2014/main" id="{CB5C682D-5F9B-41BF-9B9E-4076F96CE39E}"/>
              </a:ext>
            </a:extLst>
          </p:cNvPr>
          <p:cNvSpPr txBox="1"/>
          <p:nvPr/>
        </p:nvSpPr>
        <p:spPr>
          <a:xfrm>
            <a:off x="2352928" y="3587486"/>
            <a:ext cx="393056" cy="584775"/>
          </a:xfrm>
          <a:prstGeom prst="rect">
            <a:avLst/>
          </a:prstGeom>
          <a:noFill/>
        </p:spPr>
        <p:txBody>
          <a:bodyPr wrap="none" rtlCol="0">
            <a:spAutoFit/>
          </a:bodyPr>
          <a:lstStyle/>
          <a:p>
            <a:r>
              <a:rPr lang="en-US" sz="3200"/>
              <a:t>0</a:t>
            </a:r>
          </a:p>
        </p:txBody>
      </p:sp>
      <p:sp>
        <p:nvSpPr>
          <p:cNvPr id="5" name="TextBox 4">
            <a:extLst>
              <a:ext uri="{FF2B5EF4-FFF2-40B4-BE49-F238E27FC236}">
                <a16:creationId xmlns:a16="http://schemas.microsoft.com/office/drawing/2014/main" id="{7C8E16CB-95EE-493E-8E53-A76D9E61DB29}"/>
              </a:ext>
            </a:extLst>
          </p:cNvPr>
          <p:cNvSpPr txBox="1"/>
          <p:nvPr/>
        </p:nvSpPr>
        <p:spPr>
          <a:xfrm>
            <a:off x="2650435" y="3587485"/>
            <a:ext cx="393056" cy="584775"/>
          </a:xfrm>
          <a:prstGeom prst="rect">
            <a:avLst/>
          </a:prstGeom>
          <a:noFill/>
        </p:spPr>
        <p:txBody>
          <a:bodyPr wrap="none" rtlCol="0">
            <a:spAutoFit/>
          </a:bodyPr>
          <a:lstStyle/>
          <a:p>
            <a:r>
              <a:rPr lang="en-US" sz="3200"/>
              <a:t>1</a:t>
            </a:r>
          </a:p>
        </p:txBody>
      </p:sp>
      <p:sp>
        <p:nvSpPr>
          <p:cNvPr id="6" name="TextBox 5">
            <a:extLst>
              <a:ext uri="{FF2B5EF4-FFF2-40B4-BE49-F238E27FC236}">
                <a16:creationId xmlns:a16="http://schemas.microsoft.com/office/drawing/2014/main" id="{3DF87906-EE18-411F-86CB-A449B4BDBAF9}"/>
              </a:ext>
            </a:extLst>
          </p:cNvPr>
          <p:cNvSpPr txBox="1"/>
          <p:nvPr/>
        </p:nvSpPr>
        <p:spPr>
          <a:xfrm>
            <a:off x="2955235" y="3587485"/>
            <a:ext cx="393056" cy="584775"/>
          </a:xfrm>
          <a:prstGeom prst="rect">
            <a:avLst/>
          </a:prstGeom>
          <a:noFill/>
        </p:spPr>
        <p:txBody>
          <a:bodyPr wrap="none" rtlCol="0">
            <a:spAutoFit/>
          </a:bodyPr>
          <a:lstStyle/>
          <a:p>
            <a:r>
              <a:rPr lang="en-US" sz="3200"/>
              <a:t>1</a:t>
            </a:r>
          </a:p>
        </p:txBody>
      </p:sp>
      <p:sp>
        <p:nvSpPr>
          <p:cNvPr id="7" name="TextBox 6">
            <a:extLst>
              <a:ext uri="{FF2B5EF4-FFF2-40B4-BE49-F238E27FC236}">
                <a16:creationId xmlns:a16="http://schemas.microsoft.com/office/drawing/2014/main" id="{19E9D218-5CAC-4A6C-B60D-DC89D1F03915}"/>
              </a:ext>
            </a:extLst>
          </p:cNvPr>
          <p:cNvSpPr txBox="1"/>
          <p:nvPr/>
        </p:nvSpPr>
        <p:spPr>
          <a:xfrm>
            <a:off x="3239068" y="3587485"/>
            <a:ext cx="393056" cy="584775"/>
          </a:xfrm>
          <a:prstGeom prst="rect">
            <a:avLst/>
          </a:prstGeom>
          <a:noFill/>
        </p:spPr>
        <p:txBody>
          <a:bodyPr wrap="none" rtlCol="0">
            <a:spAutoFit/>
          </a:bodyPr>
          <a:lstStyle/>
          <a:p>
            <a:r>
              <a:rPr lang="en-US" sz="3200"/>
              <a:t>0</a:t>
            </a:r>
          </a:p>
        </p:txBody>
      </p:sp>
      <p:sp>
        <p:nvSpPr>
          <p:cNvPr id="8" name="TextBox 7">
            <a:extLst>
              <a:ext uri="{FF2B5EF4-FFF2-40B4-BE49-F238E27FC236}">
                <a16:creationId xmlns:a16="http://schemas.microsoft.com/office/drawing/2014/main" id="{C0CC55A7-4B1A-4220-A54C-9A6127310CDF}"/>
              </a:ext>
            </a:extLst>
          </p:cNvPr>
          <p:cNvSpPr txBox="1"/>
          <p:nvPr/>
        </p:nvSpPr>
        <p:spPr>
          <a:xfrm>
            <a:off x="2352928" y="4337071"/>
            <a:ext cx="393056" cy="584775"/>
          </a:xfrm>
          <a:prstGeom prst="rect">
            <a:avLst/>
          </a:prstGeom>
          <a:noFill/>
        </p:spPr>
        <p:txBody>
          <a:bodyPr wrap="none" rtlCol="0">
            <a:spAutoFit/>
          </a:bodyPr>
          <a:lstStyle/>
          <a:p>
            <a:r>
              <a:rPr lang="en-US" sz="3200">
                <a:solidFill>
                  <a:schemeClr val="accent6"/>
                </a:solidFill>
              </a:rPr>
              <a:t>0</a:t>
            </a:r>
          </a:p>
        </p:txBody>
      </p:sp>
      <p:sp>
        <p:nvSpPr>
          <p:cNvPr id="9" name="TextBox 8">
            <a:extLst>
              <a:ext uri="{FF2B5EF4-FFF2-40B4-BE49-F238E27FC236}">
                <a16:creationId xmlns:a16="http://schemas.microsoft.com/office/drawing/2014/main" id="{3DF7A766-52C6-4533-87AC-40BDD210EBEB}"/>
              </a:ext>
            </a:extLst>
          </p:cNvPr>
          <p:cNvSpPr txBox="1"/>
          <p:nvPr/>
        </p:nvSpPr>
        <p:spPr>
          <a:xfrm>
            <a:off x="2650435" y="4337070"/>
            <a:ext cx="393056" cy="584775"/>
          </a:xfrm>
          <a:prstGeom prst="rect">
            <a:avLst/>
          </a:prstGeom>
          <a:noFill/>
        </p:spPr>
        <p:txBody>
          <a:bodyPr wrap="none" rtlCol="0">
            <a:spAutoFit/>
          </a:bodyPr>
          <a:lstStyle/>
          <a:p>
            <a:r>
              <a:rPr lang="en-US" sz="3200">
                <a:solidFill>
                  <a:schemeClr val="accent6"/>
                </a:solidFill>
              </a:rPr>
              <a:t>0</a:t>
            </a:r>
          </a:p>
        </p:txBody>
      </p:sp>
      <p:sp>
        <p:nvSpPr>
          <p:cNvPr id="10" name="TextBox 9">
            <a:extLst>
              <a:ext uri="{FF2B5EF4-FFF2-40B4-BE49-F238E27FC236}">
                <a16:creationId xmlns:a16="http://schemas.microsoft.com/office/drawing/2014/main" id="{C7411BC2-7A7B-4F2A-B1E3-00880B74BE94}"/>
              </a:ext>
            </a:extLst>
          </p:cNvPr>
          <p:cNvSpPr txBox="1"/>
          <p:nvPr/>
        </p:nvSpPr>
        <p:spPr>
          <a:xfrm>
            <a:off x="2955235" y="4337070"/>
            <a:ext cx="393056" cy="584775"/>
          </a:xfrm>
          <a:prstGeom prst="rect">
            <a:avLst/>
          </a:prstGeom>
          <a:noFill/>
        </p:spPr>
        <p:txBody>
          <a:bodyPr wrap="none" rtlCol="0">
            <a:spAutoFit/>
          </a:bodyPr>
          <a:lstStyle/>
          <a:p>
            <a:r>
              <a:rPr lang="en-US" sz="3200">
                <a:solidFill>
                  <a:schemeClr val="accent6"/>
                </a:solidFill>
              </a:rPr>
              <a:t>0</a:t>
            </a:r>
          </a:p>
        </p:txBody>
      </p:sp>
      <p:sp>
        <p:nvSpPr>
          <p:cNvPr id="11" name="TextBox 10">
            <a:extLst>
              <a:ext uri="{FF2B5EF4-FFF2-40B4-BE49-F238E27FC236}">
                <a16:creationId xmlns:a16="http://schemas.microsoft.com/office/drawing/2014/main" id="{DDC9BA68-4BC3-44B4-98FD-835AA3E109DD}"/>
              </a:ext>
            </a:extLst>
          </p:cNvPr>
          <p:cNvSpPr txBox="1"/>
          <p:nvPr/>
        </p:nvSpPr>
        <p:spPr>
          <a:xfrm>
            <a:off x="3242355" y="4337070"/>
            <a:ext cx="393056" cy="584775"/>
          </a:xfrm>
          <a:prstGeom prst="rect">
            <a:avLst/>
          </a:prstGeom>
          <a:noFill/>
        </p:spPr>
        <p:txBody>
          <a:bodyPr wrap="none" rtlCol="0">
            <a:spAutoFit/>
          </a:bodyPr>
          <a:lstStyle/>
          <a:p>
            <a:r>
              <a:rPr lang="en-US" sz="3200">
                <a:solidFill>
                  <a:schemeClr val="accent6"/>
                </a:solidFill>
              </a:rPr>
              <a:t>0</a:t>
            </a:r>
          </a:p>
        </p:txBody>
      </p:sp>
      <p:cxnSp>
        <p:nvCxnSpPr>
          <p:cNvPr id="12" name="Straight Connector 11">
            <a:extLst>
              <a:ext uri="{FF2B5EF4-FFF2-40B4-BE49-F238E27FC236}">
                <a16:creationId xmlns:a16="http://schemas.microsoft.com/office/drawing/2014/main" id="{0822D0AE-35AC-4125-BCB6-E85BE134A48F}"/>
              </a:ext>
            </a:extLst>
          </p:cNvPr>
          <p:cNvCxnSpPr/>
          <p:nvPr/>
        </p:nvCxnSpPr>
        <p:spPr>
          <a:xfrm>
            <a:off x="2259090" y="5014206"/>
            <a:ext cx="290594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BC1B11-7039-4058-A01F-DB62736ADB3B}"/>
              </a:ext>
            </a:extLst>
          </p:cNvPr>
          <p:cNvSpPr txBox="1"/>
          <p:nvPr/>
        </p:nvSpPr>
        <p:spPr>
          <a:xfrm>
            <a:off x="1744740" y="3649039"/>
            <a:ext cx="4572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endParaRPr lang="en-US" sz="2400">
              <a:latin typeface="Cambria Math" panose="02040503050406030204" pitchFamily="18" charset="0"/>
              <a:ea typeface="Cambria Math" panose="02040503050406030204" pitchFamily="18" charset="0"/>
            </a:endParaRPr>
          </a:p>
        </p:txBody>
      </p:sp>
      <p:sp>
        <p:nvSpPr>
          <p:cNvPr id="14" name="TextBox 13">
            <a:extLst>
              <a:ext uri="{FF2B5EF4-FFF2-40B4-BE49-F238E27FC236}">
                <a16:creationId xmlns:a16="http://schemas.microsoft.com/office/drawing/2014/main" id="{259953BE-CFFD-4F47-A50E-32D98223969C}"/>
              </a:ext>
            </a:extLst>
          </p:cNvPr>
          <p:cNvSpPr txBox="1"/>
          <p:nvPr/>
        </p:nvSpPr>
        <p:spPr>
          <a:xfrm>
            <a:off x="1743145" y="4398624"/>
            <a:ext cx="4572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B</a:t>
            </a:r>
            <a:endParaRPr lang="en-US" sz="2400">
              <a:latin typeface="Cambria Math" panose="02040503050406030204" pitchFamily="18" charset="0"/>
              <a:ea typeface="Cambria Math" panose="02040503050406030204" pitchFamily="18" charset="0"/>
            </a:endParaRPr>
          </a:p>
        </p:txBody>
      </p:sp>
      <p:sp>
        <p:nvSpPr>
          <p:cNvPr id="15" name="TextBox 14">
            <a:extLst>
              <a:ext uri="{FF2B5EF4-FFF2-40B4-BE49-F238E27FC236}">
                <a16:creationId xmlns:a16="http://schemas.microsoft.com/office/drawing/2014/main" id="{E1C4A78B-3F43-4074-AC72-CEF8CC83506A}"/>
              </a:ext>
            </a:extLst>
          </p:cNvPr>
          <p:cNvSpPr txBox="1"/>
          <p:nvPr/>
        </p:nvSpPr>
        <p:spPr>
          <a:xfrm>
            <a:off x="3730152" y="3589358"/>
            <a:ext cx="393056" cy="584775"/>
          </a:xfrm>
          <a:prstGeom prst="rect">
            <a:avLst/>
          </a:prstGeom>
          <a:noFill/>
        </p:spPr>
        <p:txBody>
          <a:bodyPr wrap="none" rtlCol="0">
            <a:spAutoFit/>
          </a:bodyPr>
          <a:lstStyle/>
          <a:p>
            <a:r>
              <a:rPr lang="en-US" sz="3200"/>
              <a:t>1</a:t>
            </a:r>
          </a:p>
        </p:txBody>
      </p:sp>
      <p:sp>
        <p:nvSpPr>
          <p:cNvPr id="16" name="TextBox 15">
            <a:extLst>
              <a:ext uri="{FF2B5EF4-FFF2-40B4-BE49-F238E27FC236}">
                <a16:creationId xmlns:a16="http://schemas.microsoft.com/office/drawing/2014/main" id="{C77B54F5-22E1-4C13-A7C8-E2BA66C6D6B2}"/>
              </a:ext>
            </a:extLst>
          </p:cNvPr>
          <p:cNvSpPr txBox="1"/>
          <p:nvPr/>
        </p:nvSpPr>
        <p:spPr>
          <a:xfrm>
            <a:off x="4027659" y="3589357"/>
            <a:ext cx="393056" cy="584775"/>
          </a:xfrm>
          <a:prstGeom prst="rect">
            <a:avLst/>
          </a:prstGeom>
          <a:noFill/>
        </p:spPr>
        <p:txBody>
          <a:bodyPr wrap="none" rtlCol="0">
            <a:spAutoFit/>
          </a:bodyPr>
          <a:lstStyle/>
          <a:p>
            <a:r>
              <a:rPr lang="en-US" sz="3200"/>
              <a:t>0</a:t>
            </a:r>
          </a:p>
        </p:txBody>
      </p:sp>
      <p:sp>
        <p:nvSpPr>
          <p:cNvPr id="17" name="TextBox 16">
            <a:extLst>
              <a:ext uri="{FF2B5EF4-FFF2-40B4-BE49-F238E27FC236}">
                <a16:creationId xmlns:a16="http://schemas.microsoft.com/office/drawing/2014/main" id="{BA68CCA8-E76F-4F5D-983E-AF9D3DBE604C}"/>
              </a:ext>
            </a:extLst>
          </p:cNvPr>
          <p:cNvSpPr txBox="1"/>
          <p:nvPr/>
        </p:nvSpPr>
        <p:spPr>
          <a:xfrm>
            <a:off x="4332459" y="3589357"/>
            <a:ext cx="393056" cy="584775"/>
          </a:xfrm>
          <a:prstGeom prst="rect">
            <a:avLst/>
          </a:prstGeom>
          <a:noFill/>
        </p:spPr>
        <p:txBody>
          <a:bodyPr wrap="none" rtlCol="0">
            <a:spAutoFit/>
          </a:bodyPr>
          <a:lstStyle/>
          <a:p>
            <a:r>
              <a:rPr lang="en-US" sz="3200"/>
              <a:t>1</a:t>
            </a:r>
          </a:p>
        </p:txBody>
      </p:sp>
      <p:sp>
        <p:nvSpPr>
          <p:cNvPr id="18" name="TextBox 17">
            <a:extLst>
              <a:ext uri="{FF2B5EF4-FFF2-40B4-BE49-F238E27FC236}">
                <a16:creationId xmlns:a16="http://schemas.microsoft.com/office/drawing/2014/main" id="{B77A5AD4-5A65-41CE-98D9-B04D04735AEB}"/>
              </a:ext>
            </a:extLst>
          </p:cNvPr>
          <p:cNvSpPr txBox="1"/>
          <p:nvPr/>
        </p:nvSpPr>
        <p:spPr>
          <a:xfrm>
            <a:off x="4616292" y="3589357"/>
            <a:ext cx="393056" cy="584775"/>
          </a:xfrm>
          <a:prstGeom prst="rect">
            <a:avLst/>
          </a:prstGeom>
          <a:noFill/>
        </p:spPr>
        <p:txBody>
          <a:bodyPr wrap="none" rtlCol="0">
            <a:spAutoFit/>
          </a:bodyPr>
          <a:lstStyle/>
          <a:p>
            <a:r>
              <a:rPr lang="en-US" sz="3200"/>
              <a:t>0</a:t>
            </a:r>
          </a:p>
        </p:txBody>
      </p:sp>
      <p:sp>
        <p:nvSpPr>
          <p:cNvPr id="19" name="TextBox 18">
            <a:extLst>
              <a:ext uri="{FF2B5EF4-FFF2-40B4-BE49-F238E27FC236}">
                <a16:creationId xmlns:a16="http://schemas.microsoft.com/office/drawing/2014/main" id="{612AA0E3-FDA5-4A7E-B27F-88D5B02220B6}"/>
              </a:ext>
            </a:extLst>
          </p:cNvPr>
          <p:cNvSpPr txBox="1"/>
          <p:nvPr/>
        </p:nvSpPr>
        <p:spPr>
          <a:xfrm>
            <a:off x="3730152" y="4338943"/>
            <a:ext cx="393056" cy="584775"/>
          </a:xfrm>
          <a:prstGeom prst="rect">
            <a:avLst/>
          </a:prstGeom>
          <a:noFill/>
        </p:spPr>
        <p:txBody>
          <a:bodyPr wrap="none" rtlCol="0">
            <a:spAutoFit/>
          </a:bodyPr>
          <a:lstStyle/>
          <a:p>
            <a:r>
              <a:rPr lang="en-US" sz="3200"/>
              <a:t>1</a:t>
            </a:r>
          </a:p>
        </p:txBody>
      </p:sp>
      <p:sp>
        <p:nvSpPr>
          <p:cNvPr id="20" name="TextBox 19">
            <a:extLst>
              <a:ext uri="{FF2B5EF4-FFF2-40B4-BE49-F238E27FC236}">
                <a16:creationId xmlns:a16="http://schemas.microsoft.com/office/drawing/2014/main" id="{4D93EA72-8D9D-48FD-8B18-BDF360B301D7}"/>
              </a:ext>
            </a:extLst>
          </p:cNvPr>
          <p:cNvSpPr txBox="1"/>
          <p:nvPr/>
        </p:nvSpPr>
        <p:spPr>
          <a:xfrm>
            <a:off x="4027659" y="4338942"/>
            <a:ext cx="393056" cy="584775"/>
          </a:xfrm>
          <a:prstGeom prst="rect">
            <a:avLst/>
          </a:prstGeom>
          <a:noFill/>
        </p:spPr>
        <p:txBody>
          <a:bodyPr wrap="none" rtlCol="0">
            <a:spAutoFit/>
          </a:bodyPr>
          <a:lstStyle/>
          <a:p>
            <a:r>
              <a:rPr lang="en-US" sz="3200"/>
              <a:t>1</a:t>
            </a:r>
          </a:p>
        </p:txBody>
      </p:sp>
      <p:sp>
        <p:nvSpPr>
          <p:cNvPr id="21" name="TextBox 20">
            <a:extLst>
              <a:ext uri="{FF2B5EF4-FFF2-40B4-BE49-F238E27FC236}">
                <a16:creationId xmlns:a16="http://schemas.microsoft.com/office/drawing/2014/main" id="{1E88188F-0CBC-44E4-B521-96ABEA1C5101}"/>
              </a:ext>
            </a:extLst>
          </p:cNvPr>
          <p:cNvSpPr txBox="1"/>
          <p:nvPr/>
        </p:nvSpPr>
        <p:spPr>
          <a:xfrm>
            <a:off x="4332459" y="4338942"/>
            <a:ext cx="393056" cy="584775"/>
          </a:xfrm>
          <a:prstGeom prst="rect">
            <a:avLst/>
          </a:prstGeom>
          <a:noFill/>
        </p:spPr>
        <p:txBody>
          <a:bodyPr wrap="none" rtlCol="0">
            <a:spAutoFit/>
          </a:bodyPr>
          <a:lstStyle/>
          <a:p>
            <a:r>
              <a:rPr lang="en-US" sz="3200"/>
              <a:t>1</a:t>
            </a:r>
          </a:p>
        </p:txBody>
      </p:sp>
      <p:sp>
        <p:nvSpPr>
          <p:cNvPr id="22" name="TextBox 21">
            <a:extLst>
              <a:ext uri="{FF2B5EF4-FFF2-40B4-BE49-F238E27FC236}">
                <a16:creationId xmlns:a16="http://schemas.microsoft.com/office/drawing/2014/main" id="{05C63337-C5B3-4221-8BE3-AA26F224EF60}"/>
              </a:ext>
            </a:extLst>
          </p:cNvPr>
          <p:cNvSpPr txBox="1"/>
          <p:nvPr/>
        </p:nvSpPr>
        <p:spPr>
          <a:xfrm>
            <a:off x="4619579" y="4338942"/>
            <a:ext cx="393056" cy="584775"/>
          </a:xfrm>
          <a:prstGeom prst="rect">
            <a:avLst/>
          </a:prstGeom>
          <a:noFill/>
        </p:spPr>
        <p:txBody>
          <a:bodyPr wrap="none" rtlCol="0">
            <a:spAutoFit/>
          </a:bodyPr>
          <a:lstStyle/>
          <a:p>
            <a:r>
              <a:rPr lang="en-US" sz="3200"/>
              <a:t>1</a:t>
            </a:r>
          </a:p>
        </p:txBody>
      </p:sp>
      <p:sp>
        <p:nvSpPr>
          <p:cNvPr id="23" name="TextBox 22">
            <a:extLst>
              <a:ext uri="{FF2B5EF4-FFF2-40B4-BE49-F238E27FC236}">
                <a16:creationId xmlns:a16="http://schemas.microsoft.com/office/drawing/2014/main" id="{015003B4-E691-4064-A2B5-8806362BE7F7}"/>
              </a:ext>
            </a:extLst>
          </p:cNvPr>
          <p:cNvSpPr txBox="1"/>
          <p:nvPr/>
        </p:nvSpPr>
        <p:spPr>
          <a:xfrm>
            <a:off x="2348985" y="5070495"/>
            <a:ext cx="393056" cy="584775"/>
          </a:xfrm>
          <a:prstGeom prst="rect">
            <a:avLst/>
          </a:prstGeom>
          <a:noFill/>
        </p:spPr>
        <p:txBody>
          <a:bodyPr wrap="none" rtlCol="0">
            <a:spAutoFit/>
          </a:bodyPr>
          <a:lstStyle/>
          <a:p>
            <a:r>
              <a:rPr lang="en-US" sz="3200">
                <a:solidFill>
                  <a:schemeClr val="accent6"/>
                </a:solidFill>
              </a:rPr>
              <a:t>0</a:t>
            </a:r>
          </a:p>
        </p:txBody>
      </p:sp>
      <p:sp>
        <p:nvSpPr>
          <p:cNvPr id="24" name="TextBox 23">
            <a:extLst>
              <a:ext uri="{FF2B5EF4-FFF2-40B4-BE49-F238E27FC236}">
                <a16:creationId xmlns:a16="http://schemas.microsoft.com/office/drawing/2014/main" id="{9EF2CDA8-2647-4A18-AF8A-D03EF5EF67C3}"/>
              </a:ext>
            </a:extLst>
          </p:cNvPr>
          <p:cNvSpPr txBox="1"/>
          <p:nvPr/>
        </p:nvSpPr>
        <p:spPr>
          <a:xfrm>
            <a:off x="2646492" y="5070494"/>
            <a:ext cx="393056" cy="584775"/>
          </a:xfrm>
          <a:prstGeom prst="rect">
            <a:avLst/>
          </a:prstGeom>
          <a:noFill/>
        </p:spPr>
        <p:txBody>
          <a:bodyPr wrap="none" rtlCol="0">
            <a:spAutoFit/>
          </a:bodyPr>
          <a:lstStyle/>
          <a:p>
            <a:r>
              <a:rPr lang="en-US" sz="3200">
                <a:solidFill>
                  <a:schemeClr val="accent6"/>
                </a:solidFill>
              </a:rPr>
              <a:t>0</a:t>
            </a:r>
          </a:p>
        </p:txBody>
      </p:sp>
      <p:sp>
        <p:nvSpPr>
          <p:cNvPr id="25" name="TextBox 24">
            <a:extLst>
              <a:ext uri="{FF2B5EF4-FFF2-40B4-BE49-F238E27FC236}">
                <a16:creationId xmlns:a16="http://schemas.microsoft.com/office/drawing/2014/main" id="{92F87EA0-1C2F-485A-9978-20456BF378DD}"/>
              </a:ext>
            </a:extLst>
          </p:cNvPr>
          <p:cNvSpPr txBox="1"/>
          <p:nvPr/>
        </p:nvSpPr>
        <p:spPr>
          <a:xfrm>
            <a:off x="2951292" y="5070494"/>
            <a:ext cx="393056" cy="584775"/>
          </a:xfrm>
          <a:prstGeom prst="rect">
            <a:avLst/>
          </a:prstGeom>
          <a:noFill/>
        </p:spPr>
        <p:txBody>
          <a:bodyPr wrap="none" rtlCol="0">
            <a:spAutoFit/>
          </a:bodyPr>
          <a:lstStyle/>
          <a:p>
            <a:r>
              <a:rPr lang="en-US" sz="3200">
                <a:solidFill>
                  <a:schemeClr val="accent6"/>
                </a:solidFill>
              </a:rPr>
              <a:t>0</a:t>
            </a:r>
          </a:p>
        </p:txBody>
      </p:sp>
      <p:sp>
        <p:nvSpPr>
          <p:cNvPr id="26" name="TextBox 25">
            <a:extLst>
              <a:ext uri="{FF2B5EF4-FFF2-40B4-BE49-F238E27FC236}">
                <a16:creationId xmlns:a16="http://schemas.microsoft.com/office/drawing/2014/main" id="{5535906D-E405-494F-BD03-ED0294B7F067}"/>
              </a:ext>
            </a:extLst>
          </p:cNvPr>
          <p:cNvSpPr txBox="1"/>
          <p:nvPr/>
        </p:nvSpPr>
        <p:spPr>
          <a:xfrm>
            <a:off x="3238412" y="5070494"/>
            <a:ext cx="393056" cy="584775"/>
          </a:xfrm>
          <a:prstGeom prst="rect">
            <a:avLst/>
          </a:prstGeom>
          <a:noFill/>
        </p:spPr>
        <p:txBody>
          <a:bodyPr wrap="none" rtlCol="0">
            <a:spAutoFit/>
          </a:bodyPr>
          <a:lstStyle/>
          <a:p>
            <a:r>
              <a:rPr lang="en-US" sz="3200">
                <a:solidFill>
                  <a:schemeClr val="accent6"/>
                </a:solidFill>
              </a:rPr>
              <a:t>0</a:t>
            </a:r>
          </a:p>
        </p:txBody>
      </p:sp>
      <p:sp>
        <p:nvSpPr>
          <p:cNvPr id="27" name="TextBox 26">
            <a:extLst>
              <a:ext uri="{FF2B5EF4-FFF2-40B4-BE49-F238E27FC236}">
                <a16:creationId xmlns:a16="http://schemas.microsoft.com/office/drawing/2014/main" id="{3D7092D6-4425-42A3-9B7A-4A124BB5A5E6}"/>
              </a:ext>
            </a:extLst>
          </p:cNvPr>
          <p:cNvSpPr txBox="1"/>
          <p:nvPr/>
        </p:nvSpPr>
        <p:spPr>
          <a:xfrm>
            <a:off x="3726209" y="5072367"/>
            <a:ext cx="393056" cy="584775"/>
          </a:xfrm>
          <a:prstGeom prst="rect">
            <a:avLst/>
          </a:prstGeom>
          <a:noFill/>
        </p:spPr>
        <p:txBody>
          <a:bodyPr wrap="none" rtlCol="0">
            <a:spAutoFit/>
          </a:bodyPr>
          <a:lstStyle/>
          <a:p>
            <a:r>
              <a:rPr lang="en-US" sz="3200"/>
              <a:t>1</a:t>
            </a:r>
          </a:p>
        </p:txBody>
      </p:sp>
      <p:sp>
        <p:nvSpPr>
          <p:cNvPr id="28" name="TextBox 27">
            <a:extLst>
              <a:ext uri="{FF2B5EF4-FFF2-40B4-BE49-F238E27FC236}">
                <a16:creationId xmlns:a16="http://schemas.microsoft.com/office/drawing/2014/main" id="{04C88C75-B857-4B32-8F14-3FF844AEA3D4}"/>
              </a:ext>
            </a:extLst>
          </p:cNvPr>
          <p:cNvSpPr txBox="1"/>
          <p:nvPr/>
        </p:nvSpPr>
        <p:spPr>
          <a:xfrm>
            <a:off x="4023716" y="5072366"/>
            <a:ext cx="393056" cy="584775"/>
          </a:xfrm>
          <a:prstGeom prst="rect">
            <a:avLst/>
          </a:prstGeom>
          <a:noFill/>
        </p:spPr>
        <p:txBody>
          <a:bodyPr wrap="none" rtlCol="0">
            <a:spAutoFit/>
          </a:bodyPr>
          <a:lstStyle/>
          <a:p>
            <a:r>
              <a:rPr lang="en-US" sz="3200"/>
              <a:t>0</a:t>
            </a:r>
          </a:p>
        </p:txBody>
      </p:sp>
      <p:sp>
        <p:nvSpPr>
          <p:cNvPr id="29" name="TextBox 28">
            <a:extLst>
              <a:ext uri="{FF2B5EF4-FFF2-40B4-BE49-F238E27FC236}">
                <a16:creationId xmlns:a16="http://schemas.microsoft.com/office/drawing/2014/main" id="{45CDB838-231B-4115-B34B-7B5801037961}"/>
              </a:ext>
            </a:extLst>
          </p:cNvPr>
          <p:cNvSpPr txBox="1"/>
          <p:nvPr/>
        </p:nvSpPr>
        <p:spPr>
          <a:xfrm>
            <a:off x="4328516" y="5072366"/>
            <a:ext cx="393056" cy="584775"/>
          </a:xfrm>
          <a:prstGeom prst="rect">
            <a:avLst/>
          </a:prstGeom>
          <a:noFill/>
        </p:spPr>
        <p:txBody>
          <a:bodyPr wrap="none" rtlCol="0">
            <a:spAutoFit/>
          </a:bodyPr>
          <a:lstStyle/>
          <a:p>
            <a:r>
              <a:rPr lang="en-US" sz="3200"/>
              <a:t>1</a:t>
            </a:r>
          </a:p>
        </p:txBody>
      </p:sp>
      <p:sp>
        <p:nvSpPr>
          <p:cNvPr id="30" name="TextBox 29">
            <a:extLst>
              <a:ext uri="{FF2B5EF4-FFF2-40B4-BE49-F238E27FC236}">
                <a16:creationId xmlns:a16="http://schemas.microsoft.com/office/drawing/2014/main" id="{5DF408E4-9288-4BF9-B3E7-7EBEBCD8EFEB}"/>
              </a:ext>
            </a:extLst>
          </p:cNvPr>
          <p:cNvSpPr txBox="1"/>
          <p:nvPr/>
        </p:nvSpPr>
        <p:spPr>
          <a:xfrm>
            <a:off x="4615636" y="5072366"/>
            <a:ext cx="393056" cy="584775"/>
          </a:xfrm>
          <a:prstGeom prst="rect">
            <a:avLst/>
          </a:prstGeom>
          <a:noFill/>
        </p:spPr>
        <p:txBody>
          <a:bodyPr wrap="none" rtlCol="0">
            <a:spAutoFit/>
          </a:bodyPr>
          <a:lstStyle/>
          <a:p>
            <a:r>
              <a:rPr lang="en-US" sz="3200"/>
              <a:t>0</a:t>
            </a:r>
          </a:p>
        </p:txBody>
      </p:sp>
      <p:sp>
        <p:nvSpPr>
          <p:cNvPr id="31" name="TextBox 30">
            <a:extLst>
              <a:ext uri="{FF2B5EF4-FFF2-40B4-BE49-F238E27FC236}">
                <a16:creationId xmlns:a16="http://schemas.microsoft.com/office/drawing/2014/main" id="{F8083A97-FB05-4D33-A4E7-B296C8BB80FE}"/>
              </a:ext>
            </a:extLst>
          </p:cNvPr>
          <p:cNvSpPr txBox="1"/>
          <p:nvPr/>
        </p:nvSpPr>
        <p:spPr>
          <a:xfrm>
            <a:off x="7317984" y="3585614"/>
            <a:ext cx="393056" cy="584775"/>
          </a:xfrm>
          <a:prstGeom prst="rect">
            <a:avLst/>
          </a:prstGeom>
          <a:noFill/>
        </p:spPr>
        <p:txBody>
          <a:bodyPr wrap="none" rtlCol="0">
            <a:spAutoFit/>
          </a:bodyPr>
          <a:lstStyle/>
          <a:p>
            <a:r>
              <a:rPr lang="en-US" sz="3200"/>
              <a:t>0</a:t>
            </a:r>
          </a:p>
        </p:txBody>
      </p:sp>
      <p:sp>
        <p:nvSpPr>
          <p:cNvPr id="32" name="TextBox 31">
            <a:extLst>
              <a:ext uri="{FF2B5EF4-FFF2-40B4-BE49-F238E27FC236}">
                <a16:creationId xmlns:a16="http://schemas.microsoft.com/office/drawing/2014/main" id="{8422BFA4-94C2-4D53-9503-16B2A169EF75}"/>
              </a:ext>
            </a:extLst>
          </p:cNvPr>
          <p:cNvSpPr txBox="1"/>
          <p:nvPr/>
        </p:nvSpPr>
        <p:spPr>
          <a:xfrm>
            <a:off x="7615491" y="3585613"/>
            <a:ext cx="393056" cy="584775"/>
          </a:xfrm>
          <a:prstGeom prst="rect">
            <a:avLst/>
          </a:prstGeom>
          <a:noFill/>
        </p:spPr>
        <p:txBody>
          <a:bodyPr wrap="none" rtlCol="0">
            <a:spAutoFit/>
          </a:bodyPr>
          <a:lstStyle/>
          <a:p>
            <a:r>
              <a:rPr lang="en-US" sz="3200"/>
              <a:t>0</a:t>
            </a:r>
          </a:p>
        </p:txBody>
      </p:sp>
      <p:sp>
        <p:nvSpPr>
          <p:cNvPr id="33" name="TextBox 32">
            <a:extLst>
              <a:ext uri="{FF2B5EF4-FFF2-40B4-BE49-F238E27FC236}">
                <a16:creationId xmlns:a16="http://schemas.microsoft.com/office/drawing/2014/main" id="{60BAE43E-0893-4CA5-9DBE-FA25BFE86046}"/>
              </a:ext>
            </a:extLst>
          </p:cNvPr>
          <p:cNvSpPr txBox="1"/>
          <p:nvPr/>
        </p:nvSpPr>
        <p:spPr>
          <a:xfrm>
            <a:off x="7920291" y="3585613"/>
            <a:ext cx="393056" cy="584775"/>
          </a:xfrm>
          <a:prstGeom prst="rect">
            <a:avLst/>
          </a:prstGeom>
          <a:noFill/>
        </p:spPr>
        <p:txBody>
          <a:bodyPr wrap="none" rtlCol="0">
            <a:spAutoFit/>
          </a:bodyPr>
          <a:lstStyle/>
          <a:p>
            <a:r>
              <a:rPr lang="en-US" sz="3200"/>
              <a:t>0</a:t>
            </a:r>
          </a:p>
        </p:txBody>
      </p:sp>
      <p:sp>
        <p:nvSpPr>
          <p:cNvPr id="34" name="TextBox 33">
            <a:extLst>
              <a:ext uri="{FF2B5EF4-FFF2-40B4-BE49-F238E27FC236}">
                <a16:creationId xmlns:a16="http://schemas.microsoft.com/office/drawing/2014/main" id="{44E0F190-3A76-4CE7-9044-07A6DD4CC21B}"/>
              </a:ext>
            </a:extLst>
          </p:cNvPr>
          <p:cNvSpPr txBox="1"/>
          <p:nvPr/>
        </p:nvSpPr>
        <p:spPr>
          <a:xfrm>
            <a:off x="8204124" y="3585613"/>
            <a:ext cx="393056" cy="584775"/>
          </a:xfrm>
          <a:prstGeom prst="rect">
            <a:avLst/>
          </a:prstGeom>
          <a:noFill/>
        </p:spPr>
        <p:txBody>
          <a:bodyPr wrap="none" rtlCol="0">
            <a:spAutoFit/>
          </a:bodyPr>
          <a:lstStyle/>
          <a:p>
            <a:r>
              <a:rPr lang="en-US" sz="3200"/>
              <a:t>0</a:t>
            </a:r>
          </a:p>
        </p:txBody>
      </p:sp>
      <p:sp>
        <p:nvSpPr>
          <p:cNvPr id="35" name="TextBox 34">
            <a:extLst>
              <a:ext uri="{FF2B5EF4-FFF2-40B4-BE49-F238E27FC236}">
                <a16:creationId xmlns:a16="http://schemas.microsoft.com/office/drawing/2014/main" id="{219A253A-45AD-4B95-ADCD-BB84F6C9FEB7}"/>
              </a:ext>
            </a:extLst>
          </p:cNvPr>
          <p:cNvSpPr txBox="1"/>
          <p:nvPr/>
        </p:nvSpPr>
        <p:spPr>
          <a:xfrm>
            <a:off x="7317984" y="4335199"/>
            <a:ext cx="393056" cy="584775"/>
          </a:xfrm>
          <a:prstGeom prst="rect">
            <a:avLst/>
          </a:prstGeom>
          <a:noFill/>
        </p:spPr>
        <p:txBody>
          <a:bodyPr wrap="none" rtlCol="0">
            <a:spAutoFit/>
          </a:bodyPr>
          <a:lstStyle/>
          <a:p>
            <a:r>
              <a:rPr lang="en-US" sz="3200">
                <a:solidFill>
                  <a:schemeClr val="accent6"/>
                </a:solidFill>
              </a:rPr>
              <a:t>1</a:t>
            </a:r>
          </a:p>
        </p:txBody>
      </p:sp>
      <p:sp>
        <p:nvSpPr>
          <p:cNvPr id="36" name="TextBox 35">
            <a:extLst>
              <a:ext uri="{FF2B5EF4-FFF2-40B4-BE49-F238E27FC236}">
                <a16:creationId xmlns:a16="http://schemas.microsoft.com/office/drawing/2014/main" id="{463473DA-7E42-4E74-9DD3-804683601F23}"/>
              </a:ext>
            </a:extLst>
          </p:cNvPr>
          <p:cNvSpPr txBox="1"/>
          <p:nvPr/>
        </p:nvSpPr>
        <p:spPr>
          <a:xfrm>
            <a:off x="7615491" y="4335198"/>
            <a:ext cx="393056" cy="584775"/>
          </a:xfrm>
          <a:prstGeom prst="rect">
            <a:avLst/>
          </a:prstGeom>
          <a:noFill/>
        </p:spPr>
        <p:txBody>
          <a:bodyPr wrap="none" rtlCol="0">
            <a:spAutoFit/>
          </a:bodyPr>
          <a:lstStyle/>
          <a:p>
            <a:r>
              <a:rPr lang="en-US" sz="3200">
                <a:solidFill>
                  <a:schemeClr val="accent6"/>
                </a:solidFill>
              </a:rPr>
              <a:t>0</a:t>
            </a:r>
          </a:p>
        </p:txBody>
      </p:sp>
      <p:sp>
        <p:nvSpPr>
          <p:cNvPr id="37" name="TextBox 36">
            <a:extLst>
              <a:ext uri="{FF2B5EF4-FFF2-40B4-BE49-F238E27FC236}">
                <a16:creationId xmlns:a16="http://schemas.microsoft.com/office/drawing/2014/main" id="{408155E6-7998-4C3E-B70D-F63C3EA3E6C1}"/>
              </a:ext>
            </a:extLst>
          </p:cNvPr>
          <p:cNvSpPr txBox="1"/>
          <p:nvPr/>
        </p:nvSpPr>
        <p:spPr>
          <a:xfrm>
            <a:off x="7920291" y="4335198"/>
            <a:ext cx="393056" cy="584775"/>
          </a:xfrm>
          <a:prstGeom prst="rect">
            <a:avLst/>
          </a:prstGeom>
          <a:noFill/>
        </p:spPr>
        <p:txBody>
          <a:bodyPr wrap="none" rtlCol="0">
            <a:spAutoFit/>
          </a:bodyPr>
          <a:lstStyle/>
          <a:p>
            <a:r>
              <a:rPr lang="en-US" sz="3200">
                <a:solidFill>
                  <a:schemeClr val="accent6"/>
                </a:solidFill>
              </a:rPr>
              <a:t>0</a:t>
            </a:r>
          </a:p>
        </p:txBody>
      </p:sp>
      <p:sp>
        <p:nvSpPr>
          <p:cNvPr id="38" name="TextBox 37">
            <a:extLst>
              <a:ext uri="{FF2B5EF4-FFF2-40B4-BE49-F238E27FC236}">
                <a16:creationId xmlns:a16="http://schemas.microsoft.com/office/drawing/2014/main" id="{8C96D791-264E-42D2-93A0-0D90D1E65F62}"/>
              </a:ext>
            </a:extLst>
          </p:cNvPr>
          <p:cNvSpPr txBox="1"/>
          <p:nvPr/>
        </p:nvSpPr>
        <p:spPr>
          <a:xfrm>
            <a:off x="8207411" y="4335198"/>
            <a:ext cx="393056" cy="584775"/>
          </a:xfrm>
          <a:prstGeom prst="rect">
            <a:avLst/>
          </a:prstGeom>
          <a:noFill/>
        </p:spPr>
        <p:txBody>
          <a:bodyPr wrap="none" rtlCol="0">
            <a:spAutoFit/>
          </a:bodyPr>
          <a:lstStyle/>
          <a:p>
            <a:r>
              <a:rPr lang="en-US" sz="3200">
                <a:solidFill>
                  <a:schemeClr val="accent6"/>
                </a:solidFill>
              </a:rPr>
              <a:t>1</a:t>
            </a:r>
          </a:p>
        </p:txBody>
      </p:sp>
      <p:cxnSp>
        <p:nvCxnSpPr>
          <p:cNvPr id="39" name="Straight Connector 38">
            <a:extLst>
              <a:ext uri="{FF2B5EF4-FFF2-40B4-BE49-F238E27FC236}">
                <a16:creationId xmlns:a16="http://schemas.microsoft.com/office/drawing/2014/main" id="{35AF9831-C20B-40D8-9DF2-D27D09539B79}"/>
              </a:ext>
            </a:extLst>
          </p:cNvPr>
          <p:cNvCxnSpPr/>
          <p:nvPr/>
        </p:nvCxnSpPr>
        <p:spPr>
          <a:xfrm>
            <a:off x="7224146" y="5012334"/>
            <a:ext cx="290594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A86C8BE-22CD-4E6E-B82A-E9C1C52FAFBA}"/>
              </a:ext>
            </a:extLst>
          </p:cNvPr>
          <p:cNvSpPr txBox="1"/>
          <p:nvPr/>
        </p:nvSpPr>
        <p:spPr>
          <a:xfrm>
            <a:off x="6709796" y="3647167"/>
            <a:ext cx="4572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endParaRPr lang="en-US" sz="2400">
              <a:latin typeface="Cambria Math" panose="02040503050406030204" pitchFamily="18" charset="0"/>
              <a:ea typeface="Cambria Math" panose="02040503050406030204" pitchFamily="18" charset="0"/>
            </a:endParaRPr>
          </a:p>
        </p:txBody>
      </p:sp>
      <p:sp>
        <p:nvSpPr>
          <p:cNvPr id="41" name="TextBox 40">
            <a:extLst>
              <a:ext uri="{FF2B5EF4-FFF2-40B4-BE49-F238E27FC236}">
                <a16:creationId xmlns:a16="http://schemas.microsoft.com/office/drawing/2014/main" id="{D6F50307-ADA9-4F13-BF38-70F29D1ED60E}"/>
              </a:ext>
            </a:extLst>
          </p:cNvPr>
          <p:cNvSpPr txBox="1"/>
          <p:nvPr/>
        </p:nvSpPr>
        <p:spPr>
          <a:xfrm>
            <a:off x="6708201" y="4396752"/>
            <a:ext cx="4572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B</a:t>
            </a:r>
            <a:endParaRPr lang="en-US" sz="2400">
              <a:latin typeface="Cambria Math" panose="02040503050406030204" pitchFamily="18" charset="0"/>
              <a:ea typeface="Cambria Math" panose="02040503050406030204" pitchFamily="18" charset="0"/>
            </a:endParaRPr>
          </a:p>
        </p:txBody>
      </p:sp>
      <p:sp>
        <p:nvSpPr>
          <p:cNvPr id="42" name="TextBox 41">
            <a:extLst>
              <a:ext uri="{FF2B5EF4-FFF2-40B4-BE49-F238E27FC236}">
                <a16:creationId xmlns:a16="http://schemas.microsoft.com/office/drawing/2014/main" id="{C1393785-44BE-42A0-BC46-ED97D102E327}"/>
              </a:ext>
            </a:extLst>
          </p:cNvPr>
          <p:cNvSpPr txBox="1"/>
          <p:nvPr/>
        </p:nvSpPr>
        <p:spPr>
          <a:xfrm>
            <a:off x="8695208" y="3587486"/>
            <a:ext cx="393056" cy="584775"/>
          </a:xfrm>
          <a:prstGeom prst="rect">
            <a:avLst/>
          </a:prstGeom>
          <a:noFill/>
        </p:spPr>
        <p:txBody>
          <a:bodyPr wrap="none" rtlCol="0">
            <a:spAutoFit/>
          </a:bodyPr>
          <a:lstStyle/>
          <a:p>
            <a:r>
              <a:rPr lang="en-US" sz="3200"/>
              <a:t>1</a:t>
            </a:r>
          </a:p>
        </p:txBody>
      </p:sp>
      <p:sp>
        <p:nvSpPr>
          <p:cNvPr id="43" name="TextBox 42">
            <a:extLst>
              <a:ext uri="{FF2B5EF4-FFF2-40B4-BE49-F238E27FC236}">
                <a16:creationId xmlns:a16="http://schemas.microsoft.com/office/drawing/2014/main" id="{D9934CB2-5827-4841-BF52-3025B152B743}"/>
              </a:ext>
            </a:extLst>
          </p:cNvPr>
          <p:cNvSpPr txBox="1"/>
          <p:nvPr/>
        </p:nvSpPr>
        <p:spPr>
          <a:xfrm>
            <a:off x="8992715" y="3587485"/>
            <a:ext cx="393056" cy="584775"/>
          </a:xfrm>
          <a:prstGeom prst="rect">
            <a:avLst/>
          </a:prstGeom>
          <a:noFill/>
        </p:spPr>
        <p:txBody>
          <a:bodyPr wrap="none" rtlCol="0">
            <a:spAutoFit/>
          </a:bodyPr>
          <a:lstStyle/>
          <a:p>
            <a:r>
              <a:rPr lang="en-US" sz="3200"/>
              <a:t>0</a:t>
            </a:r>
          </a:p>
        </p:txBody>
      </p:sp>
      <p:sp>
        <p:nvSpPr>
          <p:cNvPr id="44" name="TextBox 43">
            <a:extLst>
              <a:ext uri="{FF2B5EF4-FFF2-40B4-BE49-F238E27FC236}">
                <a16:creationId xmlns:a16="http://schemas.microsoft.com/office/drawing/2014/main" id="{328577E7-839B-4F4C-8A3D-5907EAF7A7CF}"/>
              </a:ext>
            </a:extLst>
          </p:cNvPr>
          <p:cNvSpPr txBox="1"/>
          <p:nvPr/>
        </p:nvSpPr>
        <p:spPr>
          <a:xfrm>
            <a:off x="9297515" y="3587485"/>
            <a:ext cx="393056" cy="584775"/>
          </a:xfrm>
          <a:prstGeom prst="rect">
            <a:avLst/>
          </a:prstGeom>
          <a:noFill/>
        </p:spPr>
        <p:txBody>
          <a:bodyPr wrap="none" rtlCol="0">
            <a:spAutoFit/>
          </a:bodyPr>
          <a:lstStyle/>
          <a:p>
            <a:r>
              <a:rPr lang="en-US" sz="3200"/>
              <a:t>1</a:t>
            </a:r>
          </a:p>
        </p:txBody>
      </p:sp>
      <p:sp>
        <p:nvSpPr>
          <p:cNvPr id="45" name="TextBox 44">
            <a:extLst>
              <a:ext uri="{FF2B5EF4-FFF2-40B4-BE49-F238E27FC236}">
                <a16:creationId xmlns:a16="http://schemas.microsoft.com/office/drawing/2014/main" id="{BFB0C565-5DA8-45A7-8534-6EFB549EE928}"/>
              </a:ext>
            </a:extLst>
          </p:cNvPr>
          <p:cNvSpPr txBox="1"/>
          <p:nvPr/>
        </p:nvSpPr>
        <p:spPr>
          <a:xfrm>
            <a:off x="9581348" y="3587485"/>
            <a:ext cx="393056" cy="584775"/>
          </a:xfrm>
          <a:prstGeom prst="rect">
            <a:avLst/>
          </a:prstGeom>
          <a:noFill/>
        </p:spPr>
        <p:txBody>
          <a:bodyPr wrap="none" rtlCol="0">
            <a:spAutoFit/>
          </a:bodyPr>
          <a:lstStyle/>
          <a:p>
            <a:r>
              <a:rPr lang="en-US" sz="3200"/>
              <a:t>0</a:t>
            </a:r>
          </a:p>
        </p:txBody>
      </p:sp>
      <p:sp>
        <p:nvSpPr>
          <p:cNvPr id="46" name="TextBox 45">
            <a:extLst>
              <a:ext uri="{FF2B5EF4-FFF2-40B4-BE49-F238E27FC236}">
                <a16:creationId xmlns:a16="http://schemas.microsoft.com/office/drawing/2014/main" id="{903984C0-27C8-413E-B17D-C0E8EBDC02B7}"/>
              </a:ext>
            </a:extLst>
          </p:cNvPr>
          <p:cNvSpPr txBox="1"/>
          <p:nvPr/>
        </p:nvSpPr>
        <p:spPr>
          <a:xfrm>
            <a:off x="8695208" y="4337071"/>
            <a:ext cx="393056" cy="584775"/>
          </a:xfrm>
          <a:prstGeom prst="rect">
            <a:avLst/>
          </a:prstGeom>
          <a:noFill/>
        </p:spPr>
        <p:txBody>
          <a:bodyPr wrap="none" rtlCol="0">
            <a:spAutoFit/>
          </a:bodyPr>
          <a:lstStyle/>
          <a:p>
            <a:r>
              <a:rPr lang="en-US" sz="3200"/>
              <a:t>0</a:t>
            </a:r>
          </a:p>
        </p:txBody>
      </p:sp>
      <p:sp>
        <p:nvSpPr>
          <p:cNvPr id="47" name="TextBox 46">
            <a:extLst>
              <a:ext uri="{FF2B5EF4-FFF2-40B4-BE49-F238E27FC236}">
                <a16:creationId xmlns:a16="http://schemas.microsoft.com/office/drawing/2014/main" id="{8B48B2A4-4653-42F7-9456-EB6023614AC3}"/>
              </a:ext>
            </a:extLst>
          </p:cNvPr>
          <p:cNvSpPr txBox="1"/>
          <p:nvPr/>
        </p:nvSpPr>
        <p:spPr>
          <a:xfrm>
            <a:off x="8992715" y="4337070"/>
            <a:ext cx="393056" cy="584775"/>
          </a:xfrm>
          <a:prstGeom prst="rect">
            <a:avLst/>
          </a:prstGeom>
          <a:noFill/>
        </p:spPr>
        <p:txBody>
          <a:bodyPr wrap="none" rtlCol="0">
            <a:spAutoFit/>
          </a:bodyPr>
          <a:lstStyle/>
          <a:p>
            <a:r>
              <a:rPr lang="en-US" sz="3200"/>
              <a:t>0</a:t>
            </a:r>
          </a:p>
        </p:txBody>
      </p:sp>
      <p:sp>
        <p:nvSpPr>
          <p:cNvPr id="48" name="TextBox 47">
            <a:extLst>
              <a:ext uri="{FF2B5EF4-FFF2-40B4-BE49-F238E27FC236}">
                <a16:creationId xmlns:a16="http://schemas.microsoft.com/office/drawing/2014/main" id="{D8D4D503-DCA7-495D-A7C5-0DB5234839BF}"/>
              </a:ext>
            </a:extLst>
          </p:cNvPr>
          <p:cNvSpPr txBox="1"/>
          <p:nvPr/>
        </p:nvSpPr>
        <p:spPr>
          <a:xfrm>
            <a:off x="9297515" y="4337070"/>
            <a:ext cx="393056" cy="584775"/>
          </a:xfrm>
          <a:prstGeom prst="rect">
            <a:avLst/>
          </a:prstGeom>
          <a:noFill/>
        </p:spPr>
        <p:txBody>
          <a:bodyPr wrap="none" rtlCol="0">
            <a:spAutoFit/>
          </a:bodyPr>
          <a:lstStyle/>
          <a:p>
            <a:r>
              <a:rPr lang="en-US" sz="3200"/>
              <a:t>0</a:t>
            </a:r>
          </a:p>
        </p:txBody>
      </p:sp>
      <p:sp>
        <p:nvSpPr>
          <p:cNvPr id="49" name="TextBox 48">
            <a:extLst>
              <a:ext uri="{FF2B5EF4-FFF2-40B4-BE49-F238E27FC236}">
                <a16:creationId xmlns:a16="http://schemas.microsoft.com/office/drawing/2014/main" id="{71F9EE58-0B52-48EF-B5D9-91B23AB1FB9E}"/>
              </a:ext>
            </a:extLst>
          </p:cNvPr>
          <p:cNvSpPr txBox="1"/>
          <p:nvPr/>
        </p:nvSpPr>
        <p:spPr>
          <a:xfrm>
            <a:off x="9584635" y="4337070"/>
            <a:ext cx="393056" cy="584775"/>
          </a:xfrm>
          <a:prstGeom prst="rect">
            <a:avLst/>
          </a:prstGeom>
          <a:noFill/>
        </p:spPr>
        <p:txBody>
          <a:bodyPr wrap="none" rtlCol="0">
            <a:spAutoFit/>
          </a:bodyPr>
          <a:lstStyle/>
          <a:p>
            <a:r>
              <a:rPr lang="en-US" sz="3200"/>
              <a:t>0</a:t>
            </a:r>
          </a:p>
        </p:txBody>
      </p:sp>
      <p:sp>
        <p:nvSpPr>
          <p:cNvPr id="50" name="TextBox 49">
            <a:extLst>
              <a:ext uri="{FF2B5EF4-FFF2-40B4-BE49-F238E27FC236}">
                <a16:creationId xmlns:a16="http://schemas.microsoft.com/office/drawing/2014/main" id="{BF841FAE-089C-4A46-926B-F5D138EF60BB}"/>
              </a:ext>
            </a:extLst>
          </p:cNvPr>
          <p:cNvSpPr txBox="1"/>
          <p:nvPr/>
        </p:nvSpPr>
        <p:spPr>
          <a:xfrm>
            <a:off x="7314041" y="5068623"/>
            <a:ext cx="393056" cy="584775"/>
          </a:xfrm>
          <a:prstGeom prst="rect">
            <a:avLst/>
          </a:prstGeom>
          <a:noFill/>
        </p:spPr>
        <p:txBody>
          <a:bodyPr wrap="none" rtlCol="0">
            <a:spAutoFit/>
          </a:bodyPr>
          <a:lstStyle/>
          <a:p>
            <a:r>
              <a:rPr lang="en-US" sz="3200">
                <a:solidFill>
                  <a:schemeClr val="accent6"/>
                </a:solidFill>
              </a:rPr>
              <a:t>1</a:t>
            </a:r>
          </a:p>
        </p:txBody>
      </p:sp>
      <p:sp>
        <p:nvSpPr>
          <p:cNvPr id="51" name="TextBox 50">
            <a:extLst>
              <a:ext uri="{FF2B5EF4-FFF2-40B4-BE49-F238E27FC236}">
                <a16:creationId xmlns:a16="http://schemas.microsoft.com/office/drawing/2014/main" id="{6449ACAD-6701-443A-A134-8EC04EFD7CF8}"/>
              </a:ext>
            </a:extLst>
          </p:cNvPr>
          <p:cNvSpPr txBox="1"/>
          <p:nvPr/>
        </p:nvSpPr>
        <p:spPr>
          <a:xfrm>
            <a:off x="7611548" y="5068622"/>
            <a:ext cx="393056" cy="584775"/>
          </a:xfrm>
          <a:prstGeom prst="rect">
            <a:avLst/>
          </a:prstGeom>
          <a:noFill/>
        </p:spPr>
        <p:txBody>
          <a:bodyPr wrap="none" rtlCol="0">
            <a:spAutoFit/>
          </a:bodyPr>
          <a:lstStyle/>
          <a:p>
            <a:r>
              <a:rPr lang="en-US" sz="3200">
                <a:solidFill>
                  <a:schemeClr val="accent6"/>
                </a:solidFill>
              </a:rPr>
              <a:t>0</a:t>
            </a:r>
          </a:p>
        </p:txBody>
      </p:sp>
      <p:sp>
        <p:nvSpPr>
          <p:cNvPr id="52" name="TextBox 51">
            <a:extLst>
              <a:ext uri="{FF2B5EF4-FFF2-40B4-BE49-F238E27FC236}">
                <a16:creationId xmlns:a16="http://schemas.microsoft.com/office/drawing/2014/main" id="{A7621E13-E264-452C-91C4-78770DB8E4D5}"/>
              </a:ext>
            </a:extLst>
          </p:cNvPr>
          <p:cNvSpPr txBox="1"/>
          <p:nvPr/>
        </p:nvSpPr>
        <p:spPr>
          <a:xfrm>
            <a:off x="7916348" y="5068622"/>
            <a:ext cx="393056" cy="584775"/>
          </a:xfrm>
          <a:prstGeom prst="rect">
            <a:avLst/>
          </a:prstGeom>
          <a:noFill/>
        </p:spPr>
        <p:txBody>
          <a:bodyPr wrap="none" rtlCol="0">
            <a:spAutoFit/>
          </a:bodyPr>
          <a:lstStyle/>
          <a:p>
            <a:r>
              <a:rPr lang="en-US" sz="3200">
                <a:solidFill>
                  <a:schemeClr val="accent6"/>
                </a:solidFill>
              </a:rPr>
              <a:t>0</a:t>
            </a:r>
          </a:p>
        </p:txBody>
      </p:sp>
      <p:sp>
        <p:nvSpPr>
          <p:cNvPr id="53" name="TextBox 52">
            <a:extLst>
              <a:ext uri="{FF2B5EF4-FFF2-40B4-BE49-F238E27FC236}">
                <a16:creationId xmlns:a16="http://schemas.microsoft.com/office/drawing/2014/main" id="{2A2241AD-07CA-4BD6-B5CD-E2F18241A18F}"/>
              </a:ext>
            </a:extLst>
          </p:cNvPr>
          <p:cNvSpPr txBox="1"/>
          <p:nvPr/>
        </p:nvSpPr>
        <p:spPr>
          <a:xfrm>
            <a:off x="8203468" y="5068622"/>
            <a:ext cx="393056" cy="584775"/>
          </a:xfrm>
          <a:prstGeom prst="rect">
            <a:avLst/>
          </a:prstGeom>
          <a:noFill/>
        </p:spPr>
        <p:txBody>
          <a:bodyPr wrap="none" rtlCol="0">
            <a:spAutoFit/>
          </a:bodyPr>
          <a:lstStyle/>
          <a:p>
            <a:r>
              <a:rPr lang="en-US" sz="3200">
                <a:solidFill>
                  <a:schemeClr val="accent6"/>
                </a:solidFill>
              </a:rPr>
              <a:t>1</a:t>
            </a:r>
          </a:p>
        </p:txBody>
      </p:sp>
      <p:sp>
        <p:nvSpPr>
          <p:cNvPr id="54" name="TextBox 53">
            <a:extLst>
              <a:ext uri="{FF2B5EF4-FFF2-40B4-BE49-F238E27FC236}">
                <a16:creationId xmlns:a16="http://schemas.microsoft.com/office/drawing/2014/main" id="{29FE4292-94AF-4C17-96D4-4C76505B45F0}"/>
              </a:ext>
            </a:extLst>
          </p:cNvPr>
          <p:cNvSpPr txBox="1"/>
          <p:nvPr/>
        </p:nvSpPr>
        <p:spPr>
          <a:xfrm>
            <a:off x="8691265" y="5070495"/>
            <a:ext cx="393056" cy="584775"/>
          </a:xfrm>
          <a:prstGeom prst="rect">
            <a:avLst/>
          </a:prstGeom>
          <a:noFill/>
        </p:spPr>
        <p:txBody>
          <a:bodyPr wrap="none" rtlCol="0">
            <a:spAutoFit/>
          </a:bodyPr>
          <a:lstStyle/>
          <a:p>
            <a:r>
              <a:rPr lang="en-US" sz="3200"/>
              <a:t>1</a:t>
            </a:r>
          </a:p>
        </p:txBody>
      </p:sp>
      <p:sp>
        <p:nvSpPr>
          <p:cNvPr id="55" name="TextBox 54">
            <a:extLst>
              <a:ext uri="{FF2B5EF4-FFF2-40B4-BE49-F238E27FC236}">
                <a16:creationId xmlns:a16="http://schemas.microsoft.com/office/drawing/2014/main" id="{B4305BFC-5F42-4CAF-B057-65C1B8E03699}"/>
              </a:ext>
            </a:extLst>
          </p:cNvPr>
          <p:cNvSpPr txBox="1"/>
          <p:nvPr/>
        </p:nvSpPr>
        <p:spPr>
          <a:xfrm>
            <a:off x="8988772" y="5070494"/>
            <a:ext cx="393056" cy="584775"/>
          </a:xfrm>
          <a:prstGeom prst="rect">
            <a:avLst/>
          </a:prstGeom>
          <a:noFill/>
        </p:spPr>
        <p:txBody>
          <a:bodyPr wrap="none" rtlCol="0">
            <a:spAutoFit/>
          </a:bodyPr>
          <a:lstStyle/>
          <a:p>
            <a:r>
              <a:rPr lang="en-US" sz="3200"/>
              <a:t>0</a:t>
            </a:r>
          </a:p>
        </p:txBody>
      </p:sp>
      <p:sp>
        <p:nvSpPr>
          <p:cNvPr id="56" name="TextBox 55">
            <a:extLst>
              <a:ext uri="{FF2B5EF4-FFF2-40B4-BE49-F238E27FC236}">
                <a16:creationId xmlns:a16="http://schemas.microsoft.com/office/drawing/2014/main" id="{66269874-1FCA-494F-B213-3B90FBFF2C61}"/>
              </a:ext>
            </a:extLst>
          </p:cNvPr>
          <p:cNvSpPr txBox="1"/>
          <p:nvPr/>
        </p:nvSpPr>
        <p:spPr>
          <a:xfrm>
            <a:off x="9293572" y="5070494"/>
            <a:ext cx="393056" cy="584775"/>
          </a:xfrm>
          <a:prstGeom prst="rect">
            <a:avLst/>
          </a:prstGeom>
          <a:noFill/>
        </p:spPr>
        <p:txBody>
          <a:bodyPr wrap="none" rtlCol="0">
            <a:spAutoFit/>
          </a:bodyPr>
          <a:lstStyle/>
          <a:p>
            <a:r>
              <a:rPr lang="en-US" sz="3200"/>
              <a:t>1</a:t>
            </a:r>
          </a:p>
        </p:txBody>
      </p:sp>
      <p:sp>
        <p:nvSpPr>
          <p:cNvPr id="57" name="TextBox 56">
            <a:extLst>
              <a:ext uri="{FF2B5EF4-FFF2-40B4-BE49-F238E27FC236}">
                <a16:creationId xmlns:a16="http://schemas.microsoft.com/office/drawing/2014/main" id="{8A2FCA6C-2DD0-4B93-9E23-1C611989EF31}"/>
              </a:ext>
            </a:extLst>
          </p:cNvPr>
          <p:cNvSpPr txBox="1"/>
          <p:nvPr/>
        </p:nvSpPr>
        <p:spPr>
          <a:xfrm>
            <a:off x="9580692" y="5070494"/>
            <a:ext cx="393056" cy="584775"/>
          </a:xfrm>
          <a:prstGeom prst="rect">
            <a:avLst/>
          </a:prstGeom>
          <a:noFill/>
        </p:spPr>
        <p:txBody>
          <a:bodyPr wrap="none" rtlCol="0">
            <a:spAutoFit/>
          </a:bodyPr>
          <a:lstStyle/>
          <a:p>
            <a:r>
              <a:rPr lang="en-US" sz="3200"/>
              <a:t>0</a:t>
            </a:r>
          </a:p>
        </p:txBody>
      </p:sp>
      <p:sp>
        <p:nvSpPr>
          <p:cNvPr id="58" name="TextBox 57">
            <a:extLst>
              <a:ext uri="{FF2B5EF4-FFF2-40B4-BE49-F238E27FC236}">
                <a16:creationId xmlns:a16="http://schemas.microsoft.com/office/drawing/2014/main" id="{ACCCCF0B-2C22-4948-916D-2782F15575B8}"/>
              </a:ext>
            </a:extLst>
          </p:cNvPr>
          <p:cNvSpPr txBox="1"/>
          <p:nvPr/>
        </p:nvSpPr>
        <p:spPr>
          <a:xfrm>
            <a:off x="2259090" y="3091071"/>
            <a:ext cx="2749601" cy="584775"/>
          </a:xfrm>
          <a:prstGeom prst="rect">
            <a:avLst/>
          </a:prstGeom>
          <a:noFill/>
        </p:spPr>
        <p:txBody>
          <a:bodyPr wrap="square" rtlCol="0">
            <a:spAutoFit/>
          </a:bodyPr>
          <a:lstStyle/>
          <a:p>
            <a:pPr algn="ctr"/>
            <a:r>
              <a:rPr lang="en-US" sz="3200">
                <a:solidFill>
                  <a:schemeClr val="tx2"/>
                </a:solidFill>
              </a:rPr>
              <a:t>Mask</a:t>
            </a:r>
          </a:p>
        </p:txBody>
      </p:sp>
      <p:sp>
        <p:nvSpPr>
          <p:cNvPr id="59" name="TextBox 58">
            <a:extLst>
              <a:ext uri="{FF2B5EF4-FFF2-40B4-BE49-F238E27FC236}">
                <a16:creationId xmlns:a16="http://schemas.microsoft.com/office/drawing/2014/main" id="{68086666-8757-4E35-AA4A-6293F01413A8}"/>
              </a:ext>
            </a:extLst>
          </p:cNvPr>
          <p:cNvSpPr txBox="1"/>
          <p:nvPr/>
        </p:nvSpPr>
        <p:spPr>
          <a:xfrm>
            <a:off x="7221723" y="3091071"/>
            <a:ext cx="2749601" cy="584775"/>
          </a:xfrm>
          <a:prstGeom prst="rect">
            <a:avLst/>
          </a:prstGeom>
          <a:noFill/>
        </p:spPr>
        <p:txBody>
          <a:bodyPr wrap="square" rtlCol="0">
            <a:spAutoFit/>
          </a:bodyPr>
          <a:lstStyle/>
          <a:p>
            <a:pPr algn="ctr"/>
            <a:r>
              <a:rPr lang="en-US" sz="3200">
                <a:solidFill>
                  <a:schemeClr val="tx2"/>
                </a:solidFill>
              </a:rPr>
              <a:t>Insert</a:t>
            </a:r>
          </a:p>
        </p:txBody>
      </p:sp>
      <p:sp>
        <p:nvSpPr>
          <p:cNvPr id="60" name="TextBox 59">
            <a:extLst>
              <a:ext uri="{FF2B5EF4-FFF2-40B4-BE49-F238E27FC236}">
                <a16:creationId xmlns:a16="http://schemas.microsoft.com/office/drawing/2014/main" id="{04307B39-7CBB-4EF2-B41F-335B49A8C31B}"/>
              </a:ext>
            </a:extLst>
          </p:cNvPr>
          <p:cNvSpPr txBox="1"/>
          <p:nvPr/>
        </p:nvSpPr>
        <p:spPr>
          <a:xfrm>
            <a:off x="6705722" y="5130176"/>
            <a:ext cx="4572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endParaRPr lang="en-US" sz="2400">
              <a:latin typeface="Cambria Math" panose="02040503050406030204" pitchFamily="18" charset="0"/>
              <a:ea typeface="Cambria Math" panose="02040503050406030204" pitchFamily="18" charset="0"/>
            </a:endParaRPr>
          </a:p>
        </p:txBody>
      </p:sp>
      <p:sp>
        <p:nvSpPr>
          <p:cNvPr id="61" name="TextBox 60">
            <a:extLst>
              <a:ext uri="{FF2B5EF4-FFF2-40B4-BE49-F238E27FC236}">
                <a16:creationId xmlns:a16="http://schemas.microsoft.com/office/drawing/2014/main" id="{6A45F289-CC86-456E-BF77-93F0FBCEE448}"/>
              </a:ext>
            </a:extLst>
          </p:cNvPr>
          <p:cNvSpPr txBox="1"/>
          <p:nvPr/>
        </p:nvSpPr>
        <p:spPr>
          <a:xfrm>
            <a:off x="1746574" y="5130175"/>
            <a:ext cx="4572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endParaRPr lang="en-US" sz="240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34393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dur="50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dur="50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dur="50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dur="50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dur="5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dur="50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dur="50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dur="50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dur="50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dur="50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dur="50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par>
                    <p:cTn id="76" fill="hold" nodeType="clickPar">
                      <p:stCondLst>
                        <p:cond delay="indefinite"/>
                      </p:stCondLst>
                      <p:childTnLst>
                        <p:par>
                          <p:cTn id="77" fill="hold">
                            <p:stCondLst>
                              <p:cond delay="0"/>
                            </p:stCondLst>
                            <p:childTnLst>
                              <p:par>
                                <p:cTn id="78" presetID="10" presetClass="entr" presetSubtype="0" dur="50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dur="50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par>
                                <p:cTn id="84" presetID="10" presetClass="entr" presetSubtype="0" dur="500" fill="hold" grpId="0" nodeType="with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par>
                                <p:cTn id="87" presetID="10" presetClass="entr" presetSubtype="0" dur="50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500"/>
                                        <p:tgtEl>
                                          <p:spTgt spid="8"/>
                                        </p:tgtEl>
                                      </p:cBhvr>
                                    </p:animEffect>
                                  </p:childTnLst>
                                </p:cTn>
                              </p:par>
                            </p:childTnLst>
                          </p:cTn>
                        </p:par>
                      </p:childTnLst>
                    </p:cTn>
                  </p:par>
                  <p:par>
                    <p:cTn id="90" fill="hold" nodeType="clickPar">
                      <p:stCondLst>
                        <p:cond delay="indefinite"/>
                      </p:stCondLst>
                      <p:childTnLst>
                        <p:par>
                          <p:cTn id="91" fill="hold">
                            <p:stCondLst>
                              <p:cond delay="0"/>
                            </p:stCondLst>
                            <p:childTnLst>
                              <p:par>
                                <p:cTn id="92" presetID="10" presetClass="entr" presetSubtype="0" dur="500" fill="hold" nodeType="click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fade">
                                      <p:cBhvr>
                                        <p:cTn id="94" dur="500"/>
                                        <p:tgtEl>
                                          <p:spTgt spid="12"/>
                                        </p:tgtEl>
                                      </p:cBhvr>
                                    </p:animEffect>
                                  </p:childTnLst>
                                </p:cTn>
                              </p:par>
                            </p:childTnLst>
                          </p:cTn>
                        </p:par>
                      </p:childTnLst>
                    </p:cTn>
                  </p:par>
                  <p:par>
                    <p:cTn id="95" fill="hold" nodeType="clickPar">
                      <p:stCondLst>
                        <p:cond delay="indefinite"/>
                      </p:stCondLst>
                      <p:childTnLst>
                        <p:par>
                          <p:cTn id="96" fill="hold">
                            <p:stCondLst>
                              <p:cond delay="0"/>
                            </p:stCondLst>
                            <p:childTnLst>
                              <p:par>
                                <p:cTn id="97" presetID="10" presetClass="entr" presetSubtype="0" dur="500" fill="hold" grpId="0" nodeType="click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childTnLst>
                    </p:cTn>
                  </p:par>
                  <p:par>
                    <p:cTn id="100" fill="hold" nodeType="clickPar">
                      <p:stCondLst>
                        <p:cond delay="indefinite"/>
                      </p:stCondLst>
                      <p:childTnLst>
                        <p:par>
                          <p:cTn id="101" fill="hold">
                            <p:stCondLst>
                              <p:cond delay="0"/>
                            </p:stCondLst>
                            <p:childTnLst>
                              <p:par>
                                <p:cTn id="102" presetID="10" presetClass="entr" presetSubtype="0" dur="500" fill="hold" grpId="0" nodeType="click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500"/>
                                        <p:tgtEl>
                                          <p:spTgt spid="30"/>
                                        </p:tgtEl>
                                      </p:cBhvr>
                                    </p:animEffect>
                                  </p:childTnLst>
                                </p:cTn>
                              </p:par>
                            </p:childTnLst>
                          </p:cTn>
                        </p:par>
                      </p:childTnLst>
                    </p:cTn>
                  </p:par>
                  <p:par>
                    <p:cTn id="105" fill="hold" nodeType="clickPar">
                      <p:stCondLst>
                        <p:cond delay="indefinite"/>
                      </p:stCondLst>
                      <p:childTnLst>
                        <p:par>
                          <p:cTn id="106" fill="hold">
                            <p:stCondLst>
                              <p:cond delay="0"/>
                            </p:stCondLst>
                            <p:childTnLst>
                              <p:par>
                                <p:cTn id="107" presetID="10" presetClass="entr" presetSubtype="0" dur="500"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childTnLst>
                                </p:cTn>
                              </p:par>
                            </p:childTnLst>
                          </p:cTn>
                        </p:par>
                      </p:childTnLst>
                    </p:cTn>
                  </p:par>
                  <p:par>
                    <p:cTn id="110" fill="hold" nodeType="clickPar">
                      <p:stCondLst>
                        <p:cond delay="indefinite"/>
                      </p:stCondLst>
                      <p:childTnLst>
                        <p:par>
                          <p:cTn id="111" fill="hold">
                            <p:stCondLst>
                              <p:cond delay="0"/>
                            </p:stCondLst>
                            <p:childTnLst>
                              <p:par>
                                <p:cTn id="112" presetID="10" presetClass="entr" presetSubtype="0" dur="50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500"/>
                                        <p:tgtEl>
                                          <p:spTgt spid="28"/>
                                        </p:tgtEl>
                                      </p:cBhvr>
                                    </p:animEffect>
                                  </p:childTnLst>
                                </p:cTn>
                              </p:par>
                            </p:childTnLst>
                          </p:cTn>
                        </p:par>
                      </p:childTnLst>
                    </p:cTn>
                  </p:par>
                  <p:par>
                    <p:cTn id="115" fill="hold" nodeType="clickPar">
                      <p:stCondLst>
                        <p:cond delay="indefinite"/>
                      </p:stCondLst>
                      <p:childTnLst>
                        <p:par>
                          <p:cTn id="116" fill="hold">
                            <p:stCondLst>
                              <p:cond delay="0"/>
                            </p:stCondLst>
                            <p:childTnLst>
                              <p:par>
                                <p:cTn id="117" presetID="10" presetClass="entr" presetSubtype="0" dur="50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500"/>
                                        <p:tgtEl>
                                          <p:spTgt spid="27"/>
                                        </p:tgtEl>
                                      </p:cBhvr>
                                    </p:animEffect>
                                  </p:childTnLst>
                                </p:cTn>
                              </p:par>
                            </p:childTnLst>
                          </p:cTn>
                        </p:par>
                      </p:childTnLst>
                    </p:cTn>
                  </p:par>
                  <p:par>
                    <p:cTn id="120" fill="hold" nodeType="clickPar">
                      <p:stCondLst>
                        <p:cond delay="indefinite"/>
                      </p:stCondLst>
                      <p:childTnLst>
                        <p:par>
                          <p:cTn id="121" fill="hold">
                            <p:stCondLst>
                              <p:cond delay="0"/>
                            </p:stCondLst>
                            <p:childTnLst>
                              <p:par>
                                <p:cTn id="122" presetID="10" presetClass="entr" presetSubtype="0" dur="50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500"/>
                                        <p:tgtEl>
                                          <p:spTgt spid="26"/>
                                        </p:tgtEl>
                                      </p:cBhvr>
                                    </p:animEffect>
                                  </p:childTnLst>
                                </p:cTn>
                              </p:par>
                            </p:childTnLst>
                          </p:cTn>
                        </p:par>
                      </p:childTnLst>
                    </p:cTn>
                  </p:par>
                  <p:par>
                    <p:cTn id="125" fill="hold" nodeType="clickPar">
                      <p:stCondLst>
                        <p:cond delay="indefinite"/>
                      </p:stCondLst>
                      <p:childTnLst>
                        <p:par>
                          <p:cTn id="126" fill="hold">
                            <p:stCondLst>
                              <p:cond delay="0"/>
                            </p:stCondLst>
                            <p:childTnLst>
                              <p:par>
                                <p:cTn id="127" presetID="10" presetClass="entr" presetSubtype="0" dur="500"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0"/>
                                        <p:tgtEl>
                                          <p:spTgt spid="25"/>
                                        </p:tgtEl>
                                      </p:cBhvr>
                                    </p:animEffect>
                                  </p:childTnLst>
                                </p:cTn>
                              </p:par>
                            </p:childTnLst>
                          </p:cTn>
                        </p:par>
                      </p:childTnLst>
                    </p:cTn>
                  </p:par>
                  <p:par>
                    <p:cTn id="130" fill="hold" nodeType="clickPar">
                      <p:stCondLst>
                        <p:cond delay="indefinite"/>
                      </p:stCondLst>
                      <p:childTnLst>
                        <p:par>
                          <p:cTn id="131" fill="hold">
                            <p:stCondLst>
                              <p:cond delay="0"/>
                            </p:stCondLst>
                            <p:childTnLst>
                              <p:par>
                                <p:cTn id="132" presetID="10" presetClass="entr" presetSubtype="0" dur="500"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500"/>
                                        <p:tgtEl>
                                          <p:spTgt spid="24"/>
                                        </p:tgtEl>
                                      </p:cBhvr>
                                    </p:animEffect>
                                  </p:childTnLst>
                                </p:cTn>
                              </p:par>
                            </p:childTnLst>
                          </p:cTn>
                        </p:par>
                      </p:childTnLst>
                    </p:cTn>
                  </p:par>
                  <p:par>
                    <p:cTn id="135" fill="hold" nodeType="clickPar">
                      <p:stCondLst>
                        <p:cond delay="indefinite"/>
                      </p:stCondLst>
                      <p:childTnLst>
                        <p:par>
                          <p:cTn id="136" fill="hold">
                            <p:stCondLst>
                              <p:cond delay="0"/>
                            </p:stCondLst>
                            <p:childTnLst>
                              <p:par>
                                <p:cTn id="137" presetID="10" presetClass="entr" presetSubtype="0" dur="500" fill="hold" grpId="0" nodeType="clickEffect">
                                  <p:stCondLst>
                                    <p:cond delay="0"/>
                                  </p:stCondLst>
                                  <p:childTnLst>
                                    <p:set>
                                      <p:cBhvr>
                                        <p:cTn id="138" dur="1" fill="hold">
                                          <p:stCondLst>
                                            <p:cond delay="0"/>
                                          </p:stCondLst>
                                        </p:cTn>
                                        <p:tgtEl>
                                          <p:spTgt spid="23"/>
                                        </p:tgtEl>
                                        <p:attrNameLst>
                                          <p:attrName>style.visibility</p:attrName>
                                        </p:attrNameLst>
                                      </p:cBhvr>
                                      <p:to>
                                        <p:strVal val="visible"/>
                                      </p:to>
                                    </p:set>
                                    <p:animEffect transition="in" filter="fade">
                                      <p:cBhvr>
                                        <p:cTn id="139" dur="500"/>
                                        <p:tgtEl>
                                          <p:spTgt spid="23"/>
                                        </p:tgtEl>
                                      </p:cBhvr>
                                    </p:animEffect>
                                  </p:childTnLst>
                                </p:cTn>
                              </p:par>
                            </p:childTnLst>
                          </p:cTn>
                        </p:par>
                      </p:childTnLst>
                    </p:cTn>
                  </p:par>
                  <p:par>
                    <p:cTn id="140" fill="hold" nodeType="clickPar">
                      <p:stCondLst>
                        <p:cond delay="indefinite"/>
                      </p:stCondLst>
                      <p:childTnLst>
                        <p:par>
                          <p:cTn id="141" fill="hold">
                            <p:stCondLst>
                              <p:cond delay="0"/>
                            </p:stCondLst>
                            <p:childTnLst>
                              <p:par>
                                <p:cTn id="142" presetID="10" presetClass="entr" presetSubtype="0" dur="500" fill="hold" grpId="0" nodeType="click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500"/>
                                        <p:tgtEl>
                                          <p:spTgt spid="59"/>
                                        </p:tgtEl>
                                      </p:cBhvr>
                                    </p:animEffect>
                                  </p:childTnLst>
                                </p:cTn>
                              </p:par>
                            </p:childTnLst>
                          </p:cTn>
                        </p:par>
                      </p:childTnLst>
                    </p:cTn>
                  </p:par>
                  <p:par>
                    <p:cTn id="145" fill="hold" nodeType="clickPar">
                      <p:stCondLst>
                        <p:cond delay="indefinite"/>
                      </p:stCondLst>
                      <p:childTnLst>
                        <p:par>
                          <p:cTn id="146" fill="hold">
                            <p:stCondLst>
                              <p:cond delay="0"/>
                            </p:stCondLst>
                            <p:childTnLst>
                              <p:par>
                                <p:cTn id="147" presetID="10" presetClass="entr" presetSubtype="0" dur="500" fill="hold" grpId="0" nodeType="click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fade">
                                      <p:cBhvr>
                                        <p:cTn id="149" dur="500"/>
                                        <p:tgtEl>
                                          <p:spTgt spid="45"/>
                                        </p:tgtEl>
                                      </p:cBhvr>
                                    </p:animEffect>
                                  </p:childTnLst>
                                </p:cTn>
                              </p:par>
                              <p:par>
                                <p:cTn id="150" presetID="10" presetClass="entr" presetSubtype="0" dur="500" fill="hold" grpId="0" nodeType="with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fade">
                                      <p:cBhvr>
                                        <p:cTn id="152" dur="500"/>
                                        <p:tgtEl>
                                          <p:spTgt spid="44"/>
                                        </p:tgtEl>
                                      </p:cBhvr>
                                    </p:animEffect>
                                  </p:childTnLst>
                                </p:cTn>
                              </p:par>
                              <p:par>
                                <p:cTn id="153" presetID="10" presetClass="entr" presetSubtype="0" dur="500" fill="hold" grpId="0" nodeType="with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fade">
                                      <p:cBhvr>
                                        <p:cTn id="155" dur="500"/>
                                        <p:tgtEl>
                                          <p:spTgt spid="43"/>
                                        </p:tgtEl>
                                      </p:cBhvr>
                                    </p:animEffect>
                                  </p:childTnLst>
                                </p:cTn>
                              </p:par>
                              <p:par>
                                <p:cTn id="156" presetID="10" presetClass="entr" presetSubtype="0" dur="500" fill="hold" grpId="0" nodeType="withEffect">
                                  <p:stCondLst>
                                    <p:cond delay="0"/>
                                  </p:stCondLst>
                                  <p:childTnLst>
                                    <p:set>
                                      <p:cBhvr>
                                        <p:cTn id="157" dur="1" fill="hold">
                                          <p:stCondLst>
                                            <p:cond delay="0"/>
                                          </p:stCondLst>
                                        </p:cTn>
                                        <p:tgtEl>
                                          <p:spTgt spid="42"/>
                                        </p:tgtEl>
                                        <p:attrNameLst>
                                          <p:attrName>style.visibility</p:attrName>
                                        </p:attrNameLst>
                                      </p:cBhvr>
                                      <p:to>
                                        <p:strVal val="visible"/>
                                      </p:to>
                                    </p:set>
                                    <p:animEffect transition="in" filter="fade">
                                      <p:cBhvr>
                                        <p:cTn id="158" dur="500"/>
                                        <p:tgtEl>
                                          <p:spTgt spid="42"/>
                                        </p:tgtEl>
                                      </p:cBhvr>
                                    </p:animEffect>
                                  </p:childTnLst>
                                </p:cTn>
                              </p:par>
                              <p:par>
                                <p:cTn id="159" presetID="10" presetClass="entr" presetSubtype="0" dur="500" fill="hold" grpId="0" nodeType="with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fade">
                                      <p:cBhvr>
                                        <p:cTn id="161" dur="500"/>
                                        <p:tgtEl>
                                          <p:spTgt spid="34"/>
                                        </p:tgtEl>
                                      </p:cBhvr>
                                    </p:animEffect>
                                  </p:childTnLst>
                                </p:cTn>
                              </p:par>
                              <p:par>
                                <p:cTn id="162" presetID="10" presetClass="entr" presetSubtype="0" dur="500" fill="hold" grpId="0" nodeType="withEffect">
                                  <p:stCondLst>
                                    <p:cond delay="0"/>
                                  </p:stCondLst>
                                  <p:childTnLst>
                                    <p:set>
                                      <p:cBhvr>
                                        <p:cTn id="163" dur="1" fill="hold">
                                          <p:stCondLst>
                                            <p:cond delay="0"/>
                                          </p:stCondLst>
                                        </p:cTn>
                                        <p:tgtEl>
                                          <p:spTgt spid="33"/>
                                        </p:tgtEl>
                                        <p:attrNameLst>
                                          <p:attrName>style.visibility</p:attrName>
                                        </p:attrNameLst>
                                      </p:cBhvr>
                                      <p:to>
                                        <p:strVal val="visible"/>
                                      </p:to>
                                    </p:set>
                                    <p:animEffect transition="in" filter="fade">
                                      <p:cBhvr>
                                        <p:cTn id="164" dur="500"/>
                                        <p:tgtEl>
                                          <p:spTgt spid="33"/>
                                        </p:tgtEl>
                                      </p:cBhvr>
                                    </p:animEffect>
                                  </p:childTnLst>
                                </p:cTn>
                              </p:par>
                              <p:par>
                                <p:cTn id="165" presetID="10" presetClass="entr" presetSubtype="0" dur="500" fill="hold" grpId="0" nodeType="withEffect">
                                  <p:stCondLst>
                                    <p:cond delay="0"/>
                                  </p:stCondLst>
                                  <p:childTnLst>
                                    <p:set>
                                      <p:cBhvr>
                                        <p:cTn id="166" dur="1" fill="hold">
                                          <p:stCondLst>
                                            <p:cond delay="0"/>
                                          </p:stCondLst>
                                        </p:cTn>
                                        <p:tgtEl>
                                          <p:spTgt spid="32"/>
                                        </p:tgtEl>
                                        <p:attrNameLst>
                                          <p:attrName>style.visibility</p:attrName>
                                        </p:attrNameLst>
                                      </p:cBhvr>
                                      <p:to>
                                        <p:strVal val="visible"/>
                                      </p:to>
                                    </p:set>
                                    <p:animEffect transition="in" filter="fade">
                                      <p:cBhvr>
                                        <p:cTn id="167" dur="500"/>
                                        <p:tgtEl>
                                          <p:spTgt spid="32"/>
                                        </p:tgtEl>
                                      </p:cBhvr>
                                    </p:animEffect>
                                  </p:childTnLst>
                                </p:cTn>
                              </p:par>
                              <p:par>
                                <p:cTn id="168" presetID="10" presetClass="entr" presetSubtype="0" dur="500" fill="hold" grpId="0" nodeType="withEffect">
                                  <p:stCondLst>
                                    <p:cond delay="0"/>
                                  </p:stCondLst>
                                  <p:childTnLst>
                                    <p:set>
                                      <p:cBhvr>
                                        <p:cTn id="169" dur="1" fill="hold">
                                          <p:stCondLst>
                                            <p:cond delay="0"/>
                                          </p:stCondLst>
                                        </p:cTn>
                                        <p:tgtEl>
                                          <p:spTgt spid="31"/>
                                        </p:tgtEl>
                                        <p:attrNameLst>
                                          <p:attrName>style.visibility</p:attrName>
                                        </p:attrNameLst>
                                      </p:cBhvr>
                                      <p:to>
                                        <p:strVal val="visible"/>
                                      </p:to>
                                    </p:set>
                                    <p:animEffect transition="in" filter="fade">
                                      <p:cBhvr>
                                        <p:cTn id="170" dur="500"/>
                                        <p:tgtEl>
                                          <p:spTgt spid="31"/>
                                        </p:tgtEl>
                                      </p:cBhvr>
                                    </p:animEffect>
                                  </p:childTnLst>
                                </p:cTn>
                              </p:par>
                              <p:par>
                                <p:cTn id="171" presetID="10" presetClass="entr" presetSubtype="0" dur="500" fill="hold" grpId="0" nodeType="withEffect">
                                  <p:stCondLst>
                                    <p:cond delay="0"/>
                                  </p:stCondLst>
                                  <p:childTnLst>
                                    <p:set>
                                      <p:cBhvr>
                                        <p:cTn id="172" dur="1" fill="hold">
                                          <p:stCondLst>
                                            <p:cond delay="0"/>
                                          </p:stCondLst>
                                        </p:cTn>
                                        <p:tgtEl>
                                          <p:spTgt spid="40"/>
                                        </p:tgtEl>
                                        <p:attrNameLst>
                                          <p:attrName>style.visibility</p:attrName>
                                        </p:attrNameLst>
                                      </p:cBhvr>
                                      <p:to>
                                        <p:strVal val="visible"/>
                                      </p:to>
                                    </p:set>
                                    <p:animEffect transition="in" filter="fade">
                                      <p:cBhvr>
                                        <p:cTn id="173" dur="500"/>
                                        <p:tgtEl>
                                          <p:spTgt spid="40"/>
                                        </p:tgtEl>
                                      </p:cBhvr>
                                    </p:animEffect>
                                  </p:childTnLst>
                                </p:cTn>
                              </p:par>
                            </p:childTnLst>
                          </p:cTn>
                        </p:par>
                      </p:childTnLst>
                    </p:cTn>
                  </p:par>
                  <p:par>
                    <p:cTn id="174" fill="hold" nodeType="clickPar">
                      <p:stCondLst>
                        <p:cond delay="indefinite"/>
                      </p:stCondLst>
                      <p:childTnLst>
                        <p:par>
                          <p:cTn id="175" fill="hold">
                            <p:stCondLst>
                              <p:cond delay="0"/>
                            </p:stCondLst>
                            <p:childTnLst>
                              <p:par>
                                <p:cTn id="176" presetID="10" presetClass="entr" presetSubtype="0" dur="500" fill="hold" grpId="0" nodeType="clickEffect">
                                  <p:stCondLst>
                                    <p:cond delay="0"/>
                                  </p:stCondLst>
                                  <p:childTnLst>
                                    <p:set>
                                      <p:cBhvr>
                                        <p:cTn id="177" dur="1" fill="hold">
                                          <p:stCondLst>
                                            <p:cond delay="0"/>
                                          </p:stCondLst>
                                        </p:cTn>
                                        <p:tgtEl>
                                          <p:spTgt spid="41"/>
                                        </p:tgtEl>
                                        <p:attrNameLst>
                                          <p:attrName>style.visibility</p:attrName>
                                        </p:attrNameLst>
                                      </p:cBhvr>
                                      <p:to>
                                        <p:strVal val="visible"/>
                                      </p:to>
                                    </p:set>
                                    <p:animEffect transition="in" filter="fade">
                                      <p:cBhvr>
                                        <p:cTn id="178" dur="500"/>
                                        <p:tgtEl>
                                          <p:spTgt spid="41"/>
                                        </p:tgtEl>
                                      </p:cBhvr>
                                    </p:animEffect>
                                  </p:childTnLst>
                                </p:cTn>
                              </p:par>
                            </p:childTnLst>
                          </p:cTn>
                        </p:par>
                      </p:childTnLst>
                    </p:cTn>
                  </p:par>
                  <p:par>
                    <p:cTn id="179" fill="hold" nodeType="clickPar">
                      <p:stCondLst>
                        <p:cond delay="indefinite"/>
                      </p:stCondLst>
                      <p:childTnLst>
                        <p:par>
                          <p:cTn id="180" fill="hold">
                            <p:stCondLst>
                              <p:cond delay="0"/>
                            </p:stCondLst>
                            <p:childTnLst>
                              <p:par>
                                <p:cTn id="181" presetID="10" presetClass="entr" presetSubtype="0" dur="500" fill="hold" grpId="0" nodeType="click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fade">
                                      <p:cBhvr>
                                        <p:cTn id="183" dur="500"/>
                                        <p:tgtEl>
                                          <p:spTgt spid="49"/>
                                        </p:tgtEl>
                                      </p:cBhvr>
                                    </p:animEffect>
                                  </p:childTnLst>
                                </p:cTn>
                              </p:par>
                              <p:par>
                                <p:cTn id="184" presetID="10" presetClass="entr" presetSubtype="0" dur="500" fill="hold" grpId="0" nodeType="withEffect">
                                  <p:stCondLst>
                                    <p:cond delay="0"/>
                                  </p:stCondLst>
                                  <p:childTnLst>
                                    <p:set>
                                      <p:cBhvr>
                                        <p:cTn id="185" dur="1" fill="hold">
                                          <p:stCondLst>
                                            <p:cond delay="0"/>
                                          </p:stCondLst>
                                        </p:cTn>
                                        <p:tgtEl>
                                          <p:spTgt spid="48"/>
                                        </p:tgtEl>
                                        <p:attrNameLst>
                                          <p:attrName>style.visibility</p:attrName>
                                        </p:attrNameLst>
                                      </p:cBhvr>
                                      <p:to>
                                        <p:strVal val="visible"/>
                                      </p:to>
                                    </p:set>
                                    <p:animEffect transition="in" filter="fade">
                                      <p:cBhvr>
                                        <p:cTn id="186" dur="500"/>
                                        <p:tgtEl>
                                          <p:spTgt spid="48"/>
                                        </p:tgtEl>
                                      </p:cBhvr>
                                    </p:animEffect>
                                  </p:childTnLst>
                                </p:cTn>
                              </p:par>
                              <p:par>
                                <p:cTn id="187" presetID="10" presetClass="entr" presetSubtype="0" dur="50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animEffect transition="in" filter="fade">
                                      <p:cBhvr>
                                        <p:cTn id="189" dur="500"/>
                                        <p:tgtEl>
                                          <p:spTgt spid="47"/>
                                        </p:tgtEl>
                                      </p:cBhvr>
                                    </p:animEffect>
                                  </p:childTnLst>
                                </p:cTn>
                              </p:par>
                              <p:par>
                                <p:cTn id="190" presetID="10" presetClass="entr" presetSubtype="0" dur="500" fill="hold" grpId="0" nodeType="withEffect">
                                  <p:stCondLst>
                                    <p:cond delay="0"/>
                                  </p:stCondLst>
                                  <p:childTnLst>
                                    <p:set>
                                      <p:cBhvr>
                                        <p:cTn id="191" dur="1" fill="hold">
                                          <p:stCondLst>
                                            <p:cond delay="0"/>
                                          </p:stCondLst>
                                        </p:cTn>
                                        <p:tgtEl>
                                          <p:spTgt spid="46"/>
                                        </p:tgtEl>
                                        <p:attrNameLst>
                                          <p:attrName>style.visibility</p:attrName>
                                        </p:attrNameLst>
                                      </p:cBhvr>
                                      <p:to>
                                        <p:strVal val="visible"/>
                                      </p:to>
                                    </p:set>
                                    <p:animEffect transition="in" filter="fade">
                                      <p:cBhvr>
                                        <p:cTn id="192" dur="500"/>
                                        <p:tgtEl>
                                          <p:spTgt spid="46"/>
                                        </p:tgtEl>
                                      </p:cBhvr>
                                    </p:animEffect>
                                  </p:childTnLst>
                                </p:cTn>
                              </p:par>
                            </p:childTnLst>
                          </p:cTn>
                        </p:par>
                      </p:childTnLst>
                    </p:cTn>
                  </p:par>
                  <p:par>
                    <p:cTn id="193" fill="hold" nodeType="clickPar">
                      <p:stCondLst>
                        <p:cond delay="indefinite"/>
                      </p:stCondLst>
                      <p:childTnLst>
                        <p:par>
                          <p:cTn id="194" fill="hold">
                            <p:stCondLst>
                              <p:cond delay="0"/>
                            </p:stCondLst>
                            <p:childTnLst>
                              <p:par>
                                <p:cTn id="195" presetID="10" presetClass="entr" presetSubtype="0" dur="500" fill="hold" grpId="0" nodeType="clickEffect">
                                  <p:stCondLst>
                                    <p:cond delay="0"/>
                                  </p:stCondLst>
                                  <p:childTnLst>
                                    <p:set>
                                      <p:cBhvr>
                                        <p:cTn id="196" dur="1" fill="hold">
                                          <p:stCondLst>
                                            <p:cond delay="0"/>
                                          </p:stCondLst>
                                        </p:cTn>
                                        <p:tgtEl>
                                          <p:spTgt spid="38"/>
                                        </p:tgtEl>
                                        <p:attrNameLst>
                                          <p:attrName>style.visibility</p:attrName>
                                        </p:attrNameLst>
                                      </p:cBhvr>
                                      <p:to>
                                        <p:strVal val="visible"/>
                                      </p:to>
                                    </p:set>
                                    <p:animEffect transition="in" filter="fade">
                                      <p:cBhvr>
                                        <p:cTn id="197" dur="500"/>
                                        <p:tgtEl>
                                          <p:spTgt spid="38"/>
                                        </p:tgtEl>
                                      </p:cBhvr>
                                    </p:animEffect>
                                  </p:childTnLst>
                                </p:cTn>
                              </p:par>
                              <p:par>
                                <p:cTn id="198" presetID="10" presetClass="entr" presetSubtype="0" dur="500" fill="hold" grpId="0" nodeType="withEffect">
                                  <p:stCondLst>
                                    <p:cond delay="0"/>
                                  </p:stCondLst>
                                  <p:childTnLst>
                                    <p:set>
                                      <p:cBhvr>
                                        <p:cTn id="199" dur="1" fill="hold">
                                          <p:stCondLst>
                                            <p:cond delay="0"/>
                                          </p:stCondLst>
                                        </p:cTn>
                                        <p:tgtEl>
                                          <p:spTgt spid="37"/>
                                        </p:tgtEl>
                                        <p:attrNameLst>
                                          <p:attrName>style.visibility</p:attrName>
                                        </p:attrNameLst>
                                      </p:cBhvr>
                                      <p:to>
                                        <p:strVal val="visible"/>
                                      </p:to>
                                    </p:set>
                                    <p:animEffect transition="in" filter="fade">
                                      <p:cBhvr>
                                        <p:cTn id="200" dur="500"/>
                                        <p:tgtEl>
                                          <p:spTgt spid="37"/>
                                        </p:tgtEl>
                                      </p:cBhvr>
                                    </p:animEffect>
                                  </p:childTnLst>
                                </p:cTn>
                              </p:par>
                              <p:par>
                                <p:cTn id="201" presetID="10" presetClass="entr" presetSubtype="0" dur="500" fill="hold" grpId="0" nodeType="withEffect">
                                  <p:stCondLst>
                                    <p:cond delay="0"/>
                                  </p:stCondLst>
                                  <p:childTnLst>
                                    <p:set>
                                      <p:cBhvr>
                                        <p:cTn id="202" dur="1" fill="hold">
                                          <p:stCondLst>
                                            <p:cond delay="0"/>
                                          </p:stCondLst>
                                        </p:cTn>
                                        <p:tgtEl>
                                          <p:spTgt spid="36"/>
                                        </p:tgtEl>
                                        <p:attrNameLst>
                                          <p:attrName>style.visibility</p:attrName>
                                        </p:attrNameLst>
                                      </p:cBhvr>
                                      <p:to>
                                        <p:strVal val="visible"/>
                                      </p:to>
                                    </p:set>
                                    <p:animEffect transition="in" filter="fade">
                                      <p:cBhvr>
                                        <p:cTn id="203" dur="500"/>
                                        <p:tgtEl>
                                          <p:spTgt spid="36"/>
                                        </p:tgtEl>
                                      </p:cBhvr>
                                    </p:animEffect>
                                  </p:childTnLst>
                                </p:cTn>
                              </p:par>
                              <p:par>
                                <p:cTn id="204" presetID="10" presetClass="entr" presetSubtype="0" dur="500" fill="hold" grpId="0" nodeType="withEffect">
                                  <p:stCondLst>
                                    <p:cond delay="0"/>
                                  </p:stCondLst>
                                  <p:childTnLst>
                                    <p:set>
                                      <p:cBhvr>
                                        <p:cTn id="205" dur="1" fill="hold">
                                          <p:stCondLst>
                                            <p:cond delay="0"/>
                                          </p:stCondLst>
                                        </p:cTn>
                                        <p:tgtEl>
                                          <p:spTgt spid="35"/>
                                        </p:tgtEl>
                                        <p:attrNameLst>
                                          <p:attrName>style.visibility</p:attrName>
                                        </p:attrNameLst>
                                      </p:cBhvr>
                                      <p:to>
                                        <p:strVal val="visible"/>
                                      </p:to>
                                    </p:set>
                                    <p:animEffect transition="in" filter="fade">
                                      <p:cBhvr>
                                        <p:cTn id="206" dur="500"/>
                                        <p:tgtEl>
                                          <p:spTgt spid="35"/>
                                        </p:tgtEl>
                                      </p:cBhvr>
                                    </p:animEffect>
                                  </p:childTnLst>
                                </p:cTn>
                              </p:par>
                            </p:childTnLst>
                          </p:cTn>
                        </p:par>
                      </p:childTnLst>
                    </p:cTn>
                  </p:par>
                  <p:par>
                    <p:cTn id="207" fill="hold" nodeType="clickPar">
                      <p:stCondLst>
                        <p:cond delay="indefinite"/>
                      </p:stCondLst>
                      <p:childTnLst>
                        <p:par>
                          <p:cTn id="208" fill="hold">
                            <p:stCondLst>
                              <p:cond delay="0"/>
                            </p:stCondLst>
                            <p:childTnLst>
                              <p:par>
                                <p:cTn id="209" presetID="10" presetClass="entr" presetSubtype="0" dur="500" fill="hold" nodeType="clickEffect">
                                  <p:stCondLst>
                                    <p:cond delay="0"/>
                                  </p:stCondLst>
                                  <p:childTnLst>
                                    <p:set>
                                      <p:cBhvr>
                                        <p:cTn id="210" dur="1" fill="hold">
                                          <p:stCondLst>
                                            <p:cond delay="0"/>
                                          </p:stCondLst>
                                        </p:cTn>
                                        <p:tgtEl>
                                          <p:spTgt spid="39"/>
                                        </p:tgtEl>
                                        <p:attrNameLst>
                                          <p:attrName>style.visibility</p:attrName>
                                        </p:attrNameLst>
                                      </p:cBhvr>
                                      <p:to>
                                        <p:strVal val="visible"/>
                                      </p:to>
                                    </p:set>
                                    <p:animEffect transition="in" filter="fade">
                                      <p:cBhvr>
                                        <p:cTn id="211" dur="500"/>
                                        <p:tgtEl>
                                          <p:spTgt spid="39"/>
                                        </p:tgtEl>
                                      </p:cBhvr>
                                    </p:animEffect>
                                  </p:childTnLst>
                                </p:cTn>
                              </p:par>
                            </p:childTnLst>
                          </p:cTn>
                        </p:par>
                      </p:childTnLst>
                    </p:cTn>
                  </p:par>
                  <p:par>
                    <p:cTn id="212" fill="hold" nodeType="clickPar">
                      <p:stCondLst>
                        <p:cond delay="indefinite"/>
                      </p:stCondLst>
                      <p:childTnLst>
                        <p:par>
                          <p:cTn id="213" fill="hold">
                            <p:stCondLst>
                              <p:cond delay="0"/>
                            </p:stCondLst>
                            <p:childTnLst>
                              <p:par>
                                <p:cTn id="214" presetID="10" presetClass="entr" presetSubtype="0" dur="500" fill="hold" grpId="0" nodeType="clickEffect">
                                  <p:stCondLst>
                                    <p:cond delay="0"/>
                                  </p:stCondLst>
                                  <p:childTnLst>
                                    <p:set>
                                      <p:cBhvr>
                                        <p:cTn id="215" dur="1" fill="hold">
                                          <p:stCondLst>
                                            <p:cond delay="0"/>
                                          </p:stCondLst>
                                        </p:cTn>
                                        <p:tgtEl>
                                          <p:spTgt spid="60"/>
                                        </p:tgtEl>
                                        <p:attrNameLst>
                                          <p:attrName>style.visibility</p:attrName>
                                        </p:attrNameLst>
                                      </p:cBhvr>
                                      <p:to>
                                        <p:strVal val="visible"/>
                                      </p:to>
                                    </p:set>
                                    <p:animEffect transition="in" filter="fade">
                                      <p:cBhvr>
                                        <p:cTn id="216" dur="500"/>
                                        <p:tgtEl>
                                          <p:spTgt spid="60"/>
                                        </p:tgtEl>
                                      </p:cBhvr>
                                    </p:animEffect>
                                  </p:childTnLst>
                                </p:cTn>
                              </p:par>
                            </p:childTnLst>
                          </p:cTn>
                        </p:par>
                      </p:childTnLst>
                    </p:cTn>
                  </p:par>
                  <p:par>
                    <p:cTn id="217" fill="hold" nodeType="clickPar">
                      <p:stCondLst>
                        <p:cond delay="indefinite"/>
                      </p:stCondLst>
                      <p:childTnLst>
                        <p:par>
                          <p:cTn id="218" fill="hold">
                            <p:stCondLst>
                              <p:cond delay="0"/>
                            </p:stCondLst>
                            <p:childTnLst>
                              <p:par>
                                <p:cTn id="219" presetID="10" presetClass="entr" presetSubtype="0" dur="500" fill="hold" grpId="0" nodeType="click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fade">
                                      <p:cBhvr>
                                        <p:cTn id="221" dur="500"/>
                                        <p:tgtEl>
                                          <p:spTgt spid="57"/>
                                        </p:tgtEl>
                                      </p:cBhvr>
                                    </p:animEffect>
                                  </p:childTnLst>
                                </p:cTn>
                              </p:par>
                            </p:childTnLst>
                          </p:cTn>
                        </p:par>
                      </p:childTnLst>
                    </p:cTn>
                  </p:par>
                  <p:par>
                    <p:cTn id="222" fill="hold" nodeType="clickPar">
                      <p:stCondLst>
                        <p:cond delay="indefinite"/>
                      </p:stCondLst>
                      <p:childTnLst>
                        <p:par>
                          <p:cTn id="223" fill="hold">
                            <p:stCondLst>
                              <p:cond delay="0"/>
                            </p:stCondLst>
                            <p:childTnLst>
                              <p:par>
                                <p:cTn id="224" presetID="10" presetClass="entr" presetSubtype="0" dur="500" fill="hold" grpId="0" nodeType="clickEffect">
                                  <p:stCondLst>
                                    <p:cond delay="0"/>
                                  </p:stCondLst>
                                  <p:childTnLst>
                                    <p:set>
                                      <p:cBhvr>
                                        <p:cTn id="225" dur="1" fill="hold">
                                          <p:stCondLst>
                                            <p:cond delay="0"/>
                                          </p:stCondLst>
                                        </p:cTn>
                                        <p:tgtEl>
                                          <p:spTgt spid="56"/>
                                        </p:tgtEl>
                                        <p:attrNameLst>
                                          <p:attrName>style.visibility</p:attrName>
                                        </p:attrNameLst>
                                      </p:cBhvr>
                                      <p:to>
                                        <p:strVal val="visible"/>
                                      </p:to>
                                    </p:set>
                                    <p:animEffect transition="in" filter="fade">
                                      <p:cBhvr>
                                        <p:cTn id="226" dur="500"/>
                                        <p:tgtEl>
                                          <p:spTgt spid="56"/>
                                        </p:tgtEl>
                                      </p:cBhvr>
                                    </p:animEffect>
                                  </p:childTnLst>
                                </p:cTn>
                              </p:par>
                            </p:childTnLst>
                          </p:cTn>
                        </p:par>
                      </p:childTnLst>
                    </p:cTn>
                  </p:par>
                  <p:par>
                    <p:cTn id="227" fill="hold" nodeType="clickPar">
                      <p:stCondLst>
                        <p:cond delay="indefinite"/>
                      </p:stCondLst>
                      <p:childTnLst>
                        <p:par>
                          <p:cTn id="228" fill="hold">
                            <p:stCondLst>
                              <p:cond delay="0"/>
                            </p:stCondLst>
                            <p:childTnLst>
                              <p:par>
                                <p:cTn id="229" presetID="10" presetClass="entr" presetSubtype="0" dur="500" fill="hold" grpId="0" nodeType="clickEffect">
                                  <p:stCondLst>
                                    <p:cond delay="0"/>
                                  </p:stCondLst>
                                  <p:childTnLst>
                                    <p:set>
                                      <p:cBhvr>
                                        <p:cTn id="230" dur="1" fill="hold">
                                          <p:stCondLst>
                                            <p:cond delay="0"/>
                                          </p:stCondLst>
                                        </p:cTn>
                                        <p:tgtEl>
                                          <p:spTgt spid="55"/>
                                        </p:tgtEl>
                                        <p:attrNameLst>
                                          <p:attrName>style.visibility</p:attrName>
                                        </p:attrNameLst>
                                      </p:cBhvr>
                                      <p:to>
                                        <p:strVal val="visible"/>
                                      </p:to>
                                    </p:set>
                                    <p:animEffect transition="in" filter="fade">
                                      <p:cBhvr>
                                        <p:cTn id="231" dur="500"/>
                                        <p:tgtEl>
                                          <p:spTgt spid="55"/>
                                        </p:tgtEl>
                                      </p:cBhvr>
                                    </p:animEffect>
                                  </p:childTnLst>
                                </p:cTn>
                              </p:par>
                            </p:childTnLst>
                          </p:cTn>
                        </p:par>
                      </p:childTnLst>
                    </p:cTn>
                  </p:par>
                  <p:par>
                    <p:cTn id="232" fill="hold" nodeType="clickPar">
                      <p:stCondLst>
                        <p:cond delay="indefinite"/>
                      </p:stCondLst>
                      <p:childTnLst>
                        <p:par>
                          <p:cTn id="233" fill="hold">
                            <p:stCondLst>
                              <p:cond delay="0"/>
                            </p:stCondLst>
                            <p:childTnLst>
                              <p:par>
                                <p:cTn id="234" presetID="10" presetClass="entr" presetSubtype="0" dur="500" fill="hold" grpId="0" nodeType="clickEffect">
                                  <p:stCondLst>
                                    <p:cond delay="0"/>
                                  </p:stCondLst>
                                  <p:childTnLst>
                                    <p:set>
                                      <p:cBhvr>
                                        <p:cTn id="235" dur="1" fill="hold">
                                          <p:stCondLst>
                                            <p:cond delay="0"/>
                                          </p:stCondLst>
                                        </p:cTn>
                                        <p:tgtEl>
                                          <p:spTgt spid="54"/>
                                        </p:tgtEl>
                                        <p:attrNameLst>
                                          <p:attrName>style.visibility</p:attrName>
                                        </p:attrNameLst>
                                      </p:cBhvr>
                                      <p:to>
                                        <p:strVal val="visible"/>
                                      </p:to>
                                    </p:set>
                                    <p:animEffect transition="in" filter="fade">
                                      <p:cBhvr>
                                        <p:cTn id="236" dur="500"/>
                                        <p:tgtEl>
                                          <p:spTgt spid="54"/>
                                        </p:tgtEl>
                                      </p:cBhvr>
                                    </p:animEffect>
                                  </p:childTnLst>
                                </p:cTn>
                              </p:par>
                            </p:childTnLst>
                          </p:cTn>
                        </p:par>
                      </p:childTnLst>
                    </p:cTn>
                  </p:par>
                  <p:par>
                    <p:cTn id="237" fill="hold" nodeType="clickPar">
                      <p:stCondLst>
                        <p:cond delay="indefinite"/>
                      </p:stCondLst>
                      <p:childTnLst>
                        <p:par>
                          <p:cTn id="238" fill="hold">
                            <p:stCondLst>
                              <p:cond delay="0"/>
                            </p:stCondLst>
                            <p:childTnLst>
                              <p:par>
                                <p:cTn id="239" presetID="10" presetClass="entr" presetSubtype="0" dur="500" fill="hold" grpId="0" nodeType="clickEffect">
                                  <p:stCondLst>
                                    <p:cond delay="0"/>
                                  </p:stCondLst>
                                  <p:childTnLst>
                                    <p:set>
                                      <p:cBhvr>
                                        <p:cTn id="240" dur="1" fill="hold">
                                          <p:stCondLst>
                                            <p:cond delay="0"/>
                                          </p:stCondLst>
                                        </p:cTn>
                                        <p:tgtEl>
                                          <p:spTgt spid="53"/>
                                        </p:tgtEl>
                                        <p:attrNameLst>
                                          <p:attrName>style.visibility</p:attrName>
                                        </p:attrNameLst>
                                      </p:cBhvr>
                                      <p:to>
                                        <p:strVal val="visible"/>
                                      </p:to>
                                    </p:set>
                                    <p:animEffect transition="in" filter="fade">
                                      <p:cBhvr>
                                        <p:cTn id="241" dur="500"/>
                                        <p:tgtEl>
                                          <p:spTgt spid="53"/>
                                        </p:tgtEl>
                                      </p:cBhvr>
                                    </p:animEffect>
                                  </p:childTnLst>
                                </p:cTn>
                              </p:par>
                            </p:childTnLst>
                          </p:cTn>
                        </p:par>
                      </p:childTnLst>
                    </p:cTn>
                  </p:par>
                  <p:par>
                    <p:cTn id="242" fill="hold" nodeType="clickPar">
                      <p:stCondLst>
                        <p:cond delay="indefinite"/>
                      </p:stCondLst>
                      <p:childTnLst>
                        <p:par>
                          <p:cTn id="243" fill="hold">
                            <p:stCondLst>
                              <p:cond delay="0"/>
                            </p:stCondLst>
                            <p:childTnLst>
                              <p:par>
                                <p:cTn id="244" presetID="10" presetClass="entr" presetSubtype="0" dur="500" fill="hold" grpId="0" nodeType="clickEffect">
                                  <p:stCondLst>
                                    <p:cond delay="0"/>
                                  </p:stCondLst>
                                  <p:childTnLst>
                                    <p:set>
                                      <p:cBhvr>
                                        <p:cTn id="245" dur="1" fill="hold">
                                          <p:stCondLst>
                                            <p:cond delay="0"/>
                                          </p:stCondLst>
                                        </p:cTn>
                                        <p:tgtEl>
                                          <p:spTgt spid="52"/>
                                        </p:tgtEl>
                                        <p:attrNameLst>
                                          <p:attrName>style.visibility</p:attrName>
                                        </p:attrNameLst>
                                      </p:cBhvr>
                                      <p:to>
                                        <p:strVal val="visible"/>
                                      </p:to>
                                    </p:set>
                                    <p:animEffect transition="in" filter="fade">
                                      <p:cBhvr>
                                        <p:cTn id="246" dur="500"/>
                                        <p:tgtEl>
                                          <p:spTgt spid="52"/>
                                        </p:tgtEl>
                                      </p:cBhvr>
                                    </p:animEffect>
                                  </p:childTnLst>
                                </p:cTn>
                              </p:par>
                            </p:childTnLst>
                          </p:cTn>
                        </p:par>
                      </p:childTnLst>
                    </p:cTn>
                  </p:par>
                  <p:par>
                    <p:cTn id="247" fill="hold" nodeType="clickPar">
                      <p:stCondLst>
                        <p:cond delay="indefinite"/>
                      </p:stCondLst>
                      <p:childTnLst>
                        <p:par>
                          <p:cTn id="248" fill="hold">
                            <p:stCondLst>
                              <p:cond delay="0"/>
                            </p:stCondLst>
                            <p:childTnLst>
                              <p:par>
                                <p:cTn id="249" presetID="10" presetClass="entr" presetSubtype="0" dur="500" fill="hold" grpId="0" nodeType="clickEffect">
                                  <p:stCondLst>
                                    <p:cond delay="0"/>
                                  </p:stCondLst>
                                  <p:childTnLst>
                                    <p:set>
                                      <p:cBhvr>
                                        <p:cTn id="250" dur="1" fill="hold">
                                          <p:stCondLst>
                                            <p:cond delay="0"/>
                                          </p:stCondLst>
                                        </p:cTn>
                                        <p:tgtEl>
                                          <p:spTgt spid="51"/>
                                        </p:tgtEl>
                                        <p:attrNameLst>
                                          <p:attrName>style.visibility</p:attrName>
                                        </p:attrNameLst>
                                      </p:cBhvr>
                                      <p:to>
                                        <p:strVal val="visible"/>
                                      </p:to>
                                    </p:set>
                                    <p:animEffect transition="in" filter="fade">
                                      <p:cBhvr>
                                        <p:cTn id="251" dur="500"/>
                                        <p:tgtEl>
                                          <p:spTgt spid="51"/>
                                        </p:tgtEl>
                                      </p:cBhvr>
                                    </p:animEffect>
                                  </p:childTnLst>
                                </p:cTn>
                              </p:par>
                            </p:childTnLst>
                          </p:cTn>
                        </p:par>
                      </p:childTnLst>
                    </p:cTn>
                  </p:par>
                  <p:par>
                    <p:cTn id="252" fill="hold" nodeType="clickPar">
                      <p:stCondLst>
                        <p:cond delay="indefinite"/>
                      </p:stCondLst>
                      <p:childTnLst>
                        <p:par>
                          <p:cTn id="253" fill="hold">
                            <p:stCondLst>
                              <p:cond delay="0"/>
                            </p:stCondLst>
                            <p:childTnLst>
                              <p:par>
                                <p:cTn id="254" presetID="10" presetClass="entr" presetSubtype="0" dur="500" fill="hold" grpId="0" nodeType="clickEffect">
                                  <p:stCondLst>
                                    <p:cond delay="0"/>
                                  </p:stCondLst>
                                  <p:childTnLst>
                                    <p:set>
                                      <p:cBhvr>
                                        <p:cTn id="255" dur="1" fill="hold">
                                          <p:stCondLst>
                                            <p:cond delay="0"/>
                                          </p:stCondLst>
                                        </p:cTn>
                                        <p:tgtEl>
                                          <p:spTgt spid="50"/>
                                        </p:tgtEl>
                                        <p:attrNameLst>
                                          <p:attrName>style.visibility</p:attrName>
                                        </p:attrNameLst>
                                      </p:cBhvr>
                                      <p:to>
                                        <p:strVal val="visible"/>
                                      </p:to>
                                    </p:set>
                                    <p:animEffect transition="in" filter="fade">
                                      <p:cBhvr>
                                        <p:cTn id="25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p:bldP spid="10" grpId="0"/>
      <p:bldP spid="11"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77F7-79DA-4172-8E3E-DA08A39BC914}"/>
              </a:ext>
            </a:extLst>
          </p:cNvPr>
          <p:cNvSpPr>
            <a:spLocks noGrp="1"/>
          </p:cNvSpPr>
          <p:nvPr>
            <p:ph type="title"/>
          </p:nvPr>
        </p:nvSpPr>
        <p:spPr/>
        <p:txBody>
          <a:bodyPr/>
          <a:lstStyle/>
          <a:p>
            <a:r>
              <a:rPr lang="en-IN"/>
              <a:t>Applications of Logic Microoperations</a:t>
            </a:r>
          </a:p>
        </p:txBody>
      </p:sp>
      <p:sp>
        <p:nvSpPr>
          <p:cNvPr id="3" name="Content Placeholder 2">
            <a:extLst>
              <a:ext uri="{FF2B5EF4-FFF2-40B4-BE49-F238E27FC236}">
                <a16:creationId xmlns:a16="http://schemas.microsoft.com/office/drawing/2014/main" id="{F04F07BB-E252-43D8-A6A4-1E9A55799BCE}"/>
              </a:ext>
            </a:extLst>
          </p:cNvPr>
          <p:cNvSpPr>
            <a:spLocks noGrp="1"/>
          </p:cNvSpPr>
          <p:nvPr>
            <p:ph idx="1"/>
          </p:nvPr>
        </p:nvSpPr>
        <p:spPr>
          <a:xfrm>
            <a:off x="131180" y="863444"/>
            <a:ext cx="11929641" cy="1820121"/>
          </a:xfrm>
        </p:spPr>
        <p:txBody>
          <a:bodyPr/>
          <a:lstStyle/>
          <a:p>
            <a:pPr marL="457200" indent="-457200" algn="just">
              <a:buFont typeface="+mj-lt"/>
              <a:buAutoNum type="arabicPeriod" startAt="6"/>
            </a:pPr>
            <a:r>
              <a:rPr lang="en-US">
                <a:solidFill>
                  <a:schemeClr val="tx2"/>
                </a:solidFill>
              </a:rPr>
              <a:t>Clear Operation</a:t>
            </a:r>
          </a:p>
          <a:p>
            <a:pPr algn="just"/>
            <a:r>
              <a:rPr lang="en-US"/>
              <a:t>The </a:t>
            </a:r>
            <a:r>
              <a:rPr lang="en-US" i="1">
                <a:solidFill>
                  <a:schemeClr val="tx2"/>
                </a:solidFill>
              </a:rPr>
              <a:t>clear</a:t>
            </a:r>
            <a:r>
              <a:rPr lang="en-US"/>
              <a:t> operation compares the words in register A and register B and produces an all 0’s result if the two numbers are equal.</a:t>
            </a:r>
          </a:p>
          <a:p>
            <a:pPr lvl="0" algn="just"/>
            <a:r>
              <a:rPr lang="en-US"/>
              <a:t>This operation is achieved by an exclusive-OR microoperation.</a:t>
            </a:r>
          </a:p>
          <a:p>
            <a:endParaRPr lang="en-IN"/>
          </a:p>
        </p:txBody>
      </p:sp>
      <p:sp>
        <p:nvSpPr>
          <p:cNvPr id="4" name="TextBox 3">
            <a:extLst>
              <a:ext uri="{FF2B5EF4-FFF2-40B4-BE49-F238E27FC236}">
                <a16:creationId xmlns:a16="http://schemas.microsoft.com/office/drawing/2014/main" id="{573685D3-BCCF-4B98-8A34-85D7E22D45E8}"/>
              </a:ext>
            </a:extLst>
          </p:cNvPr>
          <p:cNvSpPr txBox="1"/>
          <p:nvPr/>
        </p:nvSpPr>
        <p:spPr>
          <a:xfrm>
            <a:off x="3953128" y="3346135"/>
            <a:ext cx="393056" cy="584775"/>
          </a:xfrm>
          <a:prstGeom prst="rect">
            <a:avLst/>
          </a:prstGeom>
          <a:noFill/>
        </p:spPr>
        <p:txBody>
          <a:bodyPr wrap="none" rtlCol="0">
            <a:spAutoFit/>
          </a:bodyPr>
          <a:lstStyle/>
          <a:p>
            <a:r>
              <a:rPr lang="en-US" sz="3200"/>
              <a:t>1</a:t>
            </a:r>
          </a:p>
        </p:txBody>
      </p:sp>
      <p:sp>
        <p:nvSpPr>
          <p:cNvPr id="5" name="TextBox 4">
            <a:extLst>
              <a:ext uri="{FF2B5EF4-FFF2-40B4-BE49-F238E27FC236}">
                <a16:creationId xmlns:a16="http://schemas.microsoft.com/office/drawing/2014/main" id="{9174FB49-2CB9-45E2-8B85-8BA8D5D9891D}"/>
              </a:ext>
            </a:extLst>
          </p:cNvPr>
          <p:cNvSpPr txBox="1"/>
          <p:nvPr/>
        </p:nvSpPr>
        <p:spPr>
          <a:xfrm>
            <a:off x="4479956" y="3346134"/>
            <a:ext cx="393056" cy="584775"/>
          </a:xfrm>
          <a:prstGeom prst="rect">
            <a:avLst/>
          </a:prstGeom>
          <a:noFill/>
        </p:spPr>
        <p:txBody>
          <a:bodyPr wrap="none" rtlCol="0">
            <a:spAutoFit/>
          </a:bodyPr>
          <a:lstStyle/>
          <a:p>
            <a:r>
              <a:rPr lang="en-US" sz="3200"/>
              <a:t>0</a:t>
            </a:r>
          </a:p>
        </p:txBody>
      </p:sp>
      <p:sp>
        <p:nvSpPr>
          <p:cNvPr id="6" name="TextBox 5">
            <a:extLst>
              <a:ext uri="{FF2B5EF4-FFF2-40B4-BE49-F238E27FC236}">
                <a16:creationId xmlns:a16="http://schemas.microsoft.com/office/drawing/2014/main" id="{8422239A-DC14-4357-95E0-2EB6CC7FB37E}"/>
              </a:ext>
            </a:extLst>
          </p:cNvPr>
          <p:cNvSpPr txBox="1"/>
          <p:nvPr/>
        </p:nvSpPr>
        <p:spPr>
          <a:xfrm>
            <a:off x="5006784" y="3346134"/>
            <a:ext cx="393056" cy="584775"/>
          </a:xfrm>
          <a:prstGeom prst="rect">
            <a:avLst/>
          </a:prstGeom>
          <a:noFill/>
        </p:spPr>
        <p:txBody>
          <a:bodyPr wrap="none" rtlCol="0">
            <a:spAutoFit/>
          </a:bodyPr>
          <a:lstStyle/>
          <a:p>
            <a:r>
              <a:rPr lang="en-US" sz="3200"/>
              <a:t>1</a:t>
            </a:r>
          </a:p>
        </p:txBody>
      </p:sp>
      <p:sp>
        <p:nvSpPr>
          <p:cNvPr id="7" name="TextBox 6">
            <a:extLst>
              <a:ext uri="{FF2B5EF4-FFF2-40B4-BE49-F238E27FC236}">
                <a16:creationId xmlns:a16="http://schemas.microsoft.com/office/drawing/2014/main" id="{31994B80-433F-4DB8-B1C0-90DA1857CE95}"/>
              </a:ext>
            </a:extLst>
          </p:cNvPr>
          <p:cNvSpPr txBox="1"/>
          <p:nvPr/>
        </p:nvSpPr>
        <p:spPr>
          <a:xfrm>
            <a:off x="5533612" y="3346134"/>
            <a:ext cx="393056" cy="584775"/>
          </a:xfrm>
          <a:prstGeom prst="rect">
            <a:avLst/>
          </a:prstGeom>
          <a:noFill/>
        </p:spPr>
        <p:txBody>
          <a:bodyPr wrap="none" rtlCol="0">
            <a:spAutoFit/>
          </a:bodyPr>
          <a:lstStyle/>
          <a:p>
            <a:r>
              <a:rPr lang="en-US" sz="3200"/>
              <a:t>0</a:t>
            </a:r>
          </a:p>
        </p:txBody>
      </p:sp>
      <p:sp>
        <p:nvSpPr>
          <p:cNvPr id="8" name="TextBox 7">
            <a:extLst>
              <a:ext uri="{FF2B5EF4-FFF2-40B4-BE49-F238E27FC236}">
                <a16:creationId xmlns:a16="http://schemas.microsoft.com/office/drawing/2014/main" id="{B179E7F9-78E1-49F3-93DC-AEE6DFE057F0}"/>
              </a:ext>
            </a:extLst>
          </p:cNvPr>
          <p:cNvSpPr txBox="1"/>
          <p:nvPr/>
        </p:nvSpPr>
        <p:spPr>
          <a:xfrm>
            <a:off x="3953128" y="4095720"/>
            <a:ext cx="393056" cy="584775"/>
          </a:xfrm>
          <a:prstGeom prst="rect">
            <a:avLst/>
          </a:prstGeom>
          <a:noFill/>
        </p:spPr>
        <p:txBody>
          <a:bodyPr wrap="none" rtlCol="0">
            <a:spAutoFit/>
          </a:bodyPr>
          <a:lstStyle/>
          <a:p>
            <a:r>
              <a:rPr lang="en-US" sz="3200"/>
              <a:t>1</a:t>
            </a:r>
          </a:p>
        </p:txBody>
      </p:sp>
      <p:sp>
        <p:nvSpPr>
          <p:cNvPr id="9" name="TextBox 8">
            <a:extLst>
              <a:ext uri="{FF2B5EF4-FFF2-40B4-BE49-F238E27FC236}">
                <a16:creationId xmlns:a16="http://schemas.microsoft.com/office/drawing/2014/main" id="{D811E458-BCE3-44CA-AA49-9D37C6504FF2}"/>
              </a:ext>
            </a:extLst>
          </p:cNvPr>
          <p:cNvSpPr txBox="1"/>
          <p:nvPr/>
        </p:nvSpPr>
        <p:spPr>
          <a:xfrm>
            <a:off x="4479956" y="4095719"/>
            <a:ext cx="393056" cy="584775"/>
          </a:xfrm>
          <a:prstGeom prst="rect">
            <a:avLst/>
          </a:prstGeom>
          <a:noFill/>
        </p:spPr>
        <p:txBody>
          <a:bodyPr wrap="none" rtlCol="0">
            <a:spAutoFit/>
          </a:bodyPr>
          <a:lstStyle/>
          <a:p>
            <a:r>
              <a:rPr lang="en-US" sz="3200"/>
              <a:t>0</a:t>
            </a:r>
          </a:p>
        </p:txBody>
      </p:sp>
      <p:sp>
        <p:nvSpPr>
          <p:cNvPr id="10" name="TextBox 9">
            <a:extLst>
              <a:ext uri="{FF2B5EF4-FFF2-40B4-BE49-F238E27FC236}">
                <a16:creationId xmlns:a16="http://schemas.microsoft.com/office/drawing/2014/main" id="{AED96A05-F2C0-40FD-812D-2FA02D063AD4}"/>
              </a:ext>
            </a:extLst>
          </p:cNvPr>
          <p:cNvSpPr txBox="1"/>
          <p:nvPr/>
        </p:nvSpPr>
        <p:spPr>
          <a:xfrm>
            <a:off x="5006784" y="4095719"/>
            <a:ext cx="393056" cy="584775"/>
          </a:xfrm>
          <a:prstGeom prst="rect">
            <a:avLst/>
          </a:prstGeom>
          <a:noFill/>
        </p:spPr>
        <p:txBody>
          <a:bodyPr wrap="none" rtlCol="0">
            <a:spAutoFit/>
          </a:bodyPr>
          <a:lstStyle/>
          <a:p>
            <a:r>
              <a:rPr lang="en-US" sz="3200"/>
              <a:t>1</a:t>
            </a:r>
          </a:p>
        </p:txBody>
      </p:sp>
      <p:sp>
        <p:nvSpPr>
          <p:cNvPr id="11" name="TextBox 10">
            <a:extLst>
              <a:ext uri="{FF2B5EF4-FFF2-40B4-BE49-F238E27FC236}">
                <a16:creationId xmlns:a16="http://schemas.microsoft.com/office/drawing/2014/main" id="{B4BE8E5C-D667-425F-8ADD-556237ED663D}"/>
              </a:ext>
            </a:extLst>
          </p:cNvPr>
          <p:cNvSpPr txBox="1"/>
          <p:nvPr/>
        </p:nvSpPr>
        <p:spPr>
          <a:xfrm>
            <a:off x="5533612" y="4095719"/>
            <a:ext cx="393056" cy="584775"/>
          </a:xfrm>
          <a:prstGeom prst="rect">
            <a:avLst/>
          </a:prstGeom>
          <a:noFill/>
        </p:spPr>
        <p:txBody>
          <a:bodyPr wrap="none" rtlCol="0">
            <a:spAutoFit/>
          </a:bodyPr>
          <a:lstStyle/>
          <a:p>
            <a:r>
              <a:rPr lang="en-US" sz="3200"/>
              <a:t>0</a:t>
            </a:r>
          </a:p>
        </p:txBody>
      </p:sp>
      <p:sp>
        <p:nvSpPr>
          <p:cNvPr id="12" name="TextBox 11">
            <a:extLst>
              <a:ext uri="{FF2B5EF4-FFF2-40B4-BE49-F238E27FC236}">
                <a16:creationId xmlns:a16="http://schemas.microsoft.com/office/drawing/2014/main" id="{D1A4779F-AE0E-4E3D-A821-08812CEE77FD}"/>
              </a:ext>
            </a:extLst>
          </p:cNvPr>
          <p:cNvSpPr txBox="1"/>
          <p:nvPr/>
        </p:nvSpPr>
        <p:spPr>
          <a:xfrm>
            <a:off x="3953128" y="4845304"/>
            <a:ext cx="393056" cy="584775"/>
          </a:xfrm>
          <a:prstGeom prst="rect">
            <a:avLst/>
          </a:prstGeom>
          <a:noFill/>
        </p:spPr>
        <p:txBody>
          <a:bodyPr wrap="none" rtlCol="0">
            <a:spAutoFit/>
          </a:bodyPr>
          <a:lstStyle/>
          <a:p>
            <a:r>
              <a:rPr lang="en-US" sz="3200">
                <a:solidFill>
                  <a:schemeClr val="accent6"/>
                </a:solidFill>
              </a:rPr>
              <a:t>0</a:t>
            </a:r>
          </a:p>
        </p:txBody>
      </p:sp>
      <p:sp>
        <p:nvSpPr>
          <p:cNvPr id="13" name="TextBox 12">
            <a:extLst>
              <a:ext uri="{FF2B5EF4-FFF2-40B4-BE49-F238E27FC236}">
                <a16:creationId xmlns:a16="http://schemas.microsoft.com/office/drawing/2014/main" id="{46953207-D354-4FE3-A4B4-B8828F5D9DDF}"/>
              </a:ext>
            </a:extLst>
          </p:cNvPr>
          <p:cNvSpPr txBox="1"/>
          <p:nvPr/>
        </p:nvSpPr>
        <p:spPr>
          <a:xfrm>
            <a:off x="4479956" y="4845303"/>
            <a:ext cx="393056" cy="584775"/>
          </a:xfrm>
          <a:prstGeom prst="rect">
            <a:avLst/>
          </a:prstGeom>
          <a:noFill/>
        </p:spPr>
        <p:txBody>
          <a:bodyPr wrap="none" rtlCol="0">
            <a:spAutoFit/>
          </a:bodyPr>
          <a:lstStyle/>
          <a:p>
            <a:r>
              <a:rPr lang="en-US" sz="3200">
                <a:solidFill>
                  <a:schemeClr val="accent6"/>
                </a:solidFill>
              </a:rPr>
              <a:t>0</a:t>
            </a:r>
          </a:p>
        </p:txBody>
      </p:sp>
      <p:sp>
        <p:nvSpPr>
          <p:cNvPr id="14" name="TextBox 13">
            <a:extLst>
              <a:ext uri="{FF2B5EF4-FFF2-40B4-BE49-F238E27FC236}">
                <a16:creationId xmlns:a16="http://schemas.microsoft.com/office/drawing/2014/main" id="{84023EAB-1D39-4FB5-8F18-50BC2D288915}"/>
              </a:ext>
            </a:extLst>
          </p:cNvPr>
          <p:cNvSpPr txBox="1"/>
          <p:nvPr/>
        </p:nvSpPr>
        <p:spPr>
          <a:xfrm>
            <a:off x="5006784" y="4845303"/>
            <a:ext cx="393056" cy="584775"/>
          </a:xfrm>
          <a:prstGeom prst="rect">
            <a:avLst/>
          </a:prstGeom>
          <a:noFill/>
        </p:spPr>
        <p:txBody>
          <a:bodyPr wrap="none" rtlCol="0">
            <a:spAutoFit/>
          </a:bodyPr>
          <a:lstStyle/>
          <a:p>
            <a:r>
              <a:rPr lang="en-US" sz="3200">
                <a:solidFill>
                  <a:schemeClr val="accent6"/>
                </a:solidFill>
              </a:rPr>
              <a:t>0</a:t>
            </a:r>
          </a:p>
        </p:txBody>
      </p:sp>
      <p:sp>
        <p:nvSpPr>
          <p:cNvPr id="15" name="TextBox 14">
            <a:extLst>
              <a:ext uri="{FF2B5EF4-FFF2-40B4-BE49-F238E27FC236}">
                <a16:creationId xmlns:a16="http://schemas.microsoft.com/office/drawing/2014/main" id="{128C18D3-23C9-4DA2-B296-C74F1099C12D}"/>
              </a:ext>
            </a:extLst>
          </p:cNvPr>
          <p:cNvSpPr txBox="1"/>
          <p:nvPr/>
        </p:nvSpPr>
        <p:spPr>
          <a:xfrm>
            <a:off x="5533612" y="4845303"/>
            <a:ext cx="393056" cy="584775"/>
          </a:xfrm>
          <a:prstGeom prst="rect">
            <a:avLst/>
          </a:prstGeom>
          <a:noFill/>
        </p:spPr>
        <p:txBody>
          <a:bodyPr wrap="none" rtlCol="0">
            <a:spAutoFit/>
          </a:bodyPr>
          <a:lstStyle/>
          <a:p>
            <a:r>
              <a:rPr lang="en-US" sz="3200">
                <a:solidFill>
                  <a:schemeClr val="accent6"/>
                </a:solidFill>
              </a:rPr>
              <a:t>0</a:t>
            </a:r>
          </a:p>
        </p:txBody>
      </p:sp>
      <p:cxnSp>
        <p:nvCxnSpPr>
          <p:cNvPr id="16" name="Straight Connector 15">
            <a:extLst>
              <a:ext uri="{FF2B5EF4-FFF2-40B4-BE49-F238E27FC236}">
                <a16:creationId xmlns:a16="http://schemas.microsoft.com/office/drawing/2014/main" id="{F3F17039-845B-4900-8ABD-E833CB689C7D}"/>
              </a:ext>
            </a:extLst>
          </p:cNvPr>
          <p:cNvCxnSpPr/>
          <p:nvPr/>
        </p:nvCxnSpPr>
        <p:spPr>
          <a:xfrm>
            <a:off x="3859290" y="4772855"/>
            <a:ext cx="22949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0EF7E8-5E1B-4992-BC9E-26E82883D62D}"/>
              </a:ext>
            </a:extLst>
          </p:cNvPr>
          <p:cNvSpPr txBox="1"/>
          <p:nvPr/>
        </p:nvSpPr>
        <p:spPr>
          <a:xfrm>
            <a:off x="6689035" y="3407688"/>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a:t>
            </a:r>
            <a:endParaRPr lang="en-US" sz="2400">
              <a:latin typeface="Cambria Math" panose="02040503050406030204" pitchFamily="18" charset="0"/>
              <a:ea typeface="Cambria Math" panose="02040503050406030204" pitchFamily="18" charset="0"/>
            </a:endParaRPr>
          </a:p>
        </p:txBody>
      </p:sp>
      <p:sp>
        <p:nvSpPr>
          <p:cNvPr id="18" name="TextBox 17">
            <a:extLst>
              <a:ext uri="{FF2B5EF4-FFF2-40B4-BE49-F238E27FC236}">
                <a16:creationId xmlns:a16="http://schemas.microsoft.com/office/drawing/2014/main" id="{C7BC667B-B56A-45F8-BD1C-B4C88E3303E3}"/>
              </a:ext>
            </a:extLst>
          </p:cNvPr>
          <p:cNvSpPr txBox="1"/>
          <p:nvPr/>
        </p:nvSpPr>
        <p:spPr>
          <a:xfrm>
            <a:off x="6689035" y="4157273"/>
            <a:ext cx="26670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B</a:t>
            </a:r>
            <a:endParaRPr lang="en-US" sz="2400">
              <a:latin typeface="Cambria Math" panose="02040503050406030204" pitchFamily="18" charset="0"/>
              <a:ea typeface="Cambria Math" panose="02040503050406030204" pitchFamily="18" charset="0"/>
            </a:endParaRPr>
          </a:p>
        </p:txBody>
      </p:sp>
      <p:sp>
        <p:nvSpPr>
          <p:cNvPr id="19" name="TextBox 18">
            <a:extLst>
              <a:ext uri="{FF2B5EF4-FFF2-40B4-BE49-F238E27FC236}">
                <a16:creationId xmlns:a16="http://schemas.microsoft.com/office/drawing/2014/main" id="{80094985-FF91-46DD-BA0A-2B00594413F8}"/>
              </a:ext>
            </a:extLst>
          </p:cNvPr>
          <p:cNvSpPr txBox="1"/>
          <p:nvPr/>
        </p:nvSpPr>
        <p:spPr>
          <a:xfrm>
            <a:off x="6689035" y="4909089"/>
            <a:ext cx="2133600" cy="461665"/>
          </a:xfrm>
          <a:prstGeom prst="rect">
            <a:avLst/>
          </a:prstGeom>
          <a:noFill/>
        </p:spPr>
        <p:txBody>
          <a:bodyPr wrap="square" rtlCol="0">
            <a:spAutoFit/>
          </a:bodyPr>
          <a:lstStyle/>
          <a:p>
            <a:r>
              <a:rPr lang="en-US" sz="2400" i="1">
                <a:latin typeface="Cambria Math" panose="02040503050406030204" pitchFamily="18" charset="0"/>
                <a:ea typeface="Cambria Math" panose="02040503050406030204" pitchFamily="18" charset="0"/>
              </a:rPr>
              <a:t>A ← A </a:t>
            </a:r>
            <a:r>
              <a:rPr lang="en-US" sz="2400">
                <a:latin typeface="Cambria Math" panose="02040503050406030204" pitchFamily="18" charset="0"/>
                <a:ea typeface="Cambria Math" panose="02040503050406030204" pitchFamily="18" charset="0"/>
              </a:rPr>
              <a:t>⊕ </a:t>
            </a:r>
            <a:r>
              <a:rPr lang="en-US" sz="2400" i="1">
                <a:latin typeface="Cambria Math" panose="02040503050406030204" pitchFamily="18" charset="0"/>
                <a:ea typeface="Cambria Math" panose="02040503050406030204" pitchFamily="18" charset="0"/>
              </a:rPr>
              <a:t>B</a:t>
            </a:r>
          </a:p>
        </p:txBody>
      </p:sp>
    </p:spTree>
    <p:extLst>
      <p:ext uri="{BB962C8B-B14F-4D97-AF65-F5344CB8AC3E}">
        <p14:creationId xmlns:p14="http://schemas.microsoft.com/office/powerpoint/2010/main" val="26378559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dur="50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dur="5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dur="50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dur="5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10" presetClass="entr" presetSubtype="0" dur="50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dur="50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dur="50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dur="50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dur="5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10" presetClass="entr" presetSubtype="0" dur="50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par>
                    <p:cTn id="67" fill="hold" nodeType="clickPar">
                      <p:stCondLst>
                        <p:cond delay="indefinite"/>
                      </p:stCondLst>
                      <p:childTnLst>
                        <p:par>
                          <p:cTn id="68" fill="hold">
                            <p:stCondLst>
                              <p:cond delay="0"/>
                            </p:stCondLst>
                            <p:childTnLst>
                              <p:par>
                                <p:cTn id="69" presetID="10" presetClass="entr" presetSubtype="0" dur="50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10" presetClass="entr" presetSubtype="0" dur="50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p:bldP spid="10" grpId="0"/>
      <p:bldP spid="11" grpId="0"/>
      <p:bldP spid="12" grpId="0"/>
      <p:bldP spid="13" grpId="0"/>
      <p:bldP spid="14" grpId="0"/>
      <p:bldP spid="15"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94F1-433F-3538-B8EF-60C283A452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6D4A8D3-1D8F-7FF0-1902-E2BF25044CAB}"/>
              </a:ext>
            </a:extLst>
          </p:cNvPr>
          <p:cNvSpPr>
            <a:spLocks noGrp="1"/>
          </p:cNvSpPr>
          <p:nvPr>
            <p:ph idx="1"/>
          </p:nvPr>
        </p:nvSpPr>
        <p:spPr/>
        <p:txBody>
          <a:bodyPr/>
          <a:lstStyle/>
          <a:p>
            <a:r>
              <a:rPr lang="en-IN" b="1" dirty="0"/>
              <a:t>Arithmetic &amp; logical unit</a:t>
            </a:r>
          </a:p>
          <a:p>
            <a:r>
              <a:rPr lang="en-IN" dirty="0"/>
              <a:t>Most of all the arithmetic and logical operations of a computer are executed in the ALU (Arithmetic and Logical Unit) of the processor. It performs arithmetic operations like addition, subtraction, multiplication, division and also the logical operations like AND, OR, NOT operations.</a:t>
            </a:r>
          </a:p>
          <a:p>
            <a:r>
              <a:rPr lang="en-IN" b="1" dirty="0"/>
              <a:t>Control unit</a:t>
            </a:r>
          </a:p>
          <a:p>
            <a:r>
              <a:rPr lang="en-IN" dirty="0"/>
              <a:t>The control unit is a component of a computer's central processing unit that coordinates the operation of the processor. It tells the computer's memory, arithmetic/logic unit and input and output devices how to respond to a program's instructions.</a:t>
            </a:r>
          </a:p>
          <a:p>
            <a:r>
              <a:rPr lang="en-IN" b="1" dirty="0"/>
              <a:t>Output Unit</a:t>
            </a:r>
          </a:p>
          <a:p>
            <a:r>
              <a:rPr lang="en-IN" dirty="0"/>
              <a:t>The primary function of the output unit is to send the processed results to the user. Output devices display information in a way that the user can understand.</a:t>
            </a:r>
          </a:p>
        </p:txBody>
      </p:sp>
    </p:spTree>
    <p:extLst>
      <p:ext uri="{BB962C8B-B14F-4D97-AF65-F5344CB8AC3E}">
        <p14:creationId xmlns:p14="http://schemas.microsoft.com/office/powerpoint/2010/main" val="152235746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normAutofit/>
          </a:bodyPr>
          <a:lstStyle/>
          <a:p>
            <a:r>
              <a:rPr lang="en-US">
                <a:gradFill flip="none" rotWithShape="1">
                  <a:gsLst>
                    <a:gs pos="10000">
                      <a:srgbClr val="273238"/>
                    </a:gs>
                    <a:gs pos="100000">
                      <a:srgbClr val="607D8B"/>
                    </a:gs>
                  </a:gsLst>
                  <a:lin ang="0" scaled="1"/>
                </a:gradFill>
              </a:rPr>
              <a:t>Shift Micro-operations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a:t>Section - 7</a:t>
            </a:r>
          </a:p>
        </p:txBody>
      </p:sp>
    </p:spTree>
    <p:extLst>
      <p:ext uri="{BB962C8B-B14F-4D97-AF65-F5344CB8AC3E}">
        <p14:creationId xmlns:p14="http://schemas.microsoft.com/office/powerpoint/2010/main" val="117450358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AA5D-F9F5-4C88-8075-C7A71C65F15B}"/>
              </a:ext>
            </a:extLst>
          </p:cNvPr>
          <p:cNvSpPr>
            <a:spLocks noGrp="1"/>
          </p:cNvSpPr>
          <p:nvPr>
            <p:ph type="title"/>
          </p:nvPr>
        </p:nvSpPr>
        <p:spPr/>
        <p:txBody>
          <a:bodyPr/>
          <a:lstStyle/>
          <a:p>
            <a:r>
              <a:rPr lang="en-US"/>
              <a:t>Shift Microoperations</a:t>
            </a:r>
            <a:endParaRPr lang="en-IN"/>
          </a:p>
        </p:txBody>
      </p:sp>
      <p:sp>
        <p:nvSpPr>
          <p:cNvPr id="3" name="Content Placeholder 2">
            <a:extLst>
              <a:ext uri="{FF2B5EF4-FFF2-40B4-BE49-F238E27FC236}">
                <a16:creationId xmlns:a16="http://schemas.microsoft.com/office/drawing/2014/main" id="{13D06B89-081D-4EFF-95D0-4FBEA49601AC}"/>
              </a:ext>
            </a:extLst>
          </p:cNvPr>
          <p:cNvSpPr>
            <a:spLocks noGrp="1"/>
          </p:cNvSpPr>
          <p:nvPr>
            <p:ph idx="1"/>
          </p:nvPr>
        </p:nvSpPr>
        <p:spPr>
          <a:xfrm>
            <a:off x="131180" y="863444"/>
            <a:ext cx="11929641" cy="2416469"/>
          </a:xfrm>
        </p:spPr>
        <p:txBody>
          <a:bodyPr/>
          <a:lstStyle/>
          <a:p>
            <a:pPr algn="just"/>
            <a:r>
              <a:rPr lang="en-US"/>
              <a:t>Shift microoperations are used for serial transfer of data.</a:t>
            </a:r>
          </a:p>
          <a:p>
            <a:pPr algn="just"/>
            <a:r>
              <a:rPr lang="en-US"/>
              <a:t>Used in conjunction with arithmetic, logic and other data processing operations.</a:t>
            </a:r>
          </a:p>
          <a:p>
            <a:pPr algn="just"/>
            <a:r>
              <a:rPr lang="en-US"/>
              <a:t>The content of the register can be shifted to the left or the right.</a:t>
            </a:r>
          </a:p>
          <a:p>
            <a:pPr algn="just"/>
            <a:r>
              <a:rPr lang="en-US"/>
              <a:t>The first flip-flop receives its binary information from the serial input.</a:t>
            </a:r>
          </a:p>
          <a:p>
            <a:pPr algn="just"/>
            <a:r>
              <a:rPr lang="en-US"/>
              <a:t>The information transferred through the serial input determines the type of shift.</a:t>
            </a:r>
          </a:p>
          <a:p>
            <a:endParaRPr lang="en-IN"/>
          </a:p>
        </p:txBody>
      </p:sp>
      <p:graphicFrame>
        <p:nvGraphicFramePr>
          <p:cNvPr id="4" name="Diagram 3">
            <a:extLst>
              <a:ext uri="{FF2B5EF4-FFF2-40B4-BE49-F238E27FC236}">
                <a16:creationId xmlns:a16="http://schemas.microsoft.com/office/drawing/2014/main" id="{A65CCFBC-C457-4528-BA27-547664934FE2}"/>
              </a:ext>
            </a:extLst>
          </p:cNvPr>
          <p:cNvGraphicFramePr/>
          <p:nvPr>
            <p:extLst>
              <p:ext uri="{D42A27DB-BD31-4B8C-83A1-F6EECF244321}">
                <p14:modId xmlns:p14="http://schemas.microsoft.com/office/powerpoint/2010/main" val="3338990847"/>
              </p:ext>
            </p:extLst>
          </p:nvPr>
        </p:nvGraphicFramePr>
        <p:xfrm>
          <a:off x="2697922" y="2633870"/>
          <a:ext cx="6217478" cy="3812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3840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p:bldAsOne/>
      </p:bldGraphic>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9081-B2AE-4535-ACBA-6EA9F11997A3}"/>
              </a:ext>
            </a:extLst>
          </p:cNvPr>
          <p:cNvSpPr>
            <a:spLocks noGrp="1"/>
          </p:cNvSpPr>
          <p:nvPr>
            <p:ph type="title"/>
          </p:nvPr>
        </p:nvSpPr>
        <p:spPr/>
        <p:txBody>
          <a:bodyPr/>
          <a:lstStyle/>
          <a:p>
            <a:r>
              <a:rPr lang="en-IN"/>
              <a:t>Types of Shift</a:t>
            </a:r>
          </a:p>
        </p:txBody>
      </p:sp>
      <p:sp>
        <p:nvSpPr>
          <p:cNvPr id="3" name="Content Placeholder 2">
            <a:extLst>
              <a:ext uri="{FF2B5EF4-FFF2-40B4-BE49-F238E27FC236}">
                <a16:creationId xmlns:a16="http://schemas.microsoft.com/office/drawing/2014/main" id="{6BE042CD-10D4-49FD-9881-13FA9BEAB78C}"/>
              </a:ext>
            </a:extLst>
          </p:cNvPr>
          <p:cNvSpPr>
            <a:spLocks noGrp="1"/>
          </p:cNvSpPr>
          <p:nvPr>
            <p:ph idx="1"/>
          </p:nvPr>
        </p:nvSpPr>
        <p:spPr>
          <a:xfrm>
            <a:off x="131180" y="863444"/>
            <a:ext cx="11929641" cy="1094565"/>
          </a:xfrm>
        </p:spPr>
        <p:txBody>
          <a:bodyPr/>
          <a:lstStyle/>
          <a:p>
            <a:pPr marL="457200" indent="-457200" algn="just">
              <a:buFont typeface="+mj-lt"/>
              <a:buAutoNum type="arabicPeriod"/>
            </a:pPr>
            <a:r>
              <a:rPr lang="en-US">
                <a:solidFill>
                  <a:schemeClr val="tx2"/>
                </a:solidFill>
              </a:rPr>
              <a:t>Logical Shift</a:t>
            </a:r>
          </a:p>
          <a:p>
            <a:pPr lvl="0" algn="just"/>
            <a:r>
              <a:rPr lang="en-US"/>
              <a:t>A </a:t>
            </a:r>
            <a:r>
              <a:rPr lang="en-US" i="1">
                <a:solidFill>
                  <a:schemeClr val="tx2"/>
                </a:solidFill>
              </a:rPr>
              <a:t>logical shift</a:t>
            </a:r>
            <a:r>
              <a:rPr lang="en-US"/>
              <a:t> is one that transfers 0 through the serial input. </a:t>
            </a:r>
          </a:p>
          <a:p>
            <a:pPr marL="0" indent="0">
              <a:buNone/>
            </a:pPr>
            <a:endParaRPr lang="en-IN"/>
          </a:p>
        </p:txBody>
      </p:sp>
      <p:graphicFrame>
        <p:nvGraphicFramePr>
          <p:cNvPr id="4" name="Table 3">
            <a:extLst>
              <a:ext uri="{FF2B5EF4-FFF2-40B4-BE49-F238E27FC236}">
                <a16:creationId xmlns:a16="http://schemas.microsoft.com/office/drawing/2014/main" id="{42554C80-D651-465A-AD21-23D5E9001079}"/>
              </a:ext>
            </a:extLst>
          </p:cNvPr>
          <p:cNvGraphicFramePr>
            <a:graphicFrameLocks noGrp="1"/>
          </p:cNvGraphicFramePr>
          <p:nvPr>
            <p:extLst>
              <p:ext uri="{D42A27DB-BD31-4B8C-83A1-F6EECF244321}">
                <p14:modId xmlns:p14="http://schemas.microsoft.com/office/powerpoint/2010/main" val="1638803113"/>
              </p:ext>
            </p:extLst>
          </p:nvPr>
        </p:nvGraphicFramePr>
        <p:xfrm>
          <a:off x="2900155" y="3077817"/>
          <a:ext cx="2190752"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7688">
                  <a:extLst>
                    <a:ext uri="{9D8B030D-6E8A-4147-A177-3AD203B41FA5}">
                      <a16:colId xmlns:a16="http://schemas.microsoft.com/office/drawing/2014/main" val="20002"/>
                    </a:ext>
                  </a:extLst>
                </a:gridCol>
                <a:gridCol w="547688">
                  <a:extLst>
                    <a:ext uri="{9D8B030D-6E8A-4147-A177-3AD203B41FA5}">
                      <a16:colId xmlns:a16="http://schemas.microsoft.com/office/drawing/2014/main" val="20003"/>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TextBox 5">
            <a:extLst>
              <a:ext uri="{FF2B5EF4-FFF2-40B4-BE49-F238E27FC236}">
                <a16:creationId xmlns:a16="http://schemas.microsoft.com/office/drawing/2014/main" id="{70D25ECF-DEEE-441A-B460-EF5F36F6025F}"/>
              </a:ext>
            </a:extLst>
          </p:cNvPr>
          <p:cNvSpPr txBox="1"/>
          <p:nvPr/>
        </p:nvSpPr>
        <p:spPr>
          <a:xfrm>
            <a:off x="2090531" y="3136544"/>
            <a:ext cx="506870" cy="461665"/>
          </a:xfrm>
          <a:prstGeom prst="rect">
            <a:avLst/>
          </a:prstGeom>
          <a:noFill/>
        </p:spPr>
        <p:txBody>
          <a:bodyPr wrap="none" rtlCol="0">
            <a:spAutoFit/>
          </a:bodyPr>
          <a:lstStyle/>
          <a:p>
            <a:r>
              <a:rPr lang="en-US" sz="2400"/>
              <a:t>R1</a:t>
            </a:r>
          </a:p>
        </p:txBody>
      </p:sp>
      <p:sp>
        <p:nvSpPr>
          <p:cNvPr id="7" name="TextBox 6">
            <a:extLst>
              <a:ext uri="{FF2B5EF4-FFF2-40B4-BE49-F238E27FC236}">
                <a16:creationId xmlns:a16="http://schemas.microsoft.com/office/drawing/2014/main" id="{D934C200-C950-4A37-88B6-5ACB684D3D15}"/>
              </a:ext>
            </a:extLst>
          </p:cNvPr>
          <p:cNvSpPr txBox="1"/>
          <p:nvPr/>
        </p:nvSpPr>
        <p:spPr>
          <a:xfrm>
            <a:off x="2090531" y="4547436"/>
            <a:ext cx="506870" cy="461665"/>
          </a:xfrm>
          <a:prstGeom prst="rect">
            <a:avLst/>
          </a:prstGeom>
          <a:noFill/>
        </p:spPr>
        <p:txBody>
          <a:bodyPr wrap="none" rtlCol="0">
            <a:spAutoFit/>
          </a:bodyPr>
          <a:lstStyle/>
          <a:p>
            <a:r>
              <a:rPr lang="en-US" sz="2400"/>
              <a:t>R1</a:t>
            </a:r>
          </a:p>
        </p:txBody>
      </p:sp>
      <p:cxnSp>
        <p:nvCxnSpPr>
          <p:cNvPr id="8" name="Straight Arrow Connector 7">
            <a:extLst>
              <a:ext uri="{FF2B5EF4-FFF2-40B4-BE49-F238E27FC236}">
                <a16:creationId xmlns:a16="http://schemas.microsoft.com/office/drawing/2014/main" id="{FAB4E888-69D8-43F8-878E-BAC53634FF72}"/>
              </a:ext>
            </a:extLst>
          </p:cNvPr>
          <p:cNvCxnSpPr/>
          <p:nvPr/>
        </p:nvCxnSpPr>
        <p:spPr>
          <a:xfrm flipH="1">
            <a:off x="3157331" y="3656937"/>
            <a:ext cx="552448"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4A254F-9860-4623-ADF8-C0BFA380719F}"/>
              </a:ext>
            </a:extLst>
          </p:cNvPr>
          <p:cNvCxnSpPr/>
          <p:nvPr/>
        </p:nvCxnSpPr>
        <p:spPr>
          <a:xfrm flipH="1">
            <a:off x="3709779" y="3656937"/>
            <a:ext cx="561976"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B1DE5AB-FC6A-4080-AB9C-B5D34EE07E33}"/>
              </a:ext>
            </a:extLst>
          </p:cNvPr>
          <p:cNvCxnSpPr/>
          <p:nvPr/>
        </p:nvCxnSpPr>
        <p:spPr>
          <a:xfrm flipH="1">
            <a:off x="4271755" y="3656937"/>
            <a:ext cx="561976"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9A7095A-9C1E-4034-AC85-50DA6AAF2134}"/>
              </a:ext>
            </a:extLst>
          </p:cNvPr>
          <p:cNvSpPr/>
          <p:nvPr/>
        </p:nvSpPr>
        <p:spPr>
          <a:xfrm>
            <a:off x="2166731" y="2307484"/>
            <a:ext cx="3084819" cy="523220"/>
          </a:xfrm>
          <a:prstGeom prst="rect">
            <a:avLst/>
          </a:prstGeom>
        </p:spPr>
        <p:txBody>
          <a:bodyPr wrap="none">
            <a:spAutoFit/>
          </a:bodyPr>
          <a:lstStyle/>
          <a:p>
            <a:r>
              <a:rPr lang="en-US" sz="2800" err="1">
                <a:solidFill>
                  <a:schemeClr val="tx2"/>
                </a:solidFill>
              </a:rPr>
              <a:t>shl - logical shift left</a:t>
            </a:r>
          </a:p>
        </p:txBody>
      </p:sp>
      <p:graphicFrame>
        <p:nvGraphicFramePr>
          <p:cNvPr id="17" name="Table 16">
            <a:extLst>
              <a:ext uri="{FF2B5EF4-FFF2-40B4-BE49-F238E27FC236}">
                <a16:creationId xmlns:a16="http://schemas.microsoft.com/office/drawing/2014/main" id="{ED2863AE-E55B-4F1D-A120-F5D7E435E361}"/>
              </a:ext>
            </a:extLst>
          </p:cNvPr>
          <p:cNvGraphicFramePr>
            <a:graphicFrameLocks noGrp="1"/>
          </p:cNvGraphicFramePr>
          <p:nvPr>
            <p:extLst>
              <p:ext uri="{D42A27DB-BD31-4B8C-83A1-F6EECF244321}">
                <p14:modId xmlns:p14="http://schemas.microsoft.com/office/powerpoint/2010/main" val="488487836"/>
              </p:ext>
            </p:extLst>
          </p:nvPr>
        </p:nvGraphicFramePr>
        <p:xfrm>
          <a:off x="7435336" y="3077817"/>
          <a:ext cx="2190752"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7688">
                  <a:extLst>
                    <a:ext uri="{9D8B030D-6E8A-4147-A177-3AD203B41FA5}">
                      <a16:colId xmlns:a16="http://schemas.microsoft.com/office/drawing/2014/main" val="20002"/>
                    </a:ext>
                  </a:extLst>
                </a:gridCol>
                <a:gridCol w="547688">
                  <a:extLst>
                    <a:ext uri="{9D8B030D-6E8A-4147-A177-3AD203B41FA5}">
                      <a16:colId xmlns:a16="http://schemas.microsoft.com/office/drawing/2014/main" val="20003"/>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9" name="TextBox 18">
            <a:extLst>
              <a:ext uri="{FF2B5EF4-FFF2-40B4-BE49-F238E27FC236}">
                <a16:creationId xmlns:a16="http://schemas.microsoft.com/office/drawing/2014/main" id="{93228BEE-262D-4AF5-A590-74EA09B6DEC7}"/>
              </a:ext>
            </a:extLst>
          </p:cNvPr>
          <p:cNvSpPr txBox="1"/>
          <p:nvPr/>
        </p:nvSpPr>
        <p:spPr>
          <a:xfrm>
            <a:off x="6625712" y="3136544"/>
            <a:ext cx="506870" cy="461665"/>
          </a:xfrm>
          <a:prstGeom prst="rect">
            <a:avLst/>
          </a:prstGeom>
          <a:noFill/>
        </p:spPr>
        <p:txBody>
          <a:bodyPr wrap="none" rtlCol="0">
            <a:spAutoFit/>
          </a:bodyPr>
          <a:lstStyle/>
          <a:p>
            <a:r>
              <a:rPr lang="en-US" sz="2400"/>
              <a:t>R1</a:t>
            </a:r>
          </a:p>
        </p:txBody>
      </p:sp>
      <p:sp>
        <p:nvSpPr>
          <p:cNvPr id="20" name="TextBox 19">
            <a:extLst>
              <a:ext uri="{FF2B5EF4-FFF2-40B4-BE49-F238E27FC236}">
                <a16:creationId xmlns:a16="http://schemas.microsoft.com/office/drawing/2014/main" id="{2DC66BA6-5599-4C5B-9C24-BF325B79CC40}"/>
              </a:ext>
            </a:extLst>
          </p:cNvPr>
          <p:cNvSpPr txBox="1"/>
          <p:nvPr/>
        </p:nvSpPr>
        <p:spPr>
          <a:xfrm>
            <a:off x="6625712" y="4547436"/>
            <a:ext cx="506870" cy="461665"/>
          </a:xfrm>
          <a:prstGeom prst="rect">
            <a:avLst/>
          </a:prstGeom>
          <a:noFill/>
        </p:spPr>
        <p:txBody>
          <a:bodyPr wrap="none" rtlCol="0">
            <a:spAutoFit/>
          </a:bodyPr>
          <a:lstStyle/>
          <a:p>
            <a:r>
              <a:rPr lang="en-US" sz="2400"/>
              <a:t>R1</a:t>
            </a:r>
          </a:p>
        </p:txBody>
      </p:sp>
      <p:cxnSp>
        <p:nvCxnSpPr>
          <p:cNvPr id="21" name="Straight Arrow Connector 20">
            <a:extLst>
              <a:ext uri="{FF2B5EF4-FFF2-40B4-BE49-F238E27FC236}">
                <a16:creationId xmlns:a16="http://schemas.microsoft.com/office/drawing/2014/main" id="{F7B53C92-FC08-4473-B47F-DF0EB53A1D4F}"/>
              </a:ext>
            </a:extLst>
          </p:cNvPr>
          <p:cNvCxnSpPr/>
          <p:nvPr/>
        </p:nvCxnSpPr>
        <p:spPr>
          <a:xfrm>
            <a:off x="7716324" y="3656937"/>
            <a:ext cx="481012" cy="8293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2B14260-F87B-4A6F-913D-028D506350C6}"/>
              </a:ext>
            </a:extLst>
          </p:cNvPr>
          <p:cNvCxnSpPr/>
          <p:nvPr/>
        </p:nvCxnSpPr>
        <p:spPr>
          <a:xfrm>
            <a:off x="8248068" y="3655745"/>
            <a:ext cx="511244" cy="830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27055FD-5051-4F37-BD92-BB74FD714E69}"/>
              </a:ext>
            </a:extLst>
          </p:cNvPr>
          <p:cNvCxnSpPr/>
          <p:nvPr/>
        </p:nvCxnSpPr>
        <p:spPr>
          <a:xfrm>
            <a:off x="8810044" y="3598209"/>
            <a:ext cx="535056" cy="8816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2EE3F62-7763-4195-92DA-983FB36C5BF7}"/>
              </a:ext>
            </a:extLst>
          </p:cNvPr>
          <p:cNvSpPr/>
          <p:nvPr/>
        </p:nvSpPr>
        <p:spPr>
          <a:xfrm>
            <a:off x="6586331" y="2307484"/>
            <a:ext cx="3323474" cy="523220"/>
          </a:xfrm>
          <a:prstGeom prst="rect">
            <a:avLst/>
          </a:prstGeom>
        </p:spPr>
        <p:txBody>
          <a:bodyPr wrap="none">
            <a:spAutoFit/>
          </a:bodyPr>
          <a:lstStyle/>
          <a:p>
            <a:r>
              <a:rPr lang="en-US" sz="2800" err="1">
                <a:solidFill>
                  <a:schemeClr val="tx2"/>
                </a:solidFill>
              </a:rPr>
              <a:t>shr - logical shift right</a:t>
            </a:r>
          </a:p>
        </p:txBody>
      </p:sp>
      <p:graphicFrame>
        <p:nvGraphicFramePr>
          <p:cNvPr id="30" name="Table 29">
            <a:extLst>
              <a:ext uri="{FF2B5EF4-FFF2-40B4-BE49-F238E27FC236}">
                <a16:creationId xmlns:a16="http://schemas.microsoft.com/office/drawing/2014/main" id="{9AB1C564-EC25-4876-98DD-8EE8C16E8502}"/>
              </a:ext>
            </a:extLst>
          </p:cNvPr>
          <p:cNvGraphicFramePr>
            <a:graphicFrameLocks noGrp="1"/>
          </p:cNvGraphicFramePr>
          <p:nvPr>
            <p:extLst>
              <p:ext uri="{D42A27DB-BD31-4B8C-83A1-F6EECF244321}">
                <p14:modId xmlns:p14="http://schemas.microsoft.com/office/powerpoint/2010/main" val="1928733237"/>
              </p:ext>
            </p:extLst>
          </p:nvPr>
        </p:nvGraphicFramePr>
        <p:xfrm>
          <a:off x="2900155" y="4503309"/>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1" name="Table 30">
            <a:extLst>
              <a:ext uri="{FF2B5EF4-FFF2-40B4-BE49-F238E27FC236}">
                <a16:creationId xmlns:a16="http://schemas.microsoft.com/office/drawing/2014/main" id="{EA668409-6B44-4E0C-A3B0-4B45F8667F5E}"/>
              </a:ext>
            </a:extLst>
          </p:cNvPr>
          <p:cNvGraphicFramePr>
            <a:graphicFrameLocks noGrp="1"/>
          </p:cNvGraphicFramePr>
          <p:nvPr>
            <p:extLst>
              <p:ext uri="{D42A27DB-BD31-4B8C-83A1-F6EECF244321}">
                <p14:modId xmlns:p14="http://schemas.microsoft.com/office/powerpoint/2010/main" val="571138360"/>
              </p:ext>
            </p:extLst>
          </p:nvPr>
        </p:nvGraphicFramePr>
        <p:xfrm>
          <a:off x="3447843" y="4503309"/>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3" name="Table 32">
            <a:extLst>
              <a:ext uri="{FF2B5EF4-FFF2-40B4-BE49-F238E27FC236}">
                <a16:creationId xmlns:a16="http://schemas.microsoft.com/office/drawing/2014/main" id="{FC82EDA8-522E-4581-9144-CB35681A33E7}"/>
              </a:ext>
            </a:extLst>
          </p:cNvPr>
          <p:cNvGraphicFramePr>
            <a:graphicFrameLocks noGrp="1"/>
          </p:cNvGraphicFramePr>
          <p:nvPr>
            <p:extLst>
              <p:ext uri="{D42A27DB-BD31-4B8C-83A1-F6EECF244321}">
                <p14:modId xmlns:p14="http://schemas.microsoft.com/office/powerpoint/2010/main" val="3372383283"/>
              </p:ext>
            </p:extLst>
          </p:nvPr>
        </p:nvGraphicFramePr>
        <p:xfrm>
          <a:off x="3995531" y="4507680"/>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4" name="Table 33">
            <a:extLst>
              <a:ext uri="{FF2B5EF4-FFF2-40B4-BE49-F238E27FC236}">
                <a16:creationId xmlns:a16="http://schemas.microsoft.com/office/drawing/2014/main" id="{1F5311E8-6BDB-42EA-A8CD-1B7960693371}"/>
              </a:ext>
            </a:extLst>
          </p:cNvPr>
          <p:cNvGraphicFramePr>
            <a:graphicFrameLocks noGrp="1"/>
          </p:cNvGraphicFramePr>
          <p:nvPr>
            <p:extLst>
              <p:ext uri="{D42A27DB-BD31-4B8C-83A1-F6EECF244321}">
                <p14:modId xmlns:p14="http://schemas.microsoft.com/office/powerpoint/2010/main" val="1950080288"/>
              </p:ext>
            </p:extLst>
          </p:nvPr>
        </p:nvGraphicFramePr>
        <p:xfrm>
          <a:off x="4543219" y="4507680"/>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5" name="Table 34">
            <a:extLst>
              <a:ext uri="{FF2B5EF4-FFF2-40B4-BE49-F238E27FC236}">
                <a16:creationId xmlns:a16="http://schemas.microsoft.com/office/drawing/2014/main" id="{862EC905-3592-4768-80C7-3B5676E6A32B}"/>
              </a:ext>
            </a:extLst>
          </p:cNvPr>
          <p:cNvGraphicFramePr>
            <a:graphicFrameLocks noGrp="1"/>
          </p:cNvGraphicFramePr>
          <p:nvPr>
            <p:extLst>
              <p:ext uri="{D42A27DB-BD31-4B8C-83A1-F6EECF244321}">
                <p14:modId xmlns:p14="http://schemas.microsoft.com/office/powerpoint/2010/main" val="641725950"/>
              </p:ext>
            </p:extLst>
          </p:nvPr>
        </p:nvGraphicFramePr>
        <p:xfrm>
          <a:off x="7436992" y="4497741"/>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6" name="Table 35">
            <a:extLst>
              <a:ext uri="{FF2B5EF4-FFF2-40B4-BE49-F238E27FC236}">
                <a16:creationId xmlns:a16="http://schemas.microsoft.com/office/drawing/2014/main" id="{64B02233-7287-4E98-B76B-9735272D14C2}"/>
              </a:ext>
            </a:extLst>
          </p:cNvPr>
          <p:cNvGraphicFramePr>
            <a:graphicFrameLocks noGrp="1"/>
          </p:cNvGraphicFramePr>
          <p:nvPr>
            <p:extLst>
              <p:ext uri="{D42A27DB-BD31-4B8C-83A1-F6EECF244321}">
                <p14:modId xmlns:p14="http://schemas.microsoft.com/office/powerpoint/2010/main" val="3385323550"/>
              </p:ext>
            </p:extLst>
          </p:nvPr>
        </p:nvGraphicFramePr>
        <p:xfrm>
          <a:off x="7977536" y="4497741"/>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7" name="Table 36">
            <a:extLst>
              <a:ext uri="{FF2B5EF4-FFF2-40B4-BE49-F238E27FC236}">
                <a16:creationId xmlns:a16="http://schemas.microsoft.com/office/drawing/2014/main" id="{40BC70E7-C475-4E6B-89B7-5EDC064AB691}"/>
              </a:ext>
            </a:extLst>
          </p:cNvPr>
          <p:cNvGraphicFramePr>
            <a:graphicFrameLocks noGrp="1"/>
          </p:cNvGraphicFramePr>
          <p:nvPr>
            <p:extLst>
              <p:ext uri="{D42A27DB-BD31-4B8C-83A1-F6EECF244321}">
                <p14:modId xmlns:p14="http://schemas.microsoft.com/office/powerpoint/2010/main" val="698811147"/>
              </p:ext>
            </p:extLst>
          </p:nvPr>
        </p:nvGraphicFramePr>
        <p:xfrm>
          <a:off x="8530712" y="4498774"/>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8" name="Table 37">
            <a:extLst>
              <a:ext uri="{FF2B5EF4-FFF2-40B4-BE49-F238E27FC236}">
                <a16:creationId xmlns:a16="http://schemas.microsoft.com/office/drawing/2014/main" id="{269179EF-A046-402B-BB8B-275411388AF4}"/>
              </a:ext>
            </a:extLst>
          </p:cNvPr>
          <p:cNvGraphicFramePr>
            <a:graphicFrameLocks noGrp="1"/>
          </p:cNvGraphicFramePr>
          <p:nvPr>
            <p:extLst>
              <p:ext uri="{D42A27DB-BD31-4B8C-83A1-F6EECF244321}">
                <p14:modId xmlns:p14="http://schemas.microsoft.com/office/powerpoint/2010/main" val="2555860827"/>
              </p:ext>
            </p:extLst>
          </p:nvPr>
        </p:nvGraphicFramePr>
        <p:xfrm>
          <a:off x="9078400" y="4497741"/>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98423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dur="50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0" presetClass="entr" presetSubtype="0" dur="50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0" presetClass="entr" presetSubtype="0" dur="50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0" presetClass="entr" presetSubtype="0" dur="500"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10" presetClass="entr" presetSubtype="0" dur="50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0" presetClass="entr" presetSubtype="0" dur="500"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10" presetClass="entr" presetSubtype="0" dur="50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10" presetClass="entr" presetSubtype="0" dur="50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nodeType="clickPar">
                      <p:stCondLst>
                        <p:cond delay="indefinite"/>
                      </p:stCondLst>
                      <p:childTnLst>
                        <p:par>
                          <p:cTn id="72" fill="hold">
                            <p:stCondLst>
                              <p:cond delay="0"/>
                            </p:stCondLst>
                            <p:childTnLst>
                              <p:par>
                                <p:cTn id="73" presetID="10" presetClass="entr" presetSubtype="0" dur="500"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dur="50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childTnLst>
                          </p:cTn>
                        </p:par>
                      </p:childTnLst>
                    </p:cTn>
                  </p:par>
                  <p:par>
                    <p:cTn id="79" fill="hold" nodeType="clickPar">
                      <p:stCondLst>
                        <p:cond delay="indefinite"/>
                      </p:stCondLst>
                      <p:childTnLst>
                        <p:par>
                          <p:cTn id="80" fill="hold">
                            <p:stCondLst>
                              <p:cond delay="0"/>
                            </p:stCondLst>
                            <p:childTnLst>
                              <p:par>
                                <p:cTn id="81" presetID="10" presetClass="entr" presetSubtype="0" dur="50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childTnLst>
                    </p:cTn>
                  </p:par>
                  <p:par>
                    <p:cTn id="84" fill="hold" nodeType="clickPar">
                      <p:stCondLst>
                        <p:cond delay="indefinite"/>
                      </p:stCondLst>
                      <p:childTnLst>
                        <p:par>
                          <p:cTn id="85" fill="hold">
                            <p:stCondLst>
                              <p:cond delay="0"/>
                            </p:stCondLst>
                            <p:childTnLst>
                              <p:par>
                                <p:cTn id="86" presetID="10" presetClass="entr" presetSubtype="0" dur="500" fill="hold" nodeType="click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childTnLst>
                          </p:cTn>
                        </p:par>
                      </p:childTnLst>
                    </p:cTn>
                  </p:par>
                  <p:par>
                    <p:cTn id="89" fill="hold" nodeType="clickPar">
                      <p:stCondLst>
                        <p:cond delay="indefinite"/>
                      </p:stCondLst>
                      <p:childTnLst>
                        <p:par>
                          <p:cTn id="90" fill="hold">
                            <p:stCondLst>
                              <p:cond delay="0"/>
                            </p:stCondLst>
                            <p:childTnLst>
                              <p:par>
                                <p:cTn id="91" presetID="10" presetClass="entr" presetSubtype="0" dur="500" fill="hold" nodeType="click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childTnLst>
                          </p:cTn>
                        </p:par>
                      </p:childTnLst>
                    </p:cTn>
                  </p:par>
                  <p:par>
                    <p:cTn id="94" fill="hold" nodeType="clickPar">
                      <p:stCondLst>
                        <p:cond delay="indefinite"/>
                      </p:stCondLst>
                      <p:childTnLst>
                        <p:par>
                          <p:cTn id="95" fill="hold">
                            <p:stCondLst>
                              <p:cond delay="0"/>
                            </p:stCondLst>
                            <p:childTnLst>
                              <p:par>
                                <p:cTn id="96" presetID="10" presetClass="entr" presetSubtype="0" dur="500"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childTnLst>
                          </p:cTn>
                        </p:par>
                      </p:childTnLst>
                    </p:cTn>
                  </p:par>
                  <p:par>
                    <p:cTn id="99" fill="hold" nodeType="clickPar">
                      <p:stCondLst>
                        <p:cond delay="indefinite"/>
                      </p:stCondLst>
                      <p:childTnLst>
                        <p:par>
                          <p:cTn id="100" fill="hold">
                            <p:stCondLst>
                              <p:cond delay="0"/>
                            </p:stCondLst>
                            <p:childTnLst>
                              <p:par>
                                <p:cTn id="101" presetID="10" presetClass="entr" presetSubtype="0" dur="500" fill="hold"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childTnLst>
                    </p:cTn>
                  </p:par>
                  <p:par>
                    <p:cTn id="104" fill="hold" nodeType="clickPar">
                      <p:stCondLst>
                        <p:cond delay="indefinite"/>
                      </p:stCondLst>
                      <p:childTnLst>
                        <p:par>
                          <p:cTn id="105" fill="hold">
                            <p:stCondLst>
                              <p:cond delay="0"/>
                            </p:stCondLst>
                            <p:childTnLst>
                              <p:par>
                                <p:cTn id="106" presetID="10" presetClass="entr" presetSubtype="0" dur="500" fill="hold" nodeType="click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childTnLst>
                          </p:cTn>
                        </p:par>
                      </p:childTnLst>
                    </p:cTn>
                  </p:par>
                  <p:par>
                    <p:cTn id="109" fill="hold" nodeType="clickPar">
                      <p:stCondLst>
                        <p:cond delay="indefinite"/>
                      </p:stCondLst>
                      <p:childTnLst>
                        <p:par>
                          <p:cTn id="110" fill="hold">
                            <p:stCondLst>
                              <p:cond delay="0"/>
                            </p:stCondLst>
                            <p:childTnLst>
                              <p:par>
                                <p:cTn id="111" presetID="10" presetClass="entr" presetSubtype="0" dur="500" fill="hold" nodeType="click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fade">
                                      <p:cBhvr>
                                        <p:cTn id="113" dur="500"/>
                                        <p:tgtEl>
                                          <p:spTgt spid="36"/>
                                        </p:tgtEl>
                                      </p:cBhvr>
                                    </p:animEffect>
                                  </p:childTnLst>
                                </p:cTn>
                              </p:par>
                            </p:childTnLst>
                          </p:cTn>
                        </p:par>
                      </p:childTnLst>
                    </p:cTn>
                  </p:par>
                  <p:par>
                    <p:cTn id="114" fill="hold" nodeType="clickPar">
                      <p:stCondLst>
                        <p:cond delay="indefinite"/>
                      </p:stCondLst>
                      <p:childTnLst>
                        <p:par>
                          <p:cTn id="115" fill="hold">
                            <p:stCondLst>
                              <p:cond delay="0"/>
                            </p:stCondLst>
                            <p:childTnLst>
                              <p:par>
                                <p:cTn id="116" presetID="10" presetClass="entr" presetSubtype="0" dur="500" fill="hold" nodeType="click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16" grpId="0"/>
      <p:bldP spid="19" grpId="0"/>
      <p:bldP spid="20" grpId="0"/>
      <p:bldP spid="29" grpId="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6CCA-7C68-4B34-8A92-61B1195AE47B}"/>
              </a:ext>
            </a:extLst>
          </p:cNvPr>
          <p:cNvSpPr>
            <a:spLocks noGrp="1"/>
          </p:cNvSpPr>
          <p:nvPr>
            <p:ph type="title"/>
          </p:nvPr>
        </p:nvSpPr>
        <p:spPr/>
        <p:txBody>
          <a:bodyPr/>
          <a:lstStyle/>
          <a:p>
            <a:r>
              <a:rPr lang="en-IN"/>
              <a:t>Types of Shift</a:t>
            </a:r>
          </a:p>
        </p:txBody>
      </p:sp>
      <p:sp>
        <p:nvSpPr>
          <p:cNvPr id="3" name="Content Placeholder 2">
            <a:extLst>
              <a:ext uri="{FF2B5EF4-FFF2-40B4-BE49-F238E27FC236}">
                <a16:creationId xmlns:a16="http://schemas.microsoft.com/office/drawing/2014/main" id="{7A40F38A-404C-4465-A290-6BFC9B041D91}"/>
              </a:ext>
            </a:extLst>
          </p:cNvPr>
          <p:cNvSpPr>
            <a:spLocks noGrp="1"/>
          </p:cNvSpPr>
          <p:nvPr>
            <p:ph idx="1"/>
          </p:nvPr>
        </p:nvSpPr>
        <p:spPr>
          <a:xfrm>
            <a:off x="131180" y="863444"/>
            <a:ext cx="11929641" cy="1750547"/>
          </a:xfrm>
        </p:spPr>
        <p:txBody>
          <a:bodyPr/>
          <a:lstStyle/>
          <a:p>
            <a:pPr marL="457200" indent="-457200" algn="just">
              <a:buFont typeface="+mj-lt"/>
              <a:buAutoNum type="arabicPeriod" startAt="2"/>
            </a:pPr>
            <a:r>
              <a:rPr lang="en-US">
                <a:solidFill>
                  <a:schemeClr val="tx2"/>
                </a:solidFill>
              </a:rPr>
              <a:t>Circular Shift</a:t>
            </a:r>
          </a:p>
          <a:p>
            <a:pPr lvl="0" algn="just"/>
            <a:r>
              <a:rPr lang="en-US"/>
              <a:t>A </a:t>
            </a:r>
            <a:r>
              <a:rPr lang="en-US" i="1">
                <a:solidFill>
                  <a:schemeClr val="tx2"/>
                </a:solidFill>
              </a:rPr>
              <a:t>circular shift</a:t>
            </a:r>
            <a:r>
              <a:rPr lang="en-US"/>
              <a:t> (also known as a rotate operation) circulates the bits of the register around the two ends without loss of information. </a:t>
            </a:r>
          </a:p>
          <a:p>
            <a:pPr algn="just"/>
            <a:r>
              <a:rPr lang="en-US"/>
              <a:t>This is accomplished by connecting the serial output of the shift register to its serial input.</a:t>
            </a:r>
          </a:p>
          <a:p>
            <a:endParaRPr lang="en-IN"/>
          </a:p>
        </p:txBody>
      </p:sp>
      <p:graphicFrame>
        <p:nvGraphicFramePr>
          <p:cNvPr id="4" name="Table 3">
            <a:extLst>
              <a:ext uri="{FF2B5EF4-FFF2-40B4-BE49-F238E27FC236}">
                <a16:creationId xmlns:a16="http://schemas.microsoft.com/office/drawing/2014/main" id="{D52570CA-F06F-4D33-8203-AE611A0F146A}"/>
              </a:ext>
            </a:extLst>
          </p:cNvPr>
          <p:cNvGraphicFramePr>
            <a:graphicFrameLocks noGrp="1"/>
          </p:cNvGraphicFramePr>
          <p:nvPr>
            <p:extLst>
              <p:ext uri="{D42A27DB-BD31-4B8C-83A1-F6EECF244321}">
                <p14:modId xmlns:p14="http://schemas.microsoft.com/office/powerpoint/2010/main" val="2211158172"/>
              </p:ext>
            </p:extLst>
          </p:nvPr>
        </p:nvGraphicFramePr>
        <p:xfrm>
          <a:off x="2787511" y="3536567"/>
          <a:ext cx="2190752"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7688">
                  <a:extLst>
                    <a:ext uri="{9D8B030D-6E8A-4147-A177-3AD203B41FA5}">
                      <a16:colId xmlns:a16="http://schemas.microsoft.com/office/drawing/2014/main" val="20002"/>
                    </a:ext>
                  </a:extLst>
                </a:gridCol>
                <a:gridCol w="547688">
                  <a:extLst>
                    <a:ext uri="{9D8B030D-6E8A-4147-A177-3AD203B41FA5}">
                      <a16:colId xmlns:a16="http://schemas.microsoft.com/office/drawing/2014/main" val="20003"/>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TextBox 5">
            <a:extLst>
              <a:ext uri="{FF2B5EF4-FFF2-40B4-BE49-F238E27FC236}">
                <a16:creationId xmlns:a16="http://schemas.microsoft.com/office/drawing/2014/main" id="{BB90BC49-52AD-46C3-B7F3-D1224988EF60}"/>
              </a:ext>
            </a:extLst>
          </p:cNvPr>
          <p:cNvSpPr txBox="1"/>
          <p:nvPr/>
        </p:nvSpPr>
        <p:spPr>
          <a:xfrm>
            <a:off x="1977887" y="3595294"/>
            <a:ext cx="506870" cy="461665"/>
          </a:xfrm>
          <a:prstGeom prst="rect">
            <a:avLst/>
          </a:prstGeom>
          <a:noFill/>
        </p:spPr>
        <p:txBody>
          <a:bodyPr wrap="none" rtlCol="0">
            <a:spAutoFit/>
          </a:bodyPr>
          <a:lstStyle/>
          <a:p>
            <a:r>
              <a:rPr lang="en-US" sz="2400"/>
              <a:t>R1</a:t>
            </a:r>
          </a:p>
        </p:txBody>
      </p:sp>
      <p:sp>
        <p:nvSpPr>
          <p:cNvPr id="7" name="TextBox 6">
            <a:extLst>
              <a:ext uri="{FF2B5EF4-FFF2-40B4-BE49-F238E27FC236}">
                <a16:creationId xmlns:a16="http://schemas.microsoft.com/office/drawing/2014/main" id="{2D671B68-FA28-4DC7-903B-9C73C6DE2E68}"/>
              </a:ext>
            </a:extLst>
          </p:cNvPr>
          <p:cNvSpPr txBox="1"/>
          <p:nvPr/>
        </p:nvSpPr>
        <p:spPr>
          <a:xfrm>
            <a:off x="1977887" y="5006186"/>
            <a:ext cx="506870" cy="461665"/>
          </a:xfrm>
          <a:prstGeom prst="rect">
            <a:avLst/>
          </a:prstGeom>
          <a:noFill/>
        </p:spPr>
        <p:txBody>
          <a:bodyPr wrap="none" rtlCol="0">
            <a:spAutoFit/>
          </a:bodyPr>
          <a:lstStyle/>
          <a:p>
            <a:r>
              <a:rPr lang="en-US" sz="2400"/>
              <a:t>R1</a:t>
            </a:r>
          </a:p>
        </p:txBody>
      </p:sp>
      <p:cxnSp>
        <p:nvCxnSpPr>
          <p:cNvPr id="8" name="Straight Arrow Connector 7">
            <a:extLst>
              <a:ext uri="{FF2B5EF4-FFF2-40B4-BE49-F238E27FC236}">
                <a16:creationId xmlns:a16="http://schemas.microsoft.com/office/drawing/2014/main" id="{7FB73ED5-95D0-4A90-9C35-E0E1B4EFDCDE}"/>
              </a:ext>
            </a:extLst>
          </p:cNvPr>
          <p:cNvCxnSpPr/>
          <p:nvPr/>
        </p:nvCxnSpPr>
        <p:spPr>
          <a:xfrm flipH="1">
            <a:off x="3044687" y="4115687"/>
            <a:ext cx="552448"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53C305D-FA8A-497E-B223-2C43F2EE8B69}"/>
              </a:ext>
            </a:extLst>
          </p:cNvPr>
          <p:cNvCxnSpPr/>
          <p:nvPr/>
        </p:nvCxnSpPr>
        <p:spPr>
          <a:xfrm flipH="1">
            <a:off x="3597135" y="4115687"/>
            <a:ext cx="561976"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9D845A-26AB-4699-AA58-DB2EC2D455B5}"/>
              </a:ext>
            </a:extLst>
          </p:cNvPr>
          <p:cNvCxnSpPr/>
          <p:nvPr/>
        </p:nvCxnSpPr>
        <p:spPr>
          <a:xfrm flipH="1">
            <a:off x="4159111" y="4115687"/>
            <a:ext cx="561976"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E312FBF-DFED-4712-93CC-01E756EB39EE}"/>
              </a:ext>
            </a:extLst>
          </p:cNvPr>
          <p:cNvSpPr/>
          <p:nvPr/>
        </p:nvSpPr>
        <p:spPr>
          <a:xfrm>
            <a:off x="2054087" y="2766234"/>
            <a:ext cx="3138616" cy="523220"/>
          </a:xfrm>
          <a:prstGeom prst="rect">
            <a:avLst/>
          </a:prstGeom>
        </p:spPr>
        <p:txBody>
          <a:bodyPr wrap="none">
            <a:spAutoFit/>
          </a:bodyPr>
          <a:lstStyle/>
          <a:p>
            <a:r>
              <a:rPr lang="en-US" sz="2800" err="1">
                <a:solidFill>
                  <a:schemeClr val="tx2"/>
                </a:solidFill>
              </a:rPr>
              <a:t>cil - circular shift left</a:t>
            </a:r>
          </a:p>
        </p:txBody>
      </p:sp>
      <p:graphicFrame>
        <p:nvGraphicFramePr>
          <p:cNvPr id="17" name="Table 16">
            <a:extLst>
              <a:ext uri="{FF2B5EF4-FFF2-40B4-BE49-F238E27FC236}">
                <a16:creationId xmlns:a16="http://schemas.microsoft.com/office/drawing/2014/main" id="{032841D0-349A-4C83-A432-9741ACDEDAAB}"/>
              </a:ext>
            </a:extLst>
          </p:cNvPr>
          <p:cNvGraphicFramePr>
            <a:graphicFrameLocks noGrp="1"/>
          </p:cNvGraphicFramePr>
          <p:nvPr>
            <p:extLst>
              <p:ext uri="{D42A27DB-BD31-4B8C-83A1-F6EECF244321}">
                <p14:modId xmlns:p14="http://schemas.microsoft.com/office/powerpoint/2010/main" val="1221737349"/>
              </p:ext>
            </p:extLst>
          </p:nvPr>
        </p:nvGraphicFramePr>
        <p:xfrm>
          <a:off x="7322692" y="3536567"/>
          <a:ext cx="2190752"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7688">
                  <a:extLst>
                    <a:ext uri="{9D8B030D-6E8A-4147-A177-3AD203B41FA5}">
                      <a16:colId xmlns:a16="http://schemas.microsoft.com/office/drawing/2014/main" val="20002"/>
                    </a:ext>
                  </a:extLst>
                </a:gridCol>
                <a:gridCol w="547688">
                  <a:extLst>
                    <a:ext uri="{9D8B030D-6E8A-4147-A177-3AD203B41FA5}">
                      <a16:colId xmlns:a16="http://schemas.microsoft.com/office/drawing/2014/main" val="20003"/>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9" name="TextBox 18">
            <a:extLst>
              <a:ext uri="{FF2B5EF4-FFF2-40B4-BE49-F238E27FC236}">
                <a16:creationId xmlns:a16="http://schemas.microsoft.com/office/drawing/2014/main" id="{8E8D4FA0-D9C5-4A56-A61E-3C391173C181}"/>
              </a:ext>
            </a:extLst>
          </p:cNvPr>
          <p:cNvSpPr txBox="1"/>
          <p:nvPr/>
        </p:nvSpPr>
        <p:spPr>
          <a:xfrm>
            <a:off x="6513068" y="3595294"/>
            <a:ext cx="506870" cy="461665"/>
          </a:xfrm>
          <a:prstGeom prst="rect">
            <a:avLst/>
          </a:prstGeom>
          <a:noFill/>
        </p:spPr>
        <p:txBody>
          <a:bodyPr wrap="none" rtlCol="0">
            <a:spAutoFit/>
          </a:bodyPr>
          <a:lstStyle/>
          <a:p>
            <a:r>
              <a:rPr lang="en-US" sz="2400"/>
              <a:t>R1</a:t>
            </a:r>
          </a:p>
        </p:txBody>
      </p:sp>
      <p:sp>
        <p:nvSpPr>
          <p:cNvPr id="20" name="TextBox 19">
            <a:extLst>
              <a:ext uri="{FF2B5EF4-FFF2-40B4-BE49-F238E27FC236}">
                <a16:creationId xmlns:a16="http://schemas.microsoft.com/office/drawing/2014/main" id="{ED7AB6F2-69F7-4DB4-AF38-47E64B0A7254}"/>
              </a:ext>
            </a:extLst>
          </p:cNvPr>
          <p:cNvSpPr txBox="1"/>
          <p:nvPr/>
        </p:nvSpPr>
        <p:spPr>
          <a:xfrm>
            <a:off x="6513068" y="5006186"/>
            <a:ext cx="506870" cy="461665"/>
          </a:xfrm>
          <a:prstGeom prst="rect">
            <a:avLst/>
          </a:prstGeom>
          <a:noFill/>
        </p:spPr>
        <p:txBody>
          <a:bodyPr wrap="none" rtlCol="0">
            <a:spAutoFit/>
          </a:bodyPr>
          <a:lstStyle/>
          <a:p>
            <a:r>
              <a:rPr lang="en-US" sz="2400"/>
              <a:t>R1</a:t>
            </a:r>
          </a:p>
        </p:txBody>
      </p:sp>
      <p:cxnSp>
        <p:nvCxnSpPr>
          <p:cNvPr id="21" name="Straight Arrow Connector 20">
            <a:extLst>
              <a:ext uri="{FF2B5EF4-FFF2-40B4-BE49-F238E27FC236}">
                <a16:creationId xmlns:a16="http://schemas.microsoft.com/office/drawing/2014/main" id="{76E40E2A-95AB-46B2-9C41-B7C10AC57458}"/>
              </a:ext>
            </a:extLst>
          </p:cNvPr>
          <p:cNvCxnSpPr/>
          <p:nvPr/>
        </p:nvCxnSpPr>
        <p:spPr>
          <a:xfrm>
            <a:off x="7603680" y="4115687"/>
            <a:ext cx="481012" cy="8293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9C47035-B0BC-4D38-91DC-1C72C40CEB31}"/>
              </a:ext>
            </a:extLst>
          </p:cNvPr>
          <p:cNvCxnSpPr/>
          <p:nvPr/>
        </p:nvCxnSpPr>
        <p:spPr>
          <a:xfrm>
            <a:off x="8135424" y="4114495"/>
            <a:ext cx="511244" cy="830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7E7808-E593-4EBF-8DBB-9CF8E2BF7E4F}"/>
              </a:ext>
            </a:extLst>
          </p:cNvPr>
          <p:cNvCxnSpPr/>
          <p:nvPr/>
        </p:nvCxnSpPr>
        <p:spPr>
          <a:xfrm>
            <a:off x="8697400" y="4056959"/>
            <a:ext cx="535056" cy="8816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25D7C73-C900-4993-AEF6-75D5D768A7D1}"/>
              </a:ext>
            </a:extLst>
          </p:cNvPr>
          <p:cNvSpPr/>
          <p:nvPr/>
        </p:nvSpPr>
        <p:spPr>
          <a:xfrm>
            <a:off x="6473687" y="2766234"/>
            <a:ext cx="3377271" cy="523220"/>
          </a:xfrm>
          <a:prstGeom prst="rect">
            <a:avLst/>
          </a:prstGeom>
        </p:spPr>
        <p:txBody>
          <a:bodyPr wrap="none">
            <a:spAutoFit/>
          </a:bodyPr>
          <a:lstStyle/>
          <a:p>
            <a:r>
              <a:rPr lang="en-US" sz="2800" err="1">
                <a:solidFill>
                  <a:schemeClr val="tx2"/>
                </a:solidFill>
              </a:rPr>
              <a:t>cir - circular shift right</a:t>
            </a:r>
          </a:p>
        </p:txBody>
      </p:sp>
      <p:grpSp>
        <p:nvGrpSpPr>
          <p:cNvPr id="30" name="Group 29">
            <a:extLst>
              <a:ext uri="{FF2B5EF4-FFF2-40B4-BE49-F238E27FC236}">
                <a16:creationId xmlns:a16="http://schemas.microsoft.com/office/drawing/2014/main" id="{97090CD1-C59C-4ADB-80EA-82EFB135A01D}"/>
              </a:ext>
            </a:extLst>
          </p:cNvPr>
          <p:cNvGrpSpPr/>
          <p:nvPr/>
        </p:nvGrpSpPr>
        <p:grpSpPr>
          <a:xfrm>
            <a:off x="2587487" y="3384167"/>
            <a:ext cx="2605216" cy="1885952"/>
            <a:chOff x="1295400" y="3962400"/>
            <a:chExt cx="2605216" cy="1885952"/>
          </a:xfrm>
        </p:grpSpPr>
        <p:cxnSp>
          <p:nvCxnSpPr>
            <p:cNvPr id="31" name="Straight Connector 30">
              <a:extLst>
                <a:ext uri="{FF2B5EF4-FFF2-40B4-BE49-F238E27FC236}">
                  <a16:creationId xmlns:a16="http://schemas.microsoft.com/office/drawing/2014/main" id="{7166B4C9-3E29-497E-8EB9-A3094408A4C4}"/>
                </a:ext>
              </a:extLst>
            </p:cNvPr>
            <p:cNvCxnSpPr/>
            <p:nvPr/>
          </p:nvCxnSpPr>
          <p:spPr>
            <a:xfrm flipH="1">
              <a:off x="1295400" y="4419600"/>
              <a:ext cx="200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10AF25-5819-4AA1-B46D-B9CCC366FA47}"/>
                </a:ext>
              </a:extLst>
            </p:cNvPr>
            <p:cNvCxnSpPr/>
            <p:nvPr/>
          </p:nvCxnSpPr>
          <p:spPr>
            <a:xfrm flipH="1">
              <a:off x="3700592" y="5848352"/>
              <a:ext cx="200024" cy="0"/>
            </a:xfrm>
            <a:prstGeom prst="line">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A6083CD-15C7-4059-84CD-ECB9A997B12D}"/>
                </a:ext>
              </a:extLst>
            </p:cNvPr>
            <p:cNvCxnSpPr/>
            <p:nvPr/>
          </p:nvCxnSpPr>
          <p:spPr>
            <a:xfrm flipH="1" flipV="1">
              <a:off x="3900616" y="3962400"/>
              <a:ext cx="0" cy="18859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A99A7E-679C-4CDB-AA62-5269BBA06B68}"/>
                </a:ext>
              </a:extLst>
            </p:cNvPr>
            <p:cNvCxnSpPr/>
            <p:nvPr/>
          </p:nvCxnSpPr>
          <p:spPr>
            <a:xfrm flipH="1">
              <a:off x="1295400" y="3962400"/>
              <a:ext cx="2605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0939D3-2876-4118-9CC4-FBD471548151}"/>
                </a:ext>
              </a:extLst>
            </p:cNvPr>
            <p:cNvCxnSpPr/>
            <p:nvPr/>
          </p:nvCxnSpPr>
          <p:spPr>
            <a:xfrm flipH="1" flipV="1">
              <a:off x="1295400" y="3967873"/>
              <a:ext cx="0" cy="439884"/>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3B59A57-E868-47FA-A908-E2943A89ED07}"/>
              </a:ext>
            </a:extLst>
          </p:cNvPr>
          <p:cNvGrpSpPr/>
          <p:nvPr/>
        </p:nvGrpSpPr>
        <p:grpSpPr>
          <a:xfrm>
            <a:off x="7111863" y="3384167"/>
            <a:ext cx="2609848" cy="1885952"/>
            <a:chOff x="5819776" y="3962400"/>
            <a:chExt cx="2609848" cy="1885952"/>
          </a:xfrm>
        </p:grpSpPr>
        <p:cxnSp>
          <p:nvCxnSpPr>
            <p:cNvPr id="37" name="Straight Connector 36">
              <a:extLst>
                <a:ext uri="{FF2B5EF4-FFF2-40B4-BE49-F238E27FC236}">
                  <a16:creationId xmlns:a16="http://schemas.microsoft.com/office/drawing/2014/main" id="{2572D06F-8A73-454B-BE53-15EC1ECCF4DF}"/>
                </a:ext>
              </a:extLst>
            </p:cNvPr>
            <p:cNvCxnSpPr/>
            <p:nvPr/>
          </p:nvCxnSpPr>
          <p:spPr>
            <a:xfrm flipH="1">
              <a:off x="8229600" y="4419600"/>
              <a:ext cx="200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656495-18E4-4D2B-8389-2220324CEB76}"/>
                </a:ext>
              </a:extLst>
            </p:cNvPr>
            <p:cNvCxnSpPr/>
            <p:nvPr/>
          </p:nvCxnSpPr>
          <p:spPr>
            <a:xfrm flipH="1">
              <a:off x="5819776" y="5848352"/>
              <a:ext cx="200024" cy="0"/>
            </a:xfrm>
            <a:prstGeom prst="line">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4E8DCB-F7ED-4700-8DBD-16698FDFF6BF}"/>
                </a:ext>
              </a:extLst>
            </p:cNvPr>
            <p:cNvCxnSpPr/>
            <p:nvPr/>
          </p:nvCxnSpPr>
          <p:spPr>
            <a:xfrm flipH="1" flipV="1">
              <a:off x="5834064" y="3962400"/>
              <a:ext cx="0" cy="18859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113B7F-8C00-4F65-85B5-A1346188C474}"/>
                </a:ext>
              </a:extLst>
            </p:cNvPr>
            <p:cNvCxnSpPr/>
            <p:nvPr/>
          </p:nvCxnSpPr>
          <p:spPr>
            <a:xfrm flipH="1">
              <a:off x="5824408" y="3962400"/>
              <a:ext cx="26050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1F63FB-CABA-46C7-9DB3-CBBB731B58CE}"/>
                </a:ext>
              </a:extLst>
            </p:cNvPr>
            <p:cNvCxnSpPr/>
            <p:nvPr/>
          </p:nvCxnSpPr>
          <p:spPr>
            <a:xfrm flipH="1" flipV="1">
              <a:off x="8429624" y="3967873"/>
              <a:ext cx="0" cy="439884"/>
            </a:xfrm>
            <a:prstGeom prst="line">
              <a:avLst/>
            </a:prstGeom>
            <a:ln w="25400"/>
          </p:spPr>
          <p:style>
            <a:lnRef idx="1">
              <a:schemeClr val="accent1"/>
            </a:lnRef>
            <a:fillRef idx="0">
              <a:schemeClr val="accent1"/>
            </a:fillRef>
            <a:effectRef idx="0">
              <a:schemeClr val="accent1"/>
            </a:effectRef>
            <a:fontRef idx="minor">
              <a:schemeClr val="tx1"/>
            </a:fontRef>
          </p:style>
        </p:cxnSp>
      </p:grpSp>
      <p:graphicFrame>
        <p:nvGraphicFramePr>
          <p:cNvPr id="42" name="Table 41">
            <a:extLst>
              <a:ext uri="{FF2B5EF4-FFF2-40B4-BE49-F238E27FC236}">
                <a16:creationId xmlns:a16="http://schemas.microsoft.com/office/drawing/2014/main" id="{12D98142-7528-41F0-B3B1-511C1EBFDF51}"/>
              </a:ext>
            </a:extLst>
          </p:cNvPr>
          <p:cNvGraphicFramePr>
            <a:graphicFrameLocks noGrp="1"/>
          </p:cNvGraphicFramePr>
          <p:nvPr>
            <p:extLst>
              <p:ext uri="{D42A27DB-BD31-4B8C-83A1-F6EECF244321}">
                <p14:modId xmlns:p14="http://schemas.microsoft.com/office/powerpoint/2010/main" val="3357052317"/>
              </p:ext>
            </p:extLst>
          </p:nvPr>
        </p:nvGraphicFramePr>
        <p:xfrm>
          <a:off x="2787511" y="4945075"/>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3" name="Table 42">
            <a:extLst>
              <a:ext uri="{FF2B5EF4-FFF2-40B4-BE49-F238E27FC236}">
                <a16:creationId xmlns:a16="http://schemas.microsoft.com/office/drawing/2014/main" id="{0D175792-1279-44C8-9CC3-651320849919}"/>
              </a:ext>
            </a:extLst>
          </p:cNvPr>
          <p:cNvGraphicFramePr>
            <a:graphicFrameLocks noGrp="1"/>
          </p:cNvGraphicFramePr>
          <p:nvPr>
            <p:extLst>
              <p:ext uri="{D42A27DB-BD31-4B8C-83A1-F6EECF244321}">
                <p14:modId xmlns:p14="http://schemas.microsoft.com/office/powerpoint/2010/main" val="3651135864"/>
              </p:ext>
            </p:extLst>
          </p:nvPr>
        </p:nvGraphicFramePr>
        <p:xfrm>
          <a:off x="3335199" y="4945075"/>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4" name="Table 43">
            <a:extLst>
              <a:ext uri="{FF2B5EF4-FFF2-40B4-BE49-F238E27FC236}">
                <a16:creationId xmlns:a16="http://schemas.microsoft.com/office/drawing/2014/main" id="{C11F559B-0E21-462C-92DF-B190EF8D5178}"/>
              </a:ext>
            </a:extLst>
          </p:cNvPr>
          <p:cNvGraphicFramePr>
            <a:graphicFrameLocks noGrp="1"/>
          </p:cNvGraphicFramePr>
          <p:nvPr>
            <p:extLst>
              <p:ext uri="{D42A27DB-BD31-4B8C-83A1-F6EECF244321}">
                <p14:modId xmlns:p14="http://schemas.microsoft.com/office/powerpoint/2010/main" val="1263642502"/>
              </p:ext>
            </p:extLst>
          </p:nvPr>
        </p:nvGraphicFramePr>
        <p:xfrm>
          <a:off x="3882887" y="4949446"/>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6" name="Table 45">
            <a:extLst>
              <a:ext uri="{FF2B5EF4-FFF2-40B4-BE49-F238E27FC236}">
                <a16:creationId xmlns:a16="http://schemas.microsoft.com/office/drawing/2014/main" id="{E2FDBFBC-1B71-4E7A-9B6B-BDC19899D422}"/>
              </a:ext>
            </a:extLst>
          </p:cNvPr>
          <p:cNvGraphicFramePr>
            <a:graphicFrameLocks noGrp="1"/>
          </p:cNvGraphicFramePr>
          <p:nvPr>
            <p:extLst>
              <p:ext uri="{D42A27DB-BD31-4B8C-83A1-F6EECF244321}">
                <p14:modId xmlns:p14="http://schemas.microsoft.com/office/powerpoint/2010/main" val="1382593278"/>
              </p:ext>
            </p:extLst>
          </p:nvPr>
        </p:nvGraphicFramePr>
        <p:xfrm>
          <a:off x="4430575" y="4953817"/>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7" name="Table 46">
            <a:extLst>
              <a:ext uri="{FF2B5EF4-FFF2-40B4-BE49-F238E27FC236}">
                <a16:creationId xmlns:a16="http://schemas.microsoft.com/office/drawing/2014/main" id="{AE0BD83D-CE80-4C42-AA7A-168881569FE6}"/>
              </a:ext>
            </a:extLst>
          </p:cNvPr>
          <p:cNvGraphicFramePr>
            <a:graphicFrameLocks noGrp="1"/>
          </p:cNvGraphicFramePr>
          <p:nvPr>
            <p:extLst>
              <p:ext uri="{D42A27DB-BD31-4B8C-83A1-F6EECF244321}">
                <p14:modId xmlns:p14="http://schemas.microsoft.com/office/powerpoint/2010/main" val="3865147475"/>
              </p:ext>
            </p:extLst>
          </p:nvPr>
        </p:nvGraphicFramePr>
        <p:xfrm>
          <a:off x="7321543" y="4953817"/>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8" name="Table 47">
            <a:extLst>
              <a:ext uri="{FF2B5EF4-FFF2-40B4-BE49-F238E27FC236}">
                <a16:creationId xmlns:a16="http://schemas.microsoft.com/office/drawing/2014/main" id="{B28A2319-5873-4528-B80D-65CB0BF9BDA9}"/>
              </a:ext>
            </a:extLst>
          </p:cNvPr>
          <p:cNvGraphicFramePr>
            <a:graphicFrameLocks noGrp="1"/>
          </p:cNvGraphicFramePr>
          <p:nvPr>
            <p:extLst>
              <p:ext uri="{D42A27DB-BD31-4B8C-83A1-F6EECF244321}">
                <p14:modId xmlns:p14="http://schemas.microsoft.com/office/powerpoint/2010/main" val="2616087141"/>
              </p:ext>
            </p:extLst>
          </p:nvPr>
        </p:nvGraphicFramePr>
        <p:xfrm>
          <a:off x="7862087" y="4953817"/>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9" name="Table 48">
            <a:extLst>
              <a:ext uri="{FF2B5EF4-FFF2-40B4-BE49-F238E27FC236}">
                <a16:creationId xmlns:a16="http://schemas.microsoft.com/office/drawing/2014/main" id="{56C22F67-7BCB-46A9-9A90-CAE129B1D46D}"/>
              </a:ext>
            </a:extLst>
          </p:cNvPr>
          <p:cNvGraphicFramePr>
            <a:graphicFrameLocks noGrp="1"/>
          </p:cNvGraphicFramePr>
          <p:nvPr>
            <p:extLst>
              <p:ext uri="{D42A27DB-BD31-4B8C-83A1-F6EECF244321}">
                <p14:modId xmlns:p14="http://schemas.microsoft.com/office/powerpoint/2010/main" val="2614585146"/>
              </p:ext>
            </p:extLst>
          </p:nvPr>
        </p:nvGraphicFramePr>
        <p:xfrm>
          <a:off x="8415263" y="4954850"/>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0" name="Table 49">
            <a:extLst>
              <a:ext uri="{FF2B5EF4-FFF2-40B4-BE49-F238E27FC236}">
                <a16:creationId xmlns:a16="http://schemas.microsoft.com/office/drawing/2014/main" id="{F834108D-3E55-4D93-9473-AE23DD23A445}"/>
              </a:ext>
            </a:extLst>
          </p:cNvPr>
          <p:cNvGraphicFramePr>
            <a:graphicFrameLocks noGrp="1"/>
          </p:cNvGraphicFramePr>
          <p:nvPr>
            <p:extLst>
              <p:ext uri="{D42A27DB-BD31-4B8C-83A1-F6EECF244321}">
                <p14:modId xmlns:p14="http://schemas.microsoft.com/office/powerpoint/2010/main" val="1200422920"/>
              </p:ext>
            </p:extLst>
          </p:nvPr>
        </p:nvGraphicFramePr>
        <p:xfrm>
          <a:off x="8962951" y="4953817"/>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683766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dur="50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0" presetClass="entr" presetSubtype="0" dur="50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0" presetClass="entr" presetSubtype="0" dur="50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10" presetClass="entr" presetSubtype="0" dur="50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0" presetClass="entr" presetSubtype="0" dur="50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10" presetClass="entr" presetSubtype="0" dur="50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10" presetClass="entr" presetSubtype="0" dur="500" fill="hold"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par>
                    <p:cTn id="71" fill="hold" nodeType="clickPar">
                      <p:stCondLst>
                        <p:cond delay="indefinite"/>
                      </p:stCondLst>
                      <p:childTnLst>
                        <p:par>
                          <p:cTn id="72" fill="hold">
                            <p:stCondLst>
                              <p:cond delay="0"/>
                            </p:stCondLst>
                            <p:childTnLst>
                              <p:par>
                                <p:cTn id="73" presetID="10" presetClass="entr" presetSubtype="0" dur="500"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childTnLst>
                          </p:cTn>
                        </p:par>
                      </p:childTnLst>
                    </p:cTn>
                  </p:par>
                  <p:par>
                    <p:cTn id="76" fill="hold" nodeType="clickPar">
                      <p:stCondLst>
                        <p:cond delay="indefinite"/>
                      </p:stCondLst>
                      <p:childTnLst>
                        <p:par>
                          <p:cTn id="77" fill="hold">
                            <p:stCondLst>
                              <p:cond delay="0"/>
                            </p:stCondLst>
                            <p:childTnLst>
                              <p:par>
                                <p:cTn id="78" presetID="10" presetClass="entr" presetSubtype="0" dur="50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childTnLst>
                    </p:cTn>
                  </p:par>
                  <p:par>
                    <p:cTn id="81" fill="hold" nodeType="clickPar">
                      <p:stCondLst>
                        <p:cond delay="indefinite"/>
                      </p:stCondLst>
                      <p:childTnLst>
                        <p:par>
                          <p:cTn id="82" fill="hold">
                            <p:stCondLst>
                              <p:cond delay="0"/>
                            </p:stCondLst>
                            <p:childTnLst>
                              <p:par>
                                <p:cTn id="83" presetID="10" presetClass="entr" presetSubtype="0" dur="50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par>
                                <p:cTn id="86" presetID="10" presetClass="entr" presetSubtype="0" dur="500" fill="hold" grpId="0" nodeType="with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500"/>
                                        <p:tgtEl>
                                          <p:spTgt spid="19"/>
                                        </p:tgtEl>
                                      </p:cBhvr>
                                    </p:animEffect>
                                  </p:childTnLst>
                                </p:cTn>
                              </p:par>
                            </p:childTnLst>
                          </p:cTn>
                        </p:par>
                      </p:childTnLst>
                    </p:cTn>
                  </p:par>
                  <p:par>
                    <p:cTn id="89" fill="hold" nodeType="clickPar">
                      <p:stCondLst>
                        <p:cond delay="indefinite"/>
                      </p:stCondLst>
                      <p:childTnLst>
                        <p:par>
                          <p:cTn id="90" fill="hold">
                            <p:stCondLst>
                              <p:cond delay="0"/>
                            </p:stCondLst>
                            <p:childTnLst>
                              <p:par>
                                <p:cTn id="91" presetID="10" presetClass="entr" presetSubtype="0" dur="500"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par>
                    <p:cTn id="94" fill="hold" nodeType="clickPar">
                      <p:stCondLst>
                        <p:cond delay="indefinite"/>
                      </p:stCondLst>
                      <p:childTnLst>
                        <p:par>
                          <p:cTn id="95" fill="hold">
                            <p:stCondLst>
                              <p:cond delay="0"/>
                            </p:stCondLst>
                            <p:childTnLst>
                              <p:par>
                                <p:cTn id="96" presetID="10" presetClass="entr" presetSubtype="0" dur="500" fill="hold" nodeType="click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childTnLst>
                                </p:cTn>
                              </p:par>
                            </p:childTnLst>
                          </p:cTn>
                        </p:par>
                      </p:childTnLst>
                    </p:cTn>
                  </p:par>
                  <p:par>
                    <p:cTn id="99" fill="hold" nodeType="clickPar">
                      <p:stCondLst>
                        <p:cond delay="indefinite"/>
                      </p:stCondLst>
                      <p:childTnLst>
                        <p:par>
                          <p:cTn id="100" fill="hold">
                            <p:stCondLst>
                              <p:cond delay="0"/>
                            </p:stCondLst>
                            <p:childTnLst>
                              <p:par>
                                <p:cTn id="101" presetID="10" presetClass="entr" presetSubtype="0" dur="500" fill="hold" nodeType="click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childTnLst>
                          </p:cTn>
                        </p:par>
                      </p:childTnLst>
                    </p:cTn>
                  </p:par>
                  <p:par>
                    <p:cTn id="104" fill="hold" nodeType="clickPar">
                      <p:stCondLst>
                        <p:cond delay="indefinite"/>
                      </p:stCondLst>
                      <p:childTnLst>
                        <p:par>
                          <p:cTn id="105" fill="hold">
                            <p:stCondLst>
                              <p:cond delay="0"/>
                            </p:stCondLst>
                            <p:childTnLst>
                              <p:par>
                                <p:cTn id="106" presetID="10" presetClass="entr" presetSubtype="0" dur="500" fill="hold" nodeType="click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childTnLst>
                          </p:cTn>
                        </p:par>
                      </p:childTnLst>
                    </p:cTn>
                  </p:par>
                  <p:par>
                    <p:cTn id="109" fill="hold" nodeType="clickPar">
                      <p:stCondLst>
                        <p:cond delay="indefinite"/>
                      </p:stCondLst>
                      <p:childTnLst>
                        <p:par>
                          <p:cTn id="110" fill="hold">
                            <p:stCondLst>
                              <p:cond delay="0"/>
                            </p:stCondLst>
                            <p:childTnLst>
                              <p:par>
                                <p:cTn id="111" presetID="10" presetClass="entr" presetSubtype="0" dur="500" fill="hold" nodeType="click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fade">
                                      <p:cBhvr>
                                        <p:cTn id="113" dur="500"/>
                                        <p:tgtEl>
                                          <p:spTgt spid="49"/>
                                        </p:tgtEl>
                                      </p:cBhvr>
                                    </p:animEffect>
                                  </p:childTnLst>
                                </p:cTn>
                              </p:par>
                            </p:childTnLst>
                          </p:cTn>
                        </p:par>
                      </p:childTnLst>
                    </p:cTn>
                  </p:par>
                  <p:par>
                    <p:cTn id="114" fill="hold" nodeType="clickPar">
                      <p:stCondLst>
                        <p:cond delay="indefinite"/>
                      </p:stCondLst>
                      <p:childTnLst>
                        <p:par>
                          <p:cTn id="115" fill="hold">
                            <p:stCondLst>
                              <p:cond delay="0"/>
                            </p:stCondLst>
                            <p:childTnLst>
                              <p:par>
                                <p:cTn id="116" presetID="10" presetClass="entr" presetSubtype="0" dur="500" fill="hold" nodeType="click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fade">
                                      <p:cBhvr>
                                        <p:cTn id="118" dur="500"/>
                                        <p:tgtEl>
                                          <p:spTgt spid="21"/>
                                        </p:tgtEl>
                                      </p:cBhvr>
                                    </p:animEffect>
                                  </p:childTnLst>
                                </p:cTn>
                              </p:par>
                            </p:childTnLst>
                          </p:cTn>
                        </p:par>
                      </p:childTnLst>
                    </p:cTn>
                  </p:par>
                  <p:par>
                    <p:cTn id="119" fill="hold" nodeType="clickPar">
                      <p:stCondLst>
                        <p:cond delay="indefinite"/>
                      </p:stCondLst>
                      <p:childTnLst>
                        <p:par>
                          <p:cTn id="120" fill="hold">
                            <p:stCondLst>
                              <p:cond delay="0"/>
                            </p:stCondLst>
                            <p:childTnLst>
                              <p:par>
                                <p:cTn id="121" presetID="10" presetClass="entr" presetSubtype="0" dur="500" fill="hold" nodeType="clickEffect">
                                  <p:stCondLst>
                                    <p:cond delay="0"/>
                                  </p:stCondLst>
                                  <p:childTnLst>
                                    <p:set>
                                      <p:cBhvr>
                                        <p:cTn id="122" dur="1" fill="hold">
                                          <p:stCondLst>
                                            <p:cond delay="0"/>
                                          </p:stCondLst>
                                        </p:cTn>
                                        <p:tgtEl>
                                          <p:spTgt spid="48"/>
                                        </p:tgtEl>
                                        <p:attrNameLst>
                                          <p:attrName>style.visibility</p:attrName>
                                        </p:attrNameLst>
                                      </p:cBhvr>
                                      <p:to>
                                        <p:strVal val="visible"/>
                                      </p:to>
                                    </p:set>
                                    <p:animEffect transition="in" filter="fade">
                                      <p:cBhvr>
                                        <p:cTn id="123" dur="500"/>
                                        <p:tgtEl>
                                          <p:spTgt spid="48"/>
                                        </p:tgtEl>
                                      </p:cBhvr>
                                    </p:animEffect>
                                  </p:childTnLst>
                                </p:cTn>
                              </p:par>
                            </p:childTnLst>
                          </p:cTn>
                        </p:par>
                      </p:childTnLst>
                    </p:cTn>
                  </p:par>
                  <p:par>
                    <p:cTn id="124" fill="hold" nodeType="clickPar">
                      <p:stCondLst>
                        <p:cond delay="indefinite"/>
                      </p:stCondLst>
                      <p:childTnLst>
                        <p:par>
                          <p:cTn id="125" fill="hold">
                            <p:stCondLst>
                              <p:cond delay="0"/>
                            </p:stCondLst>
                            <p:childTnLst>
                              <p:par>
                                <p:cTn id="126" presetID="10" presetClass="entr" presetSubtype="0" dur="500" fill="hold" nodeType="click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childTnLst>
                          </p:cTn>
                        </p:par>
                      </p:childTnLst>
                    </p:cTn>
                  </p:par>
                  <p:par>
                    <p:cTn id="129" fill="hold" nodeType="clickPar">
                      <p:stCondLst>
                        <p:cond delay="indefinite"/>
                      </p:stCondLst>
                      <p:childTnLst>
                        <p:par>
                          <p:cTn id="130" fill="hold">
                            <p:stCondLst>
                              <p:cond delay="0"/>
                            </p:stCondLst>
                            <p:childTnLst>
                              <p:par>
                                <p:cTn id="131" presetID="10" presetClass="entr" presetSubtype="0" dur="500" fill="hold" nodeType="click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16" grpId="0"/>
      <p:bldP spid="19" grpId="0"/>
      <p:bldP spid="20" grpId="0"/>
      <p:bldP spid="29" grpId="0"/>
    </p:bld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A6743-4F18-4071-93CA-389A7B5A181A}"/>
              </a:ext>
            </a:extLst>
          </p:cNvPr>
          <p:cNvSpPr>
            <a:spLocks noGrp="1"/>
          </p:cNvSpPr>
          <p:nvPr>
            <p:ph type="title"/>
          </p:nvPr>
        </p:nvSpPr>
        <p:spPr/>
        <p:txBody>
          <a:bodyPr/>
          <a:lstStyle/>
          <a:p>
            <a:r>
              <a:rPr lang="en-IN"/>
              <a:t>Types of Shift</a:t>
            </a:r>
          </a:p>
        </p:txBody>
      </p:sp>
      <p:sp>
        <p:nvSpPr>
          <p:cNvPr id="3" name="Content Placeholder 2">
            <a:extLst>
              <a:ext uri="{FF2B5EF4-FFF2-40B4-BE49-F238E27FC236}">
                <a16:creationId xmlns:a16="http://schemas.microsoft.com/office/drawing/2014/main" id="{51554C0E-7787-4FC3-A1D6-486E944EB3D7}"/>
              </a:ext>
            </a:extLst>
          </p:cNvPr>
          <p:cNvSpPr>
            <a:spLocks noGrp="1"/>
          </p:cNvSpPr>
          <p:nvPr>
            <p:ph idx="1"/>
          </p:nvPr>
        </p:nvSpPr>
        <p:spPr>
          <a:xfrm>
            <a:off x="131180" y="863444"/>
            <a:ext cx="11929641" cy="1939391"/>
          </a:xfrm>
        </p:spPr>
        <p:txBody>
          <a:bodyPr/>
          <a:lstStyle/>
          <a:p>
            <a:pPr marL="457200" indent="-457200" algn="just">
              <a:buFont typeface="+mj-lt"/>
              <a:buAutoNum type="arabicPeriod" startAt="3"/>
            </a:pPr>
            <a:r>
              <a:rPr lang="en-US">
                <a:solidFill>
                  <a:schemeClr val="tx2"/>
                </a:solidFill>
              </a:rPr>
              <a:t>Arithmetic Shift</a:t>
            </a:r>
          </a:p>
          <a:p>
            <a:pPr lvl="0" algn="just"/>
            <a:r>
              <a:rPr lang="en-US"/>
              <a:t>An </a:t>
            </a:r>
            <a:r>
              <a:rPr lang="en-US" i="1">
                <a:solidFill>
                  <a:schemeClr val="tx2"/>
                </a:solidFill>
              </a:rPr>
              <a:t>arithmetic shift</a:t>
            </a:r>
            <a:r>
              <a:rPr lang="en-US"/>
              <a:t> is a micro-operation that shifts a signed binary number to the left or right.</a:t>
            </a:r>
          </a:p>
          <a:p>
            <a:pPr lvl="0"/>
            <a:r>
              <a:rPr lang="en-US"/>
              <a:t>An arithmetic </a:t>
            </a:r>
            <a:r>
              <a:rPr lang="en-US">
                <a:solidFill>
                  <a:schemeClr val="accent6"/>
                </a:solidFill>
              </a:rPr>
              <a:t>shift-left multiplies </a:t>
            </a:r>
            <a:r>
              <a:rPr lang="en-US"/>
              <a:t>a signed binary number by </a:t>
            </a:r>
            <a:r>
              <a:rPr lang="en-US">
                <a:solidFill>
                  <a:schemeClr val="accent6"/>
                </a:solidFill>
              </a:rPr>
              <a:t>2</a:t>
            </a:r>
            <a:r>
              <a:rPr lang="en-US"/>
              <a:t>. </a:t>
            </a:r>
          </a:p>
          <a:p>
            <a:r>
              <a:rPr lang="en-US"/>
              <a:t>An arithmetic </a:t>
            </a:r>
            <a:r>
              <a:rPr lang="en-US">
                <a:solidFill>
                  <a:schemeClr val="accent6"/>
                </a:solidFill>
              </a:rPr>
              <a:t>shift-right divides </a:t>
            </a:r>
            <a:r>
              <a:rPr lang="en-US"/>
              <a:t>the number by </a:t>
            </a:r>
            <a:r>
              <a:rPr lang="en-US">
                <a:solidFill>
                  <a:schemeClr val="accent6"/>
                </a:solidFill>
              </a:rPr>
              <a:t>2</a:t>
            </a:r>
            <a:r>
              <a:rPr lang="en-US"/>
              <a:t>.</a:t>
            </a:r>
          </a:p>
          <a:p>
            <a:endParaRPr lang="en-IN"/>
          </a:p>
        </p:txBody>
      </p:sp>
      <p:graphicFrame>
        <p:nvGraphicFramePr>
          <p:cNvPr id="4" name="Table 3">
            <a:extLst>
              <a:ext uri="{FF2B5EF4-FFF2-40B4-BE49-F238E27FC236}">
                <a16:creationId xmlns:a16="http://schemas.microsoft.com/office/drawing/2014/main" id="{F5BC692F-0E67-4836-B460-DE89F54743BD}"/>
              </a:ext>
            </a:extLst>
          </p:cNvPr>
          <p:cNvGraphicFramePr>
            <a:graphicFrameLocks noGrp="1"/>
          </p:cNvGraphicFramePr>
          <p:nvPr>
            <p:extLst>
              <p:ext uri="{D42A27DB-BD31-4B8C-83A1-F6EECF244321}">
                <p14:modId xmlns:p14="http://schemas.microsoft.com/office/powerpoint/2010/main" val="3272585002"/>
              </p:ext>
            </p:extLst>
          </p:nvPr>
        </p:nvGraphicFramePr>
        <p:xfrm>
          <a:off x="2879785" y="3573168"/>
          <a:ext cx="2190752"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7688">
                  <a:extLst>
                    <a:ext uri="{9D8B030D-6E8A-4147-A177-3AD203B41FA5}">
                      <a16:colId xmlns:a16="http://schemas.microsoft.com/office/drawing/2014/main" val="20002"/>
                    </a:ext>
                  </a:extLst>
                </a:gridCol>
                <a:gridCol w="547688">
                  <a:extLst>
                    <a:ext uri="{9D8B030D-6E8A-4147-A177-3AD203B41FA5}">
                      <a16:colId xmlns:a16="http://schemas.microsoft.com/office/drawing/2014/main" val="20003"/>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TextBox 5">
            <a:extLst>
              <a:ext uri="{FF2B5EF4-FFF2-40B4-BE49-F238E27FC236}">
                <a16:creationId xmlns:a16="http://schemas.microsoft.com/office/drawing/2014/main" id="{97835C3E-06DA-4A5B-BAFC-EF016F5AED0F}"/>
              </a:ext>
            </a:extLst>
          </p:cNvPr>
          <p:cNvSpPr txBox="1"/>
          <p:nvPr/>
        </p:nvSpPr>
        <p:spPr>
          <a:xfrm>
            <a:off x="2070161" y="3631895"/>
            <a:ext cx="506870" cy="461665"/>
          </a:xfrm>
          <a:prstGeom prst="rect">
            <a:avLst/>
          </a:prstGeom>
          <a:noFill/>
        </p:spPr>
        <p:txBody>
          <a:bodyPr wrap="none" rtlCol="0">
            <a:spAutoFit/>
          </a:bodyPr>
          <a:lstStyle/>
          <a:p>
            <a:r>
              <a:rPr lang="en-US" sz="2400"/>
              <a:t>R1</a:t>
            </a:r>
          </a:p>
        </p:txBody>
      </p:sp>
      <p:sp>
        <p:nvSpPr>
          <p:cNvPr id="7" name="TextBox 6">
            <a:extLst>
              <a:ext uri="{FF2B5EF4-FFF2-40B4-BE49-F238E27FC236}">
                <a16:creationId xmlns:a16="http://schemas.microsoft.com/office/drawing/2014/main" id="{1B9F05FA-1F23-414D-9EC2-C60E9853B758}"/>
              </a:ext>
            </a:extLst>
          </p:cNvPr>
          <p:cNvSpPr txBox="1"/>
          <p:nvPr/>
        </p:nvSpPr>
        <p:spPr>
          <a:xfrm>
            <a:off x="2070161" y="5042787"/>
            <a:ext cx="506870" cy="461665"/>
          </a:xfrm>
          <a:prstGeom prst="rect">
            <a:avLst/>
          </a:prstGeom>
          <a:noFill/>
        </p:spPr>
        <p:txBody>
          <a:bodyPr wrap="none" rtlCol="0">
            <a:spAutoFit/>
          </a:bodyPr>
          <a:lstStyle/>
          <a:p>
            <a:r>
              <a:rPr lang="en-US" sz="2400"/>
              <a:t>R1</a:t>
            </a:r>
          </a:p>
        </p:txBody>
      </p:sp>
      <p:cxnSp>
        <p:nvCxnSpPr>
          <p:cNvPr id="8" name="Straight Arrow Connector 7">
            <a:extLst>
              <a:ext uri="{FF2B5EF4-FFF2-40B4-BE49-F238E27FC236}">
                <a16:creationId xmlns:a16="http://schemas.microsoft.com/office/drawing/2014/main" id="{A5F794C6-A505-44C1-9753-9B6819551743}"/>
              </a:ext>
            </a:extLst>
          </p:cNvPr>
          <p:cNvCxnSpPr/>
          <p:nvPr/>
        </p:nvCxnSpPr>
        <p:spPr>
          <a:xfrm flipH="1">
            <a:off x="3136961" y="4152288"/>
            <a:ext cx="552448"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AD654F-5330-406D-81BD-5C46A155A527}"/>
              </a:ext>
            </a:extLst>
          </p:cNvPr>
          <p:cNvCxnSpPr/>
          <p:nvPr/>
        </p:nvCxnSpPr>
        <p:spPr>
          <a:xfrm flipH="1">
            <a:off x="3689409" y="4152288"/>
            <a:ext cx="561976"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8163DBE-D3C3-4B4A-BBA7-637451CDB450}"/>
              </a:ext>
            </a:extLst>
          </p:cNvPr>
          <p:cNvCxnSpPr/>
          <p:nvPr/>
        </p:nvCxnSpPr>
        <p:spPr>
          <a:xfrm flipH="1">
            <a:off x="4251385" y="4152288"/>
            <a:ext cx="561976" cy="83177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19418F3-1992-4691-A3DC-AB9562F342E2}"/>
              </a:ext>
            </a:extLst>
          </p:cNvPr>
          <p:cNvSpPr/>
          <p:nvPr/>
        </p:nvSpPr>
        <p:spPr>
          <a:xfrm>
            <a:off x="1812235" y="2802835"/>
            <a:ext cx="3837654" cy="523220"/>
          </a:xfrm>
          <a:prstGeom prst="rect">
            <a:avLst/>
          </a:prstGeom>
        </p:spPr>
        <p:txBody>
          <a:bodyPr wrap="none">
            <a:spAutoFit/>
          </a:bodyPr>
          <a:lstStyle/>
          <a:p>
            <a:r>
              <a:rPr lang="en-US" sz="2800" err="1">
                <a:solidFill>
                  <a:schemeClr val="tx2"/>
                </a:solidFill>
              </a:rPr>
              <a:t>ashl - arithmetic shift left</a:t>
            </a:r>
          </a:p>
        </p:txBody>
      </p:sp>
      <p:graphicFrame>
        <p:nvGraphicFramePr>
          <p:cNvPr id="17" name="Table 16">
            <a:extLst>
              <a:ext uri="{FF2B5EF4-FFF2-40B4-BE49-F238E27FC236}">
                <a16:creationId xmlns:a16="http://schemas.microsoft.com/office/drawing/2014/main" id="{C7BF5ADE-99D3-48B2-8342-1F8C0118EE3A}"/>
              </a:ext>
            </a:extLst>
          </p:cNvPr>
          <p:cNvGraphicFramePr>
            <a:graphicFrameLocks noGrp="1"/>
          </p:cNvGraphicFramePr>
          <p:nvPr>
            <p:extLst>
              <p:ext uri="{D42A27DB-BD31-4B8C-83A1-F6EECF244321}">
                <p14:modId xmlns:p14="http://schemas.microsoft.com/office/powerpoint/2010/main" val="2899869078"/>
              </p:ext>
            </p:extLst>
          </p:nvPr>
        </p:nvGraphicFramePr>
        <p:xfrm>
          <a:off x="7414966" y="3573168"/>
          <a:ext cx="2190752"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7688">
                  <a:extLst>
                    <a:ext uri="{9D8B030D-6E8A-4147-A177-3AD203B41FA5}">
                      <a16:colId xmlns:a16="http://schemas.microsoft.com/office/drawing/2014/main" val="20002"/>
                    </a:ext>
                  </a:extLst>
                </a:gridCol>
                <a:gridCol w="547688">
                  <a:extLst>
                    <a:ext uri="{9D8B030D-6E8A-4147-A177-3AD203B41FA5}">
                      <a16:colId xmlns:a16="http://schemas.microsoft.com/office/drawing/2014/main" val="20003"/>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9" name="TextBox 18">
            <a:extLst>
              <a:ext uri="{FF2B5EF4-FFF2-40B4-BE49-F238E27FC236}">
                <a16:creationId xmlns:a16="http://schemas.microsoft.com/office/drawing/2014/main" id="{0D1D9898-E23B-47E1-8E05-1868CF585BB5}"/>
              </a:ext>
            </a:extLst>
          </p:cNvPr>
          <p:cNvSpPr txBox="1"/>
          <p:nvPr/>
        </p:nvSpPr>
        <p:spPr>
          <a:xfrm>
            <a:off x="6605342" y="3631895"/>
            <a:ext cx="506870" cy="461665"/>
          </a:xfrm>
          <a:prstGeom prst="rect">
            <a:avLst/>
          </a:prstGeom>
          <a:noFill/>
        </p:spPr>
        <p:txBody>
          <a:bodyPr wrap="none" rtlCol="0">
            <a:spAutoFit/>
          </a:bodyPr>
          <a:lstStyle/>
          <a:p>
            <a:r>
              <a:rPr lang="en-US" sz="2400"/>
              <a:t>R1</a:t>
            </a:r>
          </a:p>
        </p:txBody>
      </p:sp>
      <p:sp>
        <p:nvSpPr>
          <p:cNvPr id="20" name="TextBox 19">
            <a:extLst>
              <a:ext uri="{FF2B5EF4-FFF2-40B4-BE49-F238E27FC236}">
                <a16:creationId xmlns:a16="http://schemas.microsoft.com/office/drawing/2014/main" id="{84CAB4A6-3019-4381-BD95-B288935513EC}"/>
              </a:ext>
            </a:extLst>
          </p:cNvPr>
          <p:cNvSpPr txBox="1"/>
          <p:nvPr/>
        </p:nvSpPr>
        <p:spPr>
          <a:xfrm>
            <a:off x="6605342" y="5042787"/>
            <a:ext cx="506870" cy="461665"/>
          </a:xfrm>
          <a:prstGeom prst="rect">
            <a:avLst/>
          </a:prstGeom>
          <a:noFill/>
        </p:spPr>
        <p:txBody>
          <a:bodyPr wrap="none" rtlCol="0">
            <a:spAutoFit/>
          </a:bodyPr>
          <a:lstStyle/>
          <a:p>
            <a:r>
              <a:rPr lang="en-US" sz="2400"/>
              <a:t>R1</a:t>
            </a:r>
          </a:p>
        </p:txBody>
      </p:sp>
      <p:cxnSp>
        <p:nvCxnSpPr>
          <p:cNvPr id="21" name="Straight Arrow Connector 20">
            <a:extLst>
              <a:ext uri="{FF2B5EF4-FFF2-40B4-BE49-F238E27FC236}">
                <a16:creationId xmlns:a16="http://schemas.microsoft.com/office/drawing/2014/main" id="{BBA56C97-7E90-4E38-A144-0EC58C2C8134}"/>
              </a:ext>
            </a:extLst>
          </p:cNvPr>
          <p:cNvCxnSpPr/>
          <p:nvPr/>
        </p:nvCxnSpPr>
        <p:spPr>
          <a:xfrm>
            <a:off x="7695954" y="4152288"/>
            <a:ext cx="481012" cy="8293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82AE67E-0A5B-41EA-B072-35B7B52AA03E}"/>
              </a:ext>
            </a:extLst>
          </p:cNvPr>
          <p:cNvCxnSpPr/>
          <p:nvPr/>
        </p:nvCxnSpPr>
        <p:spPr>
          <a:xfrm>
            <a:off x="8227698" y="4151096"/>
            <a:ext cx="511244" cy="83058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B3BE7D-0A08-4DEE-8926-C6ADEA896D65}"/>
              </a:ext>
            </a:extLst>
          </p:cNvPr>
          <p:cNvCxnSpPr/>
          <p:nvPr/>
        </p:nvCxnSpPr>
        <p:spPr>
          <a:xfrm>
            <a:off x="8789674" y="4093560"/>
            <a:ext cx="535056" cy="8816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ED6EEB4-23D4-4C06-B55E-648089E5A930}"/>
              </a:ext>
            </a:extLst>
          </p:cNvPr>
          <p:cNvSpPr/>
          <p:nvPr/>
        </p:nvSpPr>
        <p:spPr>
          <a:xfrm>
            <a:off x="6194126" y="2802835"/>
            <a:ext cx="4076309" cy="523220"/>
          </a:xfrm>
          <a:prstGeom prst="rect">
            <a:avLst/>
          </a:prstGeom>
        </p:spPr>
        <p:txBody>
          <a:bodyPr wrap="none">
            <a:spAutoFit/>
          </a:bodyPr>
          <a:lstStyle/>
          <a:p>
            <a:r>
              <a:rPr lang="en-US" sz="2800" err="1">
                <a:solidFill>
                  <a:schemeClr val="tx2"/>
                </a:solidFill>
              </a:rPr>
              <a:t>ashr - arithmetic shift right</a:t>
            </a:r>
          </a:p>
        </p:txBody>
      </p:sp>
      <p:sp>
        <p:nvSpPr>
          <p:cNvPr id="30" name="Oval 29">
            <a:extLst>
              <a:ext uri="{FF2B5EF4-FFF2-40B4-BE49-F238E27FC236}">
                <a16:creationId xmlns:a16="http://schemas.microsoft.com/office/drawing/2014/main" id="{BB33AE14-75F2-496F-8AE3-79587F5EF60F}"/>
              </a:ext>
            </a:extLst>
          </p:cNvPr>
          <p:cNvSpPr/>
          <p:nvPr/>
        </p:nvSpPr>
        <p:spPr>
          <a:xfrm>
            <a:off x="2879785" y="3573168"/>
            <a:ext cx="533400" cy="577928"/>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149DE81-3251-4AC5-8DAA-3A1533D14B8E}"/>
              </a:ext>
            </a:extLst>
          </p:cNvPr>
          <p:cNvSpPr/>
          <p:nvPr/>
        </p:nvSpPr>
        <p:spPr>
          <a:xfrm>
            <a:off x="7417699" y="3573168"/>
            <a:ext cx="533400" cy="577928"/>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DDA04857-1540-46F5-915C-4F3044E99829}"/>
              </a:ext>
            </a:extLst>
          </p:cNvPr>
          <p:cNvGrpSpPr/>
          <p:nvPr/>
        </p:nvGrpSpPr>
        <p:grpSpPr>
          <a:xfrm>
            <a:off x="7208147" y="3892256"/>
            <a:ext cx="200024" cy="1447800"/>
            <a:chOff x="5819776" y="4357688"/>
            <a:chExt cx="200024" cy="1447800"/>
          </a:xfrm>
        </p:grpSpPr>
        <p:cxnSp>
          <p:nvCxnSpPr>
            <p:cNvPr id="33" name="Straight Connector 32">
              <a:extLst>
                <a:ext uri="{FF2B5EF4-FFF2-40B4-BE49-F238E27FC236}">
                  <a16:creationId xmlns:a16="http://schemas.microsoft.com/office/drawing/2014/main" id="{E1A86D47-DC5D-4FE6-AF57-D870EC392609}"/>
                </a:ext>
              </a:extLst>
            </p:cNvPr>
            <p:cNvCxnSpPr/>
            <p:nvPr/>
          </p:nvCxnSpPr>
          <p:spPr>
            <a:xfrm flipH="1">
              <a:off x="5819776" y="4357688"/>
              <a:ext cx="200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335E88-18CC-485F-8E59-5ED49CF75536}"/>
                </a:ext>
              </a:extLst>
            </p:cNvPr>
            <p:cNvCxnSpPr/>
            <p:nvPr/>
          </p:nvCxnSpPr>
          <p:spPr>
            <a:xfrm flipH="1">
              <a:off x="5819776" y="5791200"/>
              <a:ext cx="200024" cy="0"/>
            </a:xfrm>
            <a:prstGeom prst="line">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D722C8-89D7-4E74-83C0-9B4EE9888205}"/>
                </a:ext>
              </a:extLst>
            </p:cNvPr>
            <p:cNvCxnSpPr/>
            <p:nvPr/>
          </p:nvCxnSpPr>
          <p:spPr>
            <a:xfrm flipH="1" flipV="1">
              <a:off x="5819776" y="4357688"/>
              <a:ext cx="0" cy="1447800"/>
            </a:xfrm>
            <a:prstGeom prst="line">
              <a:avLst/>
            </a:prstGeom>
            <a:ln w="25400"/>
          </p:spPr>
          <p:style>
            <a:lnRef idx="1">
              <a:schemeClr val="accent1"/>
            </a:lnRef>
            <a:fillRef idx="0">
              <a:schemeClr val="accent1"/>
            </a:fillRef>
            <a:effectRef idx="0">
              <a:schemeClr val="accent1"/>
            </a:effectRef>
            <a:fontRef idx="minor">
              <a:schemeClr val="tx1"/>
            </a:fontRef>
          </p:style>
        </p:cxnSp>
      </p:grpSp>
      <p:graphicFrame>
        <p:nvGraphicFramePr>
          <p:cNvPr id="36" name="Table 35">
            <a:extLst>
              <a:ext uri="{FF2B5EF4-FFF2-40B4-BE49-F238E27FC236}">
                <a16:creationId xmlns:a16="http://schemas.microsoft.com/office/drawing/2014/main" id="{697DF09E-E812-4459-983C-CC45C93B3389}"/>
              </a:ext>
            </a:extLst>
          </p:cNvPr>
          <p:cNvGraphicFramePr>
            <a:graphicFrameLocks noGrp="1"/>
          </p:cNvGraphicFramePr>
          <p:nvPr>
            <p:extLst>
              <p:ext uri="{D42A27DB-BD31-4B8C-83A1-F6EECF244321}">
                <p14:modId xmlns:p14="http://schemas.microsoft.com/office/powerpoint/2010/main" val="107031997"/>
              </p:ext>
            </p:extLst>
          </p:nvPr>
        </p:nvGraphicFramePr>
        <p:xfrm>
          <a:off x="2882165" y="4980816"/>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7" name="Table 36">
            <a:extLst>
              <a:ext uri="{FF2B5EF4-FFF2-40B4-BE49-F238E27FC236}">
                <a16:creationId xmlns:a16="http://schemas.microsoft.com/office/drawing/2014/main" id="{3E6578E7-AA2C-4938-B782-1D00F73B9532}"/>
              </a:ext>
            </a:extLst>
          </p:cNvPr>
          <p:cNvGraphicFramePr>
            <a:graphicFrameLocks noGrp="1"/>
          </p:cNvGraphicFramePr>
          <p:nvPr>
            <p:extLst>
              <p:ext uri="{D42A27DB-BD31-4B8C-83A1-F6EECF244321}">
                <p14:modId xmlns:p14="http://schemas.microsoft.com/office/powerpoint/2010/main" val="3608203997"/>
              </p:ext>
            </p:extLst>
          </p:nvPr>
        </p:nvGraphicFramePr>
        <p:xfrm>
          <a:off x="3429853" y="4980816"/>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8" name="Table 37">
            <a:extLst>
              <a:ext uri="{FF2B5EF4-FFF2-40B4-BE49-F238E27FC236}">
                <a16:creationId xmlns:a16="http://schemas.microsoft.com/office/drawing/2014/main" id="{6A311774-163A-4BF5-88AF-E5503E3704D6}"/>
              </a:ext>
            </a:extLst>
          </p:cNvPr>
          <p:cNvGraphicFramePr>
            <a:graphicFrameLocks noGrp="1"/>
          </p:cNvGraphicFramePr>
          <p:nvPr>
            <p:extLst>
              <p:ext uri="{D42A27DB-BD31-4B8C-83A1-F6EECF244321}">
                <p14:modId xmlns:p14="http://schemas.microsoft.com/office/powerpoint/2010/main" val="3186532919"/>
              </p:ext>
            </p:extLst>
          </p:nvPr>
        </p:nvGraphicFramePr>
        <p:xfrm>
          <a:off x="3977541" y="4985187"/>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9" name="Table 38">
            <a:extLst>
              <a:ext uri="{FF2B5EF4-FFF2-40B4-BE49-F238E27FC236}">
                <a16:creationId xmlns:a16="http://schemas.microsoft.com/office/drawing/2014/main" id="{EA521213-6485-4876-B4CB-259260AFD614}"/>
              </a:ext>
            </a:extLst>
          </p:cNvPr>
          <p:cNvGraphicFramePr>
            <a:graphicFrameLocks noGrp="1"/>
          </p:cNvGraphicFramePr>
          <p:nvPr>
            <p:extLst>
              <p:ext uri="{D42A27DB-BD31-4B8C-83A1-F6EECF244321}">
                <p14:modId xmlns:p14="http://schemas.microsoft.com/office/powerpoint/2010/main" val="2002910861"/>
              </p:ext>
            </p:extLst>
          </p:nvPr>
        </p:nvGraphicFramePr>
        <p:xfrm>
          <a:off x="4525229" y="4985187"/>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0" name="Table 39">
            <a:extLst>
              <a:ext uri="{FF2B5EF4-FFF2-40B4-BE49-F238E27FC236}">
                <a16:creationId xmlns:a16="http://schemas.microsoft.com/office/drawing/2014/main" id="{60234DE6-C2B1-4852-9996-0BD122668A3F}"/>
              </a:ext>
            </a:extLst>
          </p:cNvPr>
          <p:cNvGraphicFramePr>
            <a:graphicFrameLocks noGrp="1"/>
          </p:cNvGraphicFramePr>
          <p:nvPr>
            <p:extLst>
              <p:ext uri="{D42A27DB-BD31-4B8C-83A1-F6EECF244321}">
                <p14:modId xmlns:p14="http://schemas.microsoft.com/office/powerpoint/2010/main" val="2795161021"/>
              </p:ext>
            </p:extLst>
          </p:nvPr>
        </p:nvGraphicFramePr>
        <p:xfrm>
          <a:off x="7414966" y="4991615"/>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1" name="Table 40">
            <a:extLst>
              <a:ext uri="{FF2B5EF4-FFF2-40B4-BE49-F238E27FC236}">
                <a16:creationId xmlns:a16="http://schemas.microsoft.com/office/drawing/2014/main" id="{A96D4BB6-0654-4421-95F1-CA22B7ECF1A9}"/>
              </a:ext>
            </a:extLst>
          </p:cNvPr>
          <p:cNvGraphicFramePr>
            <a:graphicFrameLocks noGrp="1"/>
          </p:cNvGraphicFramePr>
          <p:nvPr>
            <p:extLst>
              <p:ext uri="{D42A27DB-BD31-4B8C-83A1-F6EECF244321}">
                <p14:modId xmlns:p14="http://schemas.microsoft.com/office/powerpoint/2010/main" val="356031834"/>
              </p:ext>
            </p:extLst>
          </p:nvPr>
        </p:nvGraphicFramePr>
        <p:xfrm>
          <a:off x="7955510" y="4991615"/>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2" name="Table 41">
            <a:extLst>
              <a:ext uri="{FF2B5EF4-FFF2-40B4-BE49-F238E27FC236}">
                <a16:creationId xmlns:a16="http://schemas.microsoft.com/office/drawing/2014/main" id="{81567919-CC23-4EA6-8ED2-6BBF8F96F024}"/>
              </a:ext>
            </a:extLst>
          </p:cNvPr>
          <p:cNvGraphicFramePr>
            <a:graphicFrameLocks noGrp="1"/>
          </p:cNvGraphicFramePr>
          <p:nvPr>
            <p:extLst>
              <p:ext uri="{D42A27DB-BD31-4B8C-83A1-F6EECF244321}">
                <p14:modId xmlns:p14="http://schemas.microsoft.com/office/powerpoint/2010/main" val="4016119"/>
              </p:ext>
            </p:extLst>
          </p:nvPr>
        </p:nvGraphicFramePr>
        <p:xfrm>
          <a:off x="8508686" y="4992648"/>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0"/>
                    </a:ext>
                  </a:extLst>
                </a:gridCol>
              </a:tblGrid>
              <a:tr h="579120">
                <a:tc>
                  <a:txBody>
                    <a:bodyPr/>
                    <a:lstStyle/>
                    <a:p>
                      <a:pPr algn="ctr"/>
                      <a:r>
                        <a:rPr lang="en-US" sz="2400" b="0"/>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3" name="Table 42">
            <a:extLst>
              <a:ext uri="{FF2B5EF4-FFF2-40B4-BE49-F238E27FC236}">
                <a16:creationId xmlns:a16="http://schemas.microsoft.com/office/drawing/2014/main" id="{40B68CE4-015F-484E-A30E-7BFB60252F0C}"/>
              </a:ext>
            </a:extLst>
          </p:cNvPr>
          <p:cNvGraphicFramePr>
            <a:graphicFrameLocks noGrp="1"/>
          </p:cNvGraphicFramePr>
          <p:nvPr>
            <p:extLst>
              <p:ext uri="{D42A27DB-BD31-4B8C-83A1-F6EECF244321}">
                <p14:modId xmlns:p14="http://schemas.microsoft.com/office/powerpoint/2010/main" val="2237865378"/>
              </p:ext>
            </p:extLst>
          </p:nvPr>
        </p:nvGraphicFramePr>
        <p:xfrm>
          <a:off x="9056374" y="4991615"/>
          <a:ext cx="547688" cy="579120"/>
        </p:xfrm>
        <a:graphic>
          <a:graphicData uri="http://schemas.openxmlformats.org/drawingml/2006/table">
            <a:tbl>
              <a:tblPr firstRow="1" bandRow="1">
                <a:tableStyleId>{5C22544A-7EE6-4342-B048-85BDC9FD1C3A}</a:tableStyleId>
              </a:tblPr>
              <a:tblGrid>
                <a:gridCol w="547688">
                  <a:extLst>
                    <a:ext uri="{9D8B030D-6E8A-4147-A177-3AD203B41FA5}">
                      <a16:colId xmlns:a16="http://schemas.microsoft.com/office/drawing/2014/main" val="20001"/>
                    </a:ext>
                  </a:extLst>
                </a:gridCol>
              </a:tblGrid>
              <a:tr h="579120">
                <a:tc>
                  <a:txBody>
                    <a:bodyPr/>
                    <a:lstStyle/>
                    <a:p>
                      <a:pPr algn="ctr"/>
                      <a:r>
                        <a:rPr lang="en-US" sz="2400" b="0"/>
                        <a:t>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901737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dur="50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0" presetClass="entr" presetSubtype="0" dur="50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0" presetClass="entr" presetSubtype="0" dur="50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10" presetClass="entr" presetSubtype="0" dur="50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0" presetClass="entr" presetSubtype="0" dur="50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10" presetClass="entr" presetSubtype="0" dur="500"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10" presetClass="entr" presetSubtype="0" dur="500"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nodeType="clickPar">
                      <p:stCondLst>
                        <p:cond delay="indefinite"/>
                      </p:stCondLst>
                      <p:childTnLst>
                        <p:par>
                          <p:cTn id="72" fill="hold">
                            <p:stCondLst>
                              <p:cond delay="0"/>
                            </p:stCondLst>
                            <p:childTnLst>
                              <p:par>
                                <p:cTn id="73" presetID="10" presetClass="entr" presetSubtype="0" dur="50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childTnLst>
                          </p:cTn>
                        </p:par>
                      </p:childTnLst>
                    </p:cTn>
                  </p:par>
                  <p:par>
                    <p:cTn id="76" fill="hold" nodeType="clickPar">
                      <p:stCondLst>
                        <p:cond delay="indefinite"/>
                      </p:stCondLst>
                      <p:childTnLst>
                        <p:par>
                          <p:cTn id="77" fill="hold">
                            <p:stCondLst>
                              <p:cond delay="0"/>
                            </p:stCondLst>
                            <p:childTnLst>
                              <p:par>
                                <p:cTn id="78" presetID="10" presetClass="entr" presetSubtype="0" dur="500"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childTnLst>
                          </p:cTn>
                        </p:par>
                      </p:childTnLst>
                    </p:cTn>
                  </p:par>
                  <p:par>
                    <p:cTn id="81" fill="hold" nodeType="clickPar">
                      <p:stCondLst>
                        <p:cond delay="indefinite"/>
                      </p:stCondLst>
                      <p:childTnLst>
                        <p:par>
                          <p:cTn id="82" fill="hold">
                            <p:stCondLst>
                              <p:cond delay="0"/>
                            </p:stCondLst>
                            <p:childTnLst>
                              <p:par>
                                <p:cTn id="83" presetID="10" presetClass="entr" presetSubtype="0" dur="50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childTnLst>
                          </p:cTn>
                        </p:par>
                      </p:childTnLst>
                    </p:cTn>
                  </p:par>
                  <p:par>
                    <p:cTn id="86" fill="hold" nodeType="clickPar">
                      <p:stCondLst>
                        <p:cond delay="indefinite"/>
                      </p:stCondLst>
                      <p:childTnLst>
                        <p:par>
                          <p:cTn id="87" fill="hold">
                            <p:stCondLst>
                              <p:cond delay="0"/>
                            </p:stCondLst>
                            <p:childTnLst>
                              <p:par>
                                <p:cTn id="88" presetID="10" presetClass="entr" presetSubtype="0" dur="500" fill="hold" nodeType="click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500"/>
                                        <p:tgtEl>
                                          <p:spTgt spid="17"/>
                                        </p:tgtEl>
                                      </p:cBhvr>
                                    </p:animEffect>
                                  </p:childTnLst>
                                </p:cTn>
                              </p:par>
                              <p:par>
                                <p:cTn id="91" presetID="10" presetClass="entr" presetSubtype="0" dur="50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500"/>
                                        <p:tgtEl>
                                          <p:spTgt spid="19"/>
                                        </p:tgtEl>
                                      </p:cBhvr>
                                    </p:animEffect>
                                  </p:childTnLst>
                                </p:cTn>
                              </p:par>
                            </p:childTnLst>
                          </p:cTn>
                        </p:par>
                      </p:childTnLst>
                    </p:cTn>
                  </p:par>
                  <p:par>
                    <p:cTn id="94" fill="hold" nodeType="clickPar">
                      <p:stCondLst>
                        <p:cond delay="indefinite"/>
                      </p:stCondLst>
                      <p:childTnLst>
                        <p:par>
                          <p:cTn id="95" fill="hold">
                            <p:stCondLst>
                              <p:cond delay="0"/>
                            </p:stCondLst>
                            <p:childTnLst>
                              <p:par>
                                <p:cTn id="96" presetID="10" presetClass="entr" presetSubtype="0" dur="50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childTnLst>
                          </p:cTn>
                        </p:par>
                      </p:childTnLst>
                    </p:cTn>
                  </p:par>
                  <p:par>
                    <p:cTn id="99" fill="hold" nodeType="clickPar">
                      <p:stCondLst>
                        <p:cond delay="indefinite"/>
                      </p:stCondLst>
                      <p:childTnLst>
                        <p:par>
                          <p:cTn id="100" fill="hold">
                            <p:stCondLst>
                              <p:cond delay="0"/>
                            </p:stCondLst>
                            <p:childTnLst>
                              <p:par>
                                <p:cTn id="101" presetID="10" presetClass="entr" presetSubtype="0" dur="500"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500"/>
                                        <p:tgtEl>
                                          <p:spTgt spid="20"/>
                                        </p:tgtEl>
                                      </p:cBhvr>
                                    </p:animEffect>
                                  </p:childTnLst>
                                </p:cTn>
                              </p:par>
                            </p:childTnLst>
                          </p:cTn>
                        </p:par>
                      </p:childTnLst>
                    </p:cTn>
                  </p:par>
                  <p:par>
                    <p:cTn id="104" fill="hold" nodeType="clickPar">
                      <p:stCondLst>
                        <p:cond delay="indefinite"/>
                      </p:stCondLst>
                      <p:childTnLst>
                        <p:par>
                          <p:cTn id="105" fill="hold">
                            <p:stCondLst>
                              <p:cond delay="0"/>
                            </p:stCondLst>
                            <p:childTnLst>
                              <p:par>
                                <p:cTn id="106" presetID="10" presetClass="entr" presetSubtype="0" dur="500" fill="hold"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500"/>
                                        <p:tgtEl>
                                          <p:spTgt spid="23"/>
                                        </p:tgtEl>
                                      </p:cBhvr>
                                    </p:animEffect>
                                  </p:childTnLst>
                                </p:cTn>
                              </p:par>
                            </p:childTnLst>
                          </p:cTn>
                        </p:par>
                      </p:childTnLst>
                    </p:cTn>
                  </p:par>
                  <p:par>
                    <p:cTn id="109" fill="hold" nodeType="clickPar">
                      <p:stCondLst>
                        <p:cond delay="indefinite"/>
                      </p:stCondLst>
                      <p:childTnLst>
                        <p:par>
                          <p:cTn id="110" fill="hold">
                            <p:stCondLst>
                              <p:cond delay="0"/>
                            </p:stCondLst>
                            <p:childTnLst>
                              <p:par>
                                <p:cTn id="111" presetID="10" presetClass="entr" presetSubtype="0" dur="500" fill="hold" nodeType="click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500"/>
                                        <p:tgtEl>
                                          <p:spTgt spid="43"/>
                                        </p:tgtEl>
                                      </p:cBhvr>
                                    </p:animEffect>
                                  </p:childTnLst>
                                </p:cTn>
                              </p:par>
                            </p:childTnLst>
                          </p:cTn>
                        </p:par>
                      </p:childTnLst>
                    </p:cTn>
                  </p:par>
                  <p:par>
                    <p:cTn id="114" fill="hold" nodeType="clickPar">
                      <p:stCondLst>
                        <p:cond delay="indefinite"/>
                      </p:stCondLst>
                      <p:childTnLst>
                        <p:par>
                          <p:cTn id="115" fill="hold">
                            <p:stCondLst>
                              <p:cond delay="0"/>
                            </p:stCondLst>
                            <p:childTnLst>
                              <p:par>
                                <p:cTn id="116" presetID="10" presetClass="entr" presetSubtype="0" dur="500" fill="hold" nodeType="click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fade">
                                      <p:cBhvr>
                                        <p:cTn id="118" dur="500"/>
                                        <p:tgtEl>
                                          <p:spTgt spid="22"/>
                                        </p:tgtEl>
                                      </p:cBhvr>
                                    </p:animEffect>
                                  </p:childTnLst>
                                </p:cTn>
                              </p:par>
                            </p:childTnLst>
                          </p:cTn>
                        </p:par>
                      </p:childTnLst>
                    </p:cTn>
                  </p:par>
                  <p:par>
                    <p:cTn id="119" fill="hold" nodeType="clickPar">
                      <p:stCondLst>
                        <p:cond delay="indefinite"/>
                      </p:stCondLst>
                      <p:childTnLst>
                        <p:par>
                          <p:cTn id="120" fill="hold">
                            <p:stCondLst>
                              <p:cond delay="0"/>
                            </p:stCondLst>
                            <p:childTnLst>
                              <p:par>
                                <p:cTn id="121" presetID="10" presetClass="entr" presetSubtype="0" dur="500" fill="hold" nodeType="click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childTnLst>
                          </p:cTn>
                        </p:par>
                      </p:childTnLst>
                    </p:cTn>
                  </p:par>
                  <p:par>
                    <p:cTn id="124" fill="hold" nodeType="clickPar">
                      <p:stCondLst>
                        <p:cond delay="indefinite"/>
                      </p:stCondLst>
                      <p:childTnLst>
                        <p:par>
                          <p:cTn id="125" fill="hold">
                            <p:stCondLst>
                              <p:cond delay="0"/>
                            </p:stCondLst>
                            <p:childTnLst>
                              <p:par>
                                <p:cTn id="126" presetID="10" presetClass="entr" presetSubtype="0" dur="500" fill="hold" nodeType="click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500"/>
                                        <p:tgtEl>
                                          <p:spTgt spid="21"/>
                                        </p:tgtEl>
                                      </p:cBhvr>
                                    </p:animEffect>
                                  </p:childTnLst>
                                </p:cTn>
                              </p:par>
                            </p:childTnLst>
                          </p:cTn>
                        </p:par>
                      </p:childTnLst>
                    </p:cTn>
                  </p:par>
                  <p:par>
                    <p:cTn id="129" fill="hold" nodeType="clickPar">
                      <p:stCondLst>
                        <p:cond delay="indefinite"/>
                      </p:stCondLst>
                      <p:childTnLst>
                        <p:par>
                          <p:cTn id="130" fill="hold">
                            <p:stCondLst>
                              <p:cond delay="0"/>
                            </p:stCondLst>
                            <p:childTnLst>
                              <p:par>
                                <p:cTn id="131" presetID="10" presetClass="entr" presetSubtype="0" dur="500" fill="hold" nodeType="click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500"/>
                                        <p:tgtEl>
                                          <p:spTgt spid="41"/>
                                        </p:tgtEl>
                                      </p:cBhvr>
                                    </p:animEffect>
                                  </p:childTnLst>
                                </p:cTn>
                              </p:par>
                            </p:childTnLst>
                          </p:cTn>
                        </p:par>
                      </p:childTnLst>
                    </p:cTn>
                  </p:par>
                  <p:par>
                    <p:cTn id="134" fill="hold" nodeType="clickPar">
                      <p:stCondLst>
                        <p:cond delay="indefinite"/>
                      </p:stCondLst>
                      <p:childTnLst>
                        <p:par>
                          <p:cTn id="135" fill="hold">
                            <p:stCondLst>
                              <p:cond delay="0"/>
                            </p:stCondLst>
                            <p:childTnLst>
                              <p:par>
                                <p:cTn id="136" presetID="10" presetClass="entr" presetSubtype="0" dur="500" fill="hold"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childTnLst>
                    </p:cTn>
                  </p:par>
                  <p:par>
                    <p:cTn id="139" fill="hold" nodeType="clickPar">
                      <p:stCondLst>
                        <p:cond delay="indefinite"/>
                      </p:stCondLst>
                      <p:childTnLst>
                        <p:par>
                          <p:cTn id="140" fill="hold">
                            <p:stCondLst>
                              <p:cond delay="0"/>
                            </p:stCondLst>
                            <p:childTnLst>
                              <p:par>
                                <p:cTn id="141" presetID="10" presetClass="entr" presetSubtype="0" dur="500" fill="hold" nodeType="clickEffect">
                                  <p:stCondLst>
                                    <p:cond delay="0"/>
                                  </p:stCondLst>
                                  <p:childTnLst>
                                    <p:set>
                                      <p:cBhvr>
                                        <p:cTn id="142" dur="1" fill="hold">
                                          <p:stCondLst>
                                            <p:cond delay="0"/>
                                          </p:stCondLst>
                                        </p:cTn>
                                        <p:tgtEl>
                                          <p:spTgt spid="40"/>
                                        </p:tgtEl>
                                        <p:attrNameLst>
                                          <p:attrName>style.visibility</p:attrName>
                                        </p:attrNameLst>
                                      </p:cBhvr>
                                      <p:to>
                                        <p:strVal val="visible"/>
                                      </p:to>
                                    </p:set>
                                    <p:animEffect transition="in" filter="fade">
                                      <p:cBhvr>
                                        <p:cTn id="1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16" grpId="0"/>
      <p:bldP spid="19" grpId="0"/>
      <p:bldP spid="20" grpId="0"/>
      <p:bldP spid="29" grpId="0"/>
      <p:bldP spid="30" grpId="0" animBg="1"/>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A73A-42F6-99E3-4B9C-D77EA285D8D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61CE582-F127-ACEE-F65D-97DC30448D99}"/>
              </a:ext>
            </a:extLst>
          </p:cNvPr>
          <p:cNvPicPr>
            <a:picLocks noGrp="1" noChangeAspect="1"/>
          </p:cNvPicPr>
          <p:nvPr>
            <p:ph idx="1"/>
          </p:nvPr>
        </p:nvPicPr>
        <p:blipFill>
          <a:blip r:embed="rId2"/>
          <a:stretch>
            <a:fillRect/>
          </a:stretch>
        </p:blipFill>
        <p:spPr>
          <a:xfrm>
            <a:off x="1527226" y="1758732"/>
            <a:ext cx="9693631" cy="3875450"/>
          </a:xfrm>
        </p:spPr>
      </p:pic>
    </p:spTree>
    <p:extLst>
      <p:ext uri="{BB962C8B-B14F-4D97-AF65-F5344CB8AC3E}">
        <p14:creationId xmlns:p14="http://schemas.microsoft.com/office/powerpoint/2010/main" val="328588731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8587-DCA7-CECB-C759-5B77EAED5D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79345C-5C54-681B-9EF3-2E80CEE6CA9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C2076E-FF31-F07B-033F-6DF0F0674CA4}"/>
              </a:ext>
            </a:extLst>
          </p:cNvPr>
          <p:cNvPicPr>
            <a:picLocks noChangeAspect="1"/>
          </p:cNvPicPr>
          <p:nvPr/>
        </p:nvPicPr>
        <p:blipFill>
          <a:blip r:embed="rId2"/>
          <a:stretch>
            <a:fillRect/>
          </a:stretch>
        </p:blipFill>
        <p:spPr>
          <a:xfrm>
            <a:off x="593353" y="1481323"/>
            <a:ext cx="10408692" cy="1455841"/>
          </a:xfrm>
          <a:prstGeom prst="rect">
            <a:avLst/>
          </a:prstGeom>
        </p:spPr>
      </p:pic>
    </p:spTree>
    <p:extLst>
      <p:ext uri="{BB962C8B-B14F-4D97-AF65-F5344CB8AC3E}">
        <p14:creationId xmlns:p14="http://schemas.microsoft.com/office/powerpoint/2010/main" val="118502861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7852-9E41-4B48-A2B5-37EE4B965B09}"/>
              </a:ext>
            </a:extLst>
          </p:cNvPr>
          <p:cNvSpPr>
            <a:spLocks noGrp="1"/>
          </p:cNvSpPr>
          <p:nvPr>
            <p:ph type="title"/>
          </p:nvPr>
        </p:nvSpPr>
        <p:spPr/>
        <p:txBody>
          <a:bodyPr/>
          <a:lstStyle/>
          <a:p>
            <a:r>
              <a:rPr lang="en-US"/>
              <a:t>4 - bit Combinational Circuit Shifter</a:t>
            </a:r>
            <a:endParaRPr lang="en-IN"/>
          </a:p>
        </p:txBody>
      </p:sp>
      <p:grpSp>
        <p:nvGrpSpPr>
          <p:cNvPr id="4" name="Group 3">
            <a:extLst>
              <a:ext uri="{FF2B5EF4-FFF2-40B4-BE49-F238E27FC236}">
                <a16:creationId xmlns:a16="http://schemas.microsoft.com/office/drawing/2014/main" id="{E8D82F24-A9DF-4B3E-AD81-B85CB0E7357F}"/>
              </a:ext>
            </a:extLst>
          </p:cNvPr>
          <p:cNvGrpSpPr/>
          <p:nvPr/>
        </p:nvGrpSpPr>
        <p:grpSpPr>
          <a:xfrm>
            <a:off x="3695118" y="1376987"/>
            <a:ext cx="1327450" cy="963079"/>
            <a:chOff x="1187150" y="2666996"/>
            <a:chExt cx="1632250" cy="932761"/>
          </a:xfrm>
        </p:grpSpPr>
        <p:grpSp>
          <p:nvGrpSpPr>
            <p:cNvPr id="5" name="Group 4">
              <a:extLst>
                <a:ext uri="{FF2B5EF4-FFF2-40B4-BE49-F238E27FC236}">
                  <a16:creationId xmlns:a16="http://schemas.microsoft.com/office/drawing/2014/main" id="{A3BA6A0C-350F-46B1-9790-A795A762A2E4}"/>
                </a:ext>
              </a:extLst>
            </p:cNvPr>
            <p:cNvGrpSpPr/>
            <p:nvPr/>
          </p:nvGrpSpPr>
          <p:grpSpPr>
            <a:xfrm>
              <a:off x="1225357" y="2666996"/>
              <a:ext cx="1594043" cy="932761"/>
              <a:chOff x="372035" y="1452283"/>
              <a:chExt cx="1532965" cy="1546413"/>
            </a:xfrm>
          </p:grpSpPr>
          <p:sp>
            <p:nvSpPr>
              <p:cNvPr id="7" name="Rectangle 6">
                <a:extLst>
                  <a:ext uri="{FF2B5EF4-FFF2-40B4-BE49-F238E27FC236}">
                    <a16:creationId xmlns:a16="http://schemas.microsoft.com/office/drawing/2014/main" id="{6B15E18A-5CD0-45CF-9C4A-C511FE2F345E}"/>
                  </a:ext>
                </a:extLst>
              </p:cNvPr>
              <p:cNvSpPr/>
              <p:nvPr/>
            </p:nvSpPr>
            <p:spPr>
              <a:xfrm>
                <a:off x="372035" y="1452283"/>
                <a:ext cx="1532965" cy="154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7BD4BC4-79C3-41E4-BA6C-A363A935C535}"/>
                  </a:ext>
                </a:extLst>
              </p:cNvPr>
              <p:cNvSpPr txBox="1"/>
              <p:nvPr/>
            </p:nvSpPr>
            <p:spPr>
              <a:xfrm>
                <a:off x="372035" y="1481028"/>
                <a:ext cx="287202" cy="1482588"/>
              </a:xfrm>
              <a:prstGeom prst="rect">
                <a:avLst/>
              </a:prstGeom>
              <a:noFill/>
            </p:spPr>
            <p:txBody>
              <a:bodyPr wrap="square" rtlCol="0">
                <a:spAutoFit/>
              </a:bodyPr>
              <a:lstStyle/>
              <a:p>
                <a:pPr algn="ctr"/>
                <a:r>
                  <a:rPr lang="en-US">
                    <a:solidFill>
                      <a:schemeClr val="bg1"/>
                    </a:solidFill>
                  </a:rPr>
                  <a:t>S</a:t>
                </a:r>
              </a:p>
              <a:p>
                <a:pPr algn="ctr"/>
                <a:r>
                  <a:rPr lang="en-US">
                    <a:solidFill>
                      <a:schemeClr val="bg1"/>
                    </a:solidFill>
                  </a:rPr>
                  <a:t>0</a:t>
                </a:r>
              </a:p>
              <a:p>
                <a:pPr algn="ctr"/>
                <a:r>
                  <a:rPr lang="en-US">
                    <a:solidFill>
                      <a:schemeClr val="bg1"/>
                    </a:solidFill>
                  </a:rPr>
                  <a:t>1</a:t>
                </a:r>
              </a:p>
            </p:txBody>
          </p:sp>
        </p:grpSp>
        <p:sp>
          <p:nvSpPr>
            <p:cNvPr id="6" name="TextBox 5">
              <a:extLst>
                <a:ext uri="{FF2B5EF4-FFF2-40B4-BE49-F238E27FC236}">
                  <a16:creationId xmlns:a16="http://schemas.microsoft.com/office/drawing/2014/main" id="{997F2918-5584-4BD3-AA5E-4168827B6830}"/>
                </a:ext>
              </a:extLst>
            </p:cNvPr>
            <p:cNvSpPr txBox="1"/>
            <p:nvPr/>
          </p:nvSpPr>
          <p:spPr>
            <a:xfrm>
              <a:off x="1187150" y="2997235"/>
              <a:ext cx="1600199" cy="369332"/>
            </a:xfrm>
            <a:prstGeom prst="rect">
              <a:avLst/>
            </a:prstGeom>
            <a:noFill/>
          </p:spPr>
          <p:txBody>
            <a:bodyPr wrap="square" rtlCol="0">
              <a:spAutoFit/>
            </a:bodyPr>
            <a:lstStyle/>
            <a:p>
              <a:pPr algn="ctr"/>
              <a:r>
                <a:rPr lang="en-US">
                  <a:solidFill>
                    <a:schemeClr val="bg1"/>
                  </a:solidFill>
                </a:rPr>
                <a:t>MUX</a:t>
              </a:r>
            </a:p>
          </p:txBody>
        </p:sp>
      </p:grpSp>
      <p:grpSp>
        <p:nvGrpSpPr>
          <p:cNvPr id="9" name="Group 8">
            <a:extLst>
              <a:ext uri="{FF2B5EF4-FFF2-40B4-BE49-F238E27FC236}">
                <a16:creationId xmlns:a16="http://schemas.microsoft.com/office/drawing/2014/main" id="{548A2599-0B11-4230-A29A-F48716ECDB1A}"/>
              </a:ext>
            </a:extLst>
          </p:cNvPr>
          <p:cNvGrpSpPr/>
          <p:nvPr/>
        </p:nvGrpSpPr>
        <p:grpSpPr>
          <a:xfrm>
            <a:off x="3695118" y="2671330"/>
            <a:ext cx="1327450" cy="963079"/>
            <a:chOff x="1187150" y="2666996"/>
            <a:chExt cx="1632250" cy="932761"/>
          </a:xfrm>
        </p:grpSpPr>
        <p:grpSp>
          <p:nvGrpSpPr>
            <p:cNvPr id="10" name="Group 9">
              <a:extLst>
                <a:ext uri="{FF2B5EF4-FFF2-40B4-BE49-F238E27FC236}">
                  <a16:creationId xmlns:a16="http://schemas.microsoft.com/office/drawing/2014/main" id="{5FBDD971-B88B-4646-BB48-084F1D183D20}"/>
                </a:ext>
              </a:extLst>
            </p:cNvPr>
            <p:cNvGrpSpPr/>
            <p:nvPr/>
          </p:nvGrpSpPr>
          <p:grpSpPr>
            <a:xfrm>
              <a:off x="1225357" y="2666996"/>
              <a:ext cx="1594043" cy="932761"/>
              <a:chOff x="372035" y="1452283"/>
              <a:chExt cx="1532965" cy="1546413"/>
            </a:xfrm>
          </p:grpSpPr>
          <p:sp>
            <p:nvSpPr>
              <p:cNvPr id="12" name="Rectangle 11">
                <a:extLst>
                  <a:ext uri="{FF2B5EF4-FFF2-40B4-BE49-F238E27FC236}">
                    <a16:creationId xmlns:a16="http://schemas.microsoft.com/office/drawing/2014/main" id="{65666C9B-1B6C-4859-B23C-E42E8EC08CD3}"/>
                  </a:ext>
                </a:extLst>
              </p:cNvPr>
              <p:cNvSpPr/>
              <p:nvPr/>
            </p:nvSpPr>
            <p:spPr>
              <a:xfrm>
                <a:off x="372035" y="1452283"/>
                <a:ext cx="1532965" cy="154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3B48041-063E-41D0-9DF4-F8D81F6919E4}"/>
                  </a:ext>
                </a:extLst>
              </p:cNvPr>
              <p:cNvSpPr txBox="1"/>
              <p:nvPr/>
            </p:nvSpPr>
            <p:spPr>
              <a:xfrm>
                <a:off x="372035" y="1481028"/>
                <a:ext cx="287202" cy="1482588"/>
              </a:xfrm>
              <a:prstGeom prst="rect">
                <a:avLst/>
              </a:prstGeom>
              <a:noFill/>
            </p:spPr>
            <p:txBody>
              <a:bodyPr wrap="square" rtlCol="0">
                <a:spAutoFit/>
              </a:bodyPr>
              <a:lstStyle/>
              <a:p>
                <a:pPr algn="ctr"/>
                <a:r>
                  <a:rPr lang="en-US">
                    <a:solidFill>
                      <a:schemeClr val="bg1"/>
                    </a:solidFill>
                  </a:rPr>
                  <a:t>S</a:t>
                </a:r>
              </a:p>
              <a:p>
                <a:pPr algn="ctr"/>
                <a:r>
                  <a:rPr lang="en-US">
                    <a:solidFill>
                      <a:schemeClr val="bg1"/>
                    </a:solidFill>
                  </a:rPr>
                  <a:t>0</a:t>
                </a:r>
              </a:p>
              <a:p>
                <a:pPr algn="ctr"/>
                <a:r>
                  <a:rPr lang="en-US">
                    <a:solidFill>
                      <a:schemeClr val="bg1"/>
                    </a:solidFill>
                  </a:rPr>
                  <a:t>1</a:t>
                </a:r>
              </a:p>
            </p:txBody>
          </p:sp>
        </p:grpSp>
        <p:sp>
          <p:nvSpPr>
            <p:cNvPr id="11" name="TextBox 10">
              <a:extLst>
                <a:ext uri="{FF2B5EF4-FFF2-40B4-BE49-F238E27FC236}">
                  <a16:creationId xmlns:a16="http://schemas.microsoft.com/office/drawing/2014/main" id="{BFD64FCF-881A-4AEB-9470-DDA0AA94A67E}"/>
                </a:ext>
              </a:extLst>
            </p:cNvPr>
            <p:cNvSpPr txBox="1"/>
            <p:nvPr/>
          </p:nvSpPr>
          <p:spPr>
            <a:xfrm>
              <a:off x="1187150" y="2997235"/>
              <a:ext cx="1600199" cy="369332"/>
            </a:xfrm>
            <a:prstGeom prst="rect">
              <a:avLst/>
            </a:prstGeom>
            <a:noFill/>
          </p:spPr>
          <p:txBody>
            <a:bodyPr wrap="square" rtlCol="0">
              <a:spAutoFit/>
            </a:bodyPr>
            <a:lstStyle/>
            <a:p>
              <a:pPr algn="ctr"/>
              <a:r>
                <a:rPr lang="en-US">
                  <a:solidFill>
                    <a:schemeClr val="bg1"/>
                  </a:solidFill>
                </a:rPr>
                <a:t>MUX</a:t>
              </a:r>
            </a:p>
          </p:txBody>
        </p:sp>
      </p:grpSp>
      <p:grpSp>
        <p:nvGrpSpPr>
          <p:cNvPr id="14" name="Group 13">
            <a:extLst>
              <a:ext uri="{FF2B5EF4-FFF2-40B4-BE49-F238E27FC236}">
                <a16:creationId xmlns:a16="http://schemas.microsoft.com/office/drawing/2014/main" id="{06A7B28A-B30E-40B1-90B8-2BFEA5DD12D0}"/>
              </a:ext>
            </a:extLst>
          </p:cNvPr>
          <p:cNvGrpSpPr/>
          <p:nvPr/>
        </p:nvGrpSpPr>
        <p:grpSpPr>
          <a:xfrm>
            <a:off x="3695118" y="3939209"/>
            <a:ext cx="1327450" cy="963079"/>
            <a:chOff x="1187150" y="2666996"/>
            <a:chExt cx="1632250" cy="932761"/>
          </a:xfrm>
        </p:grpSpPr>
        <p:grpSp>
          <p:nvGrpSpPr>
            <p:cNvPr id="15" name="Group 14">
              <a:extLst>
                <a:ext uri="{FF2B5EF4-FFF2-40B4-BE49-F238E27FC236}">
                  <a16:creationId xmlns:a16="http://schemas.microsoft.com/office/drawing/2014/main" id="{310743D4-8065-4F80-8F04-48AF4E662D0D}"/>
                </a:ext>
              </a:extLst>
            </p:cNvPr>
            <p:cNvGrpSpPr/>
            <p:nvPr/>
          </p:nvGrpSpPr>
          <p:grpSpPr>
            <a:xfrm>
              <a:off x="1225357" y="2666996"/>
              <a:ext cx="1594043" cy="932761"/>
              <a:chOff x="372035" y="1452283"/>
              <a:chExt cx="1532965" cy="1546413"/>
            </a:xfrm>
          </p:grpSpPr>
          <p:sp>
            <p:nvSpPr>
              <p:cNvPr id="17" name="Rectangle 16">
                <a:extLst>
                  <a:ext uri="{FF2B5EF4-FFF2-40B4-BE49-F238E27FC236}">
                    <a16:creationId xmlns:a16="http://schemas.microsoft.com/office/drawing/2014/main" id="{040EA65E-72F8-430A-831B-9D07DC0F0F53}"/>
                  </a:ext>
                </a:extLst>
              </p:cNvPr>
              <p:cNvSpPr/>
              <p:nvPr/>
            </p:nvSpPr>
            <p:spPr>
              <a:xfrm>
                <a:off x="372035" y="1452283"/>
                <a:ext cx="1532965" cy="154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2F07FFE-6036-4D32-8E82-4EE0A5674993}"/>
                  </a:ext>
                </a:extLst>
              </p:cNvPr>
              <p:cNvSpPr txBox="1"/>
              <p:nvPr/>
            </p:nvSpPr>
            <p:spPr>
              <a:xfrm>
                <a:off x="372035" y="1481028"/>
                <a:ext cx="287202" cy="1482588"/>
              </a:xfrm>
              <a:prstGeom prst="rect">
                <a:avLst/>
              </a:prstGeom>
              <a:noFill/>
            </p:spPr>
            <p:txBody>
              <a:bodyPr wrap="square" rtlCol="0">
                <a:spAutoFit/>
              </a:bodyPr>
              <a:lstStyle/>
              <a:p>
                <a:pPr algn="ctr"/>
                <a:r>
                  <a:rPr lang="en-US">
                    <a:solidFill>
                      <a:schemeClr val="bg1"/>
                    </a:solidFill>
                  </a:rPr>
                  <a:t>S</a:t>
                </a:r>
              </a:p>
              <a:p>
                <a:pPr algn="ctr"/>
                <a:r>
                  <a:rPr lang="en-US">
                    <a:solidFill>
                      <a:schemeClr val="bg1"/>
                    </a:solidFill>
                  </a:rPr>
                  <a:t>0</a:t>
                </a:r>
              </a:p>
              <a:p>
                <a:pPr algn="ctr"/>
                <a:r>
                  <a:rPr lang="en-US">
                    <a:solidFill>
                      <a:schemeClr val="bg1"/>
                    </a:solidFill>
                  </a:rPr>
                  <a:t>1</a:t>
                </a:r>
              </a:p>
            </p:txBody>
          </p:sp>
        </p:grpSp>
        <p:sp>
          <p:nvSpPr>
            <p:cNvPr id="16" name="TextBox 15">
              <a:extLst>
                <a:ext uri="{FF2B5EF4-FFF2-40B4-BE49-F238E27FC236}">
                  <a16:creationId xmlns:a16="http://schemas.microsoft.com/office/drawing/2014/main" id="{18D39FF9-3AD3-47DA-BD45-650B494BA37D}"/>
                </a:ext>
              </a:extLst>
            </p:cNvPr>
            <p:cNvSpPr txBox="1"/>
            <p:nvPr/>
          </p:nvSpPr>
          <p:spPr>
            <a:xfrm>
              <a:off x="1187150" y="2997235"/>
              <a:ext cx="1600199" cy="369332"/>
            </a:xfrm>
            <a:prstGeom prst="rect">
              <a:avLst/>
            </a:prstGeom>
            <a:noFill/>
          </p:spPr>
          <p:txBody>
            <a:bodyPr wrap="square" rtlCol="0">
              <a:spAutoFit/>
            </a:bodyPr>
            <a:lstStyle/>
            <a:p>
              <a:pPr algn="ctr"/>
              <a:r>
                <a:rPr lang="en-US">
                  <a:solidFill>
                    <a:schemeClr val="bg1"/>
                  </a:solidFill>
                </a:rPr>
                <a:t>MUX</a:t>
              </a:r>
            </a:p>
          </p:txBody>
        </p:sp>
      </p:grpSp>
      <p:grpSp>
        <p:nvGrpSpPr>
          <p:cNvPr id="19" name="Group 18">
            <a:extLst>
              <a:ext uri="{FF2B5EF4-FFF2-40B4-BE49-F238E27FC236}">
                <a16:creationId xmlns:a16="http://schemas.microsoft.com/office/drawing/2014/main" id="{FEF397E7-8E5E-4B08-B811-F4308EDB01B6}"/>
              </a:ext>
            </a:extLst>
          </p:cNvPr>
          <p:cNvGrpSpPr/>
          <p:nvPr/>
        </p:nvGrpSpPr>
        <p:grpSpPr>
          <a:xfrm>
            <a:off x="3695118" y="5233552"/>
            <a:ext cx="1327450" cy="963079"/>
            <a:chOff x="1187150" y="2666996"/>
            <a:chExt cx="1632250" cy="932761"/>
          </a:xfrm>
        </p:grpSpPr>
        <p:grpSp>
          <p:nvGrpSpPr>
            <p:cNvPr id="20" name="Group 19">
              <a:extLst>
                <a:ext uri="{FF2B5EF4-FFF2-40B4-BE49-F238E27FC236}">
                  <a16:creationId xmlns:a16="http://schemas.microsoft.com/office/drawing/2014/main" id="{2192D777-6AAE-4743-BFB3-9CE99C814935}"/>
                </a:ext>
              </a:extLst>
            </p:cNvPr>
            <p:cNvGrpSpPr/>
            <p:nvPr/>
          </p:nvGrpSpPr>
          <p:grpSpPr>
            <a:xfrm>
              <a:off x="1225357" y="2666996"/>
              <a:ext cx="1594043" cy="932761"/>
              <a:chOff x="372035" y="1452283"/>
              <a:chExt cx="1532965" cy="1546413"/>
            </a:xfrm>
          </p:grpSpPr>
          <p:sp>
            <p:nvSpPr>
              <p:cNvPr id="22" name="Rectangle 21">
                <a:extLst>
                  <a:ext uri="{FF2B5EF4-FFF2-40B4-BE49-F238E27FC236}">
                    <a16:creationId xmlns:a16="http://schemas.microsoft.com/office/drawing/2014/main" id="{7A5C9516-2302-4D9A-B6EA-C65A7DAAB77C}"/>
                  </a:ext>
                </a:extLst>
              </p:cNvPr>
              <p:cNvSpPr/>
              <p:nvPr/>
            </p:nvSpPr>
            <p:spPr>
              <a:xfrm>
                <a:off x="372035" y="1452283"/>
                <a:ext cx="1532965" cy="1546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D27CCC1-547B-4878-9EAB-530F19FE6657}"/>
                  </a:ext>
                </a:extLst>
              </p:cNvPr>
              <p:cNvSpPr txBox="1"/>
              <p:nvPr/>
            </p:nvSpPr>
            <p:spPr>
              <a:xfrm>
                <a:off x="372035" y="1481028"/>
                <a:ext cx="287202" cy="1482588"/>
              </a:xfrm>
              <a:prstGeom prst="rect">
                <a:avLst/>
              </a:prstGeom>
              <a:noFill/>
            </p:spPr>
            <p:txBody>
              <a:bodyPr wrap="square" rtlCol="0">
                <a:spAutoFit/>
              </a:bodyPr>
              <a:lstStyle/>
              <a:p>
                <a:pPr algn="ctr"/>
                <a:r>
                  <a:rPr lang="en-US">
                    <a:solidFill>
                      <a:schemeClr val="bg1"/>
                    </a:solidFill>
                  </a:rPr>
                  <a:t>S</a:t>
                </a:r>
              </a:p>
              <a:p>
                <a:pPr algn="ctr"/>
                <a:r>
                  <a:rPr lang="en-US">
                    <a:solidFill>
                      <a:schemeClr val="bg1"/>
                    </a:solidFill>
                  </a:rPr>
                  <a:t>0</a:t>
                </a:r>
              </a:p>
              <a:p>
                <a:pPr algn="ctr"/>
                <a:r>
                  <a:rPr lang="en-US">
                    <a:solidFill>
                      <a:schemeClr val="bg1"/>
                    </a:solidFill>
                  </a:rPr>
                  <a:t>1</a:t>
                </a:r>
              </a:p>
            </p:txBody>
          </p:sp>
        </p:grpSp>
        <p:sp>
          <p:nvSpPr>
            <p:cNvPr id="21" name="TextBox 20">
              <a:extLst>
                <a:ext uri="{FF2B5EF4-FFF2-40B4-BE49-F238E27FC236}">
                  <a16:creationId xmlns:a16="http://schemas.microsoft.com/office/drawing/2014/main" id="{34AA5C64-10F0-4F88-8D9A-107228EFB1E3}"/>
                </a:ext>
              </a:extLst>
            </p:cNvPr>
            <p:cNvSpPr txBox="1"/>
            <p:nvPr/>
          </p:nvSpPr>
          <p:spPr>
            <a:xfrm>
              <a:off x="1187150" y="2997235"/>
              <a:ext cx="1600199" cy="369332"/>
            </a:xfrm>
            <a:prstGeom prst="rect">
              <a:avLst/>
            </a:prstGeom>
            <a:noFill/>
          </p:spPr>
          <p:txBody>
            <a:bodyPr wrap="square" rtlCol="0">
              <a:spAutoFit/>
            </a:bodyPr>
            <a:lstStyle/>
            <a:p>
              <a:pPr algn="ctr"/>
              <a:r>
                <a:rPr lang="en-US">
                  <a:solidFill>
                    <a:schemeClr val="bg1"/>
                  </a:solidFill>
                </a:rPr>
                <a:t>MUX</a:t>
              </a:r>
            </a:p>
          </p:txBody>
        </p:sp>
      </p:grpSp>
      <p:grpSp>
        <p:nvGrpSpPr>
          <p:cNvPr id="24" name="Group 23">
            <a:extLst>
              <a:ext uri="{FF2B5EF4-FFF2-40B4-BE49-F238E27FC236}">
                <a16:creationId xmlns:a16="http://schemas.microsoft.com/office/drawing/2014/main" id="{294B3C2B-8B20-4376-B3E4-5A0FC9C597C1}"/>
              </a:ext>
            </a:extLst>
          </p:cNvPr>
          <p:cNvGrpSpPr/>
          <p:nvPr/>
        </p:nvGrpSpPr>
        <p:grpSpPr>
          <a:xfrm>
            <a:off x="3346168" y="1043609"/>
            <a:ext cx="380022" cy="4371976"/>
            <a:chOff x="2362200" y="1143000"/>
            <a:chExt cx="380022" cy="4371976"/>
          </a:xfrm>
        </p:grpSpPr>
        <p:cxnSp>
          <p:nvCxnSpPr>
            <p:cNvPr id="25" name="Straight Connector 24">
              <a:extLst>
                <a:ext uri="{FF2B5EF4-FFF2-40B4-BE49-F238E27FC236}">
                  <a16:creationId xmlns:a16="http://schemas.microsoft.com/office/drawing/2014/main" id="{F843F684-7579-4980-841F-7316060FD29D}"/>
                </a:ext>
              </a:extLst>
            </p:cNvPr>
            <p:cNvCxnSpPr/>
            <p:nvPr/>
          </p:nvCxnSpPr>
          <p:spPr>
            <a:xfrm flipH="1">
              <a:off x="2362200" y="1143000"/>
              <a:ext cx="0" cy="43719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8ED9CE-A45E-4773-9A8E-6B45E432A67F}"/>
                </a:ext>
              </a:extLst>
            </p:cNvPr>
            <p:cNvCxnSpPr/>
            <p:nvPr/>
          </p:nvCxnSpPr>
          <p:spPr>
            <a:xfrm>
              <a:off x="2362200" y="1676400"/>
              <a:ext cx="380022" cy="0"/>
            </a:xfrm>
            <a:prstGeom prst="line">
              <a:avLst/>
            </a:prstGeom>
            <a:ln w="25400">
              <a:head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4141D71-7872-4F3D-A174-243A75C09E67}"/>
                </a:ext>
              </a:extLst>
            </p:cNvPr>
            <p:cNvCxnSpPr/>
            <p:nvPr/>
          </p:nvCxnSpPr>
          <p:spPr>
            <a:xfrm>
              <a:off x="2362200" y="2971800"/>
              <a:ext cx="380022" cy="0"/>
            </a:xfrm>
            <a:prstGeom prst="line">
              <a:avLst/>
            </a:prstGeom>
            <a:ln w="25400">
              <a:head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CA834-35B5-4B57-A399-11C5345BE0F2}"/>
                </a:ext>
              </a:extLst>
            </p:cNvPr>
            <p:cNvCxnSpPr/>
            <p:nvPr/>
          </p:nvCxnSpPr>
          <p:spPr>
            <a:xfrm>
              <a:off x="2362200" y="4238624"/>
              <a:ext cx="380022" cy="0"/>
            </a:xfrm>
            <a:prstGeom prst="line">
              <a:avLst/>
            </a:prstGeom>
            <a:ln w="25400">
              <a:head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FDB437-C19A-4860-9DB4-100C8772D1BC}"/>
                </a:ext>
              </a:extLst>
            </p:cNvPr>
            <p:cNvCxnSpPr/>
            <p:nvPr/>
          </p:nvCxnSpPr>
          <p:spPr>
            <a:xfrm>
              <a:off x="2362200" y="5514976"/>
              <a:ext cx="380022"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0BD7D2A0-F2AB-4E9B-B8F9-C7AFCCBC4547}"/>
              </a:ext>
            </a:extLst>
          </p:cNvPr>
          <p:cNvCxnSpPr/>
          <p:nvPr/>
        </p:nvCxnSpPr>
        <p:spPr>
          <a:xfrm>
            <a:off x="2965168" y="3143873"/>
            <a:ext cx="761022"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6FFB0B2-5B0B-44A2-847B-A09D869C71B5}"/>
              </a:ext>
            </a:extLst>
          </p:cNvPr>
          <p:cNvCxnSpPr/>
          <p:nvPr/>
        </p:nvCxnSpPr>
        <p:spPr>
          <a:xfrm flipH="1">
            <a:off x="2965168" y="2491409"/>
            <a:ext cx="0" cy="652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38A336-278A-4F4A-916F-6E50E97B9240}"/>
              </a:ext>
            </a:extLst>
          </p:cNvPr>
          <p:cNvCxnSpPr/>
          <p:nvPr/>
        </p:nvCxnSpPr>
        <p:spPr>
          <a:xfrm>
            <a:off x="1593568" y="2491409"/>
            <a:ext cx="13716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66C8491-1991-4463-A341-CB842D143947}"/>
              </a:ext>
            </a:extLst>
          </p:cNvPr>
          <p:cNvGrpSpPr/>
          <p:nvPr/>
        </p:nvGrpSpPr>
        <p:grpSpPr>
          <a:xfrm>
            <a:off x="1603507" y="2110409"/>
            <a:ext cx="2132622" cy="2286000"/>
            <a:chOff x="609600" y="2209800"/>
            <a:chExt cx="2132622" cy="2286000"/>
          </a:xfrm>
        </p:grpSpPr>
        <p:cxnSp>
          <p:nvCxnSpPr>
            <p:cNvPr id="34" name="Straight Connector 33">
              <a:extLst>
                <a:ext uri="{FF2B5EF4-FFF2-40B4-BE49-F238E27FC236}">
                  <a16:creationId xmlns:a16="http://schemas.microsoft.com/office/drawing/2014/main" id="{E0F537AB-38D4-48B4-BE76-079A9610170E}"/>
                </a:ext>
              </a:extLst>
            </p:cNvPr>
            <p:cNvCxnSpPr/>
            <p:nvPr/>
          </p:nvCxnSpPr>
          <p:spPr>
            <a:xfrm>
              <a:off x="1676400" y="2209800"/>
              <a:ext cx="1047752"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6119719-70AD-4B92-9470-26A02E37D19B}"/>
                </a:ext>
              </a:extLst>
            </p:cNvPr>
            <p:cNvCxnSpPr/>
            <p:nvPr/>
          </p:nvCxnSpPr>
          <p:spPr>
            <a:xfrm flipH="1">
              <a:off x="1676400" y="2209800"/>
              <a:ext cx="0" cy="2286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1CF411-E546-4624-A3B5-FC686A363D74}"/>
                </a:ext>
              </a:extLst>
            </p:cNvPr>
            <p:cNvCxnSpPr/>
            <p:nvPr/>
          </p:nvCxnSpPr>
          <p:spPr>
            <a:xfrm>
              <a:off x="1676400" y="4495800"/>
              <a:ext cx="1065822"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B2FF61-18B2-4497-9806-08AA193BFF9D}"/>
                </a:ext>
              </a:extLst>
            </p:cNvPr>
            <p:cNvCxnSpPr/>
            <p:nvPr/>
          </p:nvCxnSpPr>
          <p:spPr>
            <a:xfrm>
              <a:off x="609600" y="2971800"/>
              <a:ext cx="1066800" cy="0"/>
            </a:xfrm>
            <a:prstGeom prst="line">
              <a:avLst/>
            </a:prstGeom>
            <a:ln w="25400">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C99E526-04E3-4B16-AF7B-72D1E2F83FCB}"/>
              </a:ext>
            </a:extLst>
          </p:cNvPr>
          <p:cNvGrpSpPr/>
          <p:nvPr/>
        </p:nvGrpSpPr>
        <p:grpSpPr>
          <a:xfrm>
            <a:off x="1593568" y="3420097"/>
            <a:ext cx="2135446" cy="2294846"/>
            <a:chOff x="609600" y="3519488"/>
            <a:chExt cx="2135446" cy="2294846"/>
          </a:xfrm>
        </p:grpSpPr>
        <p:cxnSp>
          <p:nvCxnSpPr>
            <p:cNvPr id="39" name="Straight Connector 38">
              <a:extLst>
                <a:ext uri="{FF2B5EF4-FFF2-40B4-BE49-F238E27FC236}">
                  <a16:creationId xmlns:a16="http://schemas.microsoft.com/office/drawing/2014/main" id="{038162AC-FBB7-4171-A8BE-00DB7F9D544A}"/>
                </a:ext>
              </a:extLst>
            </p:cNvPr>
            <p:cNvCxnSpPr/>
            <p:nvPr/>
          </p:nvCxnSpPr>
          <p:spPr>
            <a:xfrm>
              <a:off x="609600" y="3519488"/>
              <a:ext cx="2118334"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12BA5A2-785B-4510-B01B-9B2361144125}"/>
                </a:ext>
              </a:extLst>
            </p:cNvPr>
            <p:cNvCxnSpPr/>
            <p:nvPr/>
          </p:nvCxnSpPr>
          <p:spPr>
            <a:xfrm flipH="1">
              <a:off x="1305339" y="3519488"/>
              <a:ext cx="0" cy="2286000"/>
            </a:xfrm>
            <a:prstGeom prst="line">
              <a:avLst/>
            </a:prstGeom>
            <a:ln w="25400">
              <a:head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7C6B5B-08C1-4F41-9263-2531D6B0F237}"/>
                </a:ext>
              </a:extLst>
            </p:cNvPr>
            <p:cNvCxnSpPr/>
            <p:nvPr/>
          </p:nvCxnSpPr>
          <p:spPr>
            <a:xfrm>
              <a:off x="1299202" y="5805339"/>
              <a:ext cx="1445844" cy="8995"/>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0404A9A-06F9-4F28-944A-B8189CEA240D}"/>
              </a:ext>
            </a:extLst>
          </p:cNvPr>
          <p:cNvGrpSpPr/>
          <p:nvPr/>
        </p:nvGrpSpPr>
        <p:grpSpPr>
          <a:xfrm>
            <a:off x="1594546" y="4034457"/>
            <a:ext cx="2132622" cy="652464"/>
            <a:chOff x="610578" y="4133848"/>
            <a:chExt cx="2132622" cy="652464"/>
          </a:xfrm>
        </p:grpSpPr>
        <p:cxnSp>
          <p:nvCxnSpPr>
            <p:cNvPr id="43" name="Straight Connector 42">
              <a:extLst>
                <a:ext uri="{FF2B5EF4-FFF2-40B4-BE49-F238E27FC236}">
                  <a16:creationId xmlns:a16="http://schemas.microsoft.com/office/drawing/2014/main" id="{D938C1C8-93BE-44AA-8520-A8099FE054CA}"/>
                </a:ext>
              </a:extLst>
            </p:cNvPr>
            <p:cNvCxnSpPr/>
            <p:nvPr/>
          </p:nvCxnSpPr>
          <p:spPr>
            <a:xfrm>
              <a:off x="1066800" y="4786312"/>
              <a:ext cx="16764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4BF1755-18AB-48CB-AB3E-17293B42B82F}"/>
                </a:ext>
              </a:extLst>
            </p:cNvPr>
            <p:cNvCxnSpPr/>
            <p:nvPr/>
          </p:nvCxnSpPr>
          <p:spPr>
            <a:xfrm flipH="1">
              <a:off x="1066800" y="4133848"/>
              <a:ext cx="0" cy="6524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85B83F-ED89-43BD-A499-B41711E33A25}"/>
                </a:ext>
              </a:extLst>
            </p:cNvPr>
            <p:cNvCxnSpPr/>
            <p:nvPr/>
          </p:nvCxnSpPr>
          <p:spPr>
            <a:xfrm>
              <a:off x="610578" y="4133848"/>
              <a:ext cx="456222"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380CBEC8-651B-410B-982F-C8C968546A92}"/>
              </a:ext>
            </a:extLst>
          </p:cNvPr>
          <p:cNvCxnSpPr/>
          <p:nvPr/>
        </p:nvCxnSpPr>
        <p:spPr>
          <a:xfrm>
            <a:off x="1603507" y="1853233"/>
            <a:ext cx="2118334"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71BB2E7-0802-40DE-9308-8E843E6A8304}"/>
              </a:ext>
            </a:extLst>
          </p:cNvPr>
          <p:cNvCxnSpPr/>
          <p:nvPr/>
        </p:nvCxnSpPr>
        <p:spPr>
          <a:xfrm>
            <a:off x="1604485" y="5996609"/>
            <a:ext cx="2118334"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BAB38ED-9570-46A8-A055-E59C8EFA0064}"/>
              </a:ext>
            </a:extLst>
          </p:cNvPr>
          <p:cNvCxnSpPr/>
          <p:nvPr/>
        </p:nvCxnSpPr>
        <p:spPr>
          <a:xfrm>
            <a:off x="5032092" y="1853233"/>
            <a:ext cx="676276"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8F90BA2-3627-46D8-B8D5-F5D7939F0ABD}"/>
              </a:ext>
            </a:extLst>
          </p:cNvPr>
          <p:cNvCxnSpPr/>
          <p:nvPr/>
        </p:nvCxnSpPr>
        <p:spPr>
          <a:xfrm>
            <a:off x="5022568" y="3177209"/>
            <a:ext cx="676276"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C0FFFED-AE0D-4E6D-99A8-0A8855AAF52D}"/>
              </a:ext>
            </a:extLst>
          </p:cNvPr>
          <p:cNvCxnSpPr/>
          <p:nvPr/>
        </p:nvCxnSpPr>
        <p:spPr>
          <a:xfrm>
            <a:off x="5032092" y="4410697"/>
            <a:ext cx="676276"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AC8469-EC4D-43DC-A1AE-9FA8273C3553}"/>
              </a:ext>
            </a:extLst>
          </p:cNvPr>
          <p:cNvCxnSpPr/>
          <p:nvPr/>
        </p:nvCxnSpPr>
        <p:spPr>
          <a:xfrm>
            <a:off x="5022568" y="5734673"/>
            <a:ext cx="676276"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8C4EF6E-392A-49B7-A12B-A12C6BF94CEE}"/>
              </a:ext>
            </a:extLst>
          </p:cNvPr>
          <p:cNvSpPr txBox="1"/>
          <p:nvPr/>
        </p:nvSpPr>
        <p:spPr>
          <a:xfrm>
            <a:off x="1100799" y="2266459"/>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0</a:t>
            </a:r>
          </a:p>
        </p:txBody>
      </p:sp>
      <p:sp>
        <p:nvSpPr>
          <p:cNvPr id="53" name="TextBox 52">
            <a:extLst>
              <a:ext uri="{FF2B5EF4-FFF2-40B4-BE49-F238E27FC236}">
                <a16:creationId xmlns:a16="http://schemas.microsoft.com/office/drawing/2014/main" id="{1DA3620B-6F98-49AC-BCCC-D57A4157558D}"/>
              </a:ext>
            </a:extLst>
          </p:cNvPr>
          <p:cNvSpPr txBox="1"/>
          <p:nvPr/>
        </p:nvSpPr>
        <p:spPr>
          <a:xfrm>
            <a:off x="1100799" y="2673726"/>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1</a:t>
            </a:r>
          </a:p>
        </p:txBody>
      </p:sp>
      <p:sp>
        <p:nvSpPr>
          <p:cNvPr id="54" name="TextBox 53">
            <a:extLst>
              <a:ext uri="{FF2B5EF4-FFF2-40B4-BE49-F238E27FC236}">
                <a16:creationId xmlns:a16="http://schemas.microsoft.com/office/drawing/2014/main" id="{604353AC-6BD9-4EB8-B7FA-CAB3F60C8712}"/>
              </a:ext>
            </a:extLst>
          </p:cNvPr>
          <p:cNvSpPr txBox="1"/>
          <p:nvPr/>
        </p:nvSpPr>
        <p:spPr>
          <a:xfrm>
            <a:off x="1099290" y="3177209"/>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2</a:t>
            </a:r>
          </a:p>
        </p:txBody>
      </p:sp>
      <p:sp>
        <p:nvSpPr>
          <p:cNvPr id="55" name="TextBox 54">
            <a:extLst>
              <a:ext uri="{FF2B5EF4-FFF2-40B4-BE49-F238E27FC236}">
                <a16:creationId xmlns:a16="http://schemas.microsoft.com/office/drawing/2014/main" id="{7D5FB8BF-CCB8-4D67-8975-A672D45AC4AF}"/>
              </a:ext>
            </a:extLst>
          </p:cNvPr>
          <p:cNvSpPr txBox="1"/>
          <p:nvPr/>
        </p:nvSpPr>
        <p:spPr>
          <a:xfrm>
            <a:off x="1099290" y="3820373"/>
            <a:ext cx="449162"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3</a:t>
            </a:r>
          </a:p>
        </p:txBody>
      </p:sp>
      <p:sp>
        <p:nvSpPr>
          <p:cNvPr id="56" name="TextBox 55">
            <a:extLst>
              <a:ext uri="{FF2B5EF4-FFF2-40B4-BE49-F238E27FC236}">
                <a16:creationId xmlns:a16="http://schemas.microsoft.com/office/drawing/2014/main" id="{61A6B623-7D77-4A96-AC33-F42DC01F8D67}"/>
              </a:ext>
            </a:extLst>
          </p:cNvPr>
          <p:cNvSpPr txBox="1"/>
          <p:nvPr/>
        </p:nvSpPr>
        <p:spPr>
          <a:xfrm>
            <a:off x="5338873" y="1452097"/>
            <a:ext cx="455574"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H</a:t>
            </a:r>
            <a:r>
              <a:rPr lang="en-US" sz="2000" i="1" baseline="-25000">
                <a:latin typeface="Cambria Math" panose="02040503050406030204" pitchFamily="18" charset="0"/>
                <a:ea typeface="Cambria Math" panose="02040503050406030204" pitchFamily="18" charset="0"/>
              </a:rPr>
              <a:t>0</a:t>
            </a:r>
          </a:p>
        </p:txBody>
      </p:sp>
      <p:sp>
        <p:nvSpPr>
          <p:cNvPr id="57" name="TextBox 56">
            <a:extLst>
              <a:ext uri="{FF2B5EF4-FFF2-40B4-BE49-F238E27FC236}">
                <a16:creationId xmlns:a16="http://schemas.microsoft.com/office/drawing/2014/main" id="{4D7867B6-2681-4AF4-A2FE-FE9DAEEA121A}"/>
              </a:ext>
            </a:extLst>
          </p:cNvPr>
          <p:cNvSpPr txBox="1"/>
          <p:nvPr/>
        </p:nvSpPr>
        <p:spPr>
          <a:xfrm>
            <a:off x="5331387" y="2784859"/>
            <a:ext cx="455574"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H</a:t>
            </a:r>
            <a:r>
              <a:rPr lang="en-US" sz="2000" i="1" baseline="-25000">
                <a:latin typeface="Cambria Math" panose="02040503050406030204" pitchFamily="18" charset="0"/>
                <a:ea typeface="Cambria Math" panose="02040503050406030204" pitchFamily="18" charset="0"/>
              </a:rPr>
              <a:t>1</a:t>
            </a:r>
          </a:p>
        </p:txBody>
      </p:sp>
      <p:sp>
        <p:nvSpPr>
          <p:cNvPr id="58" name="TextBox 57">
            <a:extLst>
              <a:ext uri="{FF2B5EF4-FFF2-40B4-BE49-F238E27FC236}">
                <a16:creationId xmlns:a16="http://schemas.microsoft.com/office/drawing/2014/main" id="{7F96A9FD-D1DF-44BA-8A61-94C3B607963A}"/>
              </a:ext>
            </a:extLst>
          </p:cNvPr>
          <p:cNvSpPr txBox="1"/>
          <p:nvPr/>
        </p:nvSpPr>
        <p:spPr>
          <a:xfrm>
            <a:off x="5345451" y="3996299"/>
            <a:ext cx="455574"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H</a:t>
            </a:r>
            <a:r>
              <a:rPr lang="en-US" sz="2000" i="1" baseline="-25000">
                <a:latin typeface="Cambria Math" panose="02040503050406030204" pitchFamily="18" charset="0"/>
                <a:ea typeface="Cambria Math" panose="02040503050406030204" pitchFamily="18" charset="0"/>
              </a:rPr>
              <a:t>2</a:t>
            </a:r>
          </a:p>
        </p:txBody>
      </p:sp>
      <p:sp>
        <p:nvSpPr>
          <p:cNvPr id="59" name="TextBox 58">
            <a:extLst>
              <a:ext uri="{FF2B5EF4-FFF2-40B4-BE49-F238E27FC236}">
                <a16:creationId xmlns:a16="http://schemas.microsoft.com/office/drawing/2014/main" id="{016B1F48-0441-4158-9DFE-F4AFEA2D74EF}"/>
              </a:ext>
            </a:extLst>
          </p:cNvPr>
          <p:cNvSpPr txBox="1"/>
          <p:nvPr/>
        </p:nvSpPr>
        <p:spPr>
          <a:xfrm>
            <a:off x="5345451" y="5323591"/>
            <a:ext cx="455574"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H</a:t>
            </a:r>
            <a:r>
              <a:rPr lang="en-US" sz="2000" i="1" baseline="-25000">
                <a:latin typeface="Cambria Math" panose="02040503050406030204" pitchFamily="18" charset="0"/>
                <a:ea typeface="Cambria Math" panose="02040503050406030204" pitchFamily="18" charset="0"/>
              </a:rPr>
              <a:t>3</a:t>
            </a:r>
          </a:p>
        </p:txBody>
      </p:sp>
      <p:sp>
        <p:nvSpPr>
          <p:cNvPr id="60" name="TextBox 59">
            <a:extLst>
              <a:ext uri="{FF2B5EF4-FFF2-40B4-BE49-F238E27FC236}">
                <a16:creationId xmlns:a16="http://schemas.microsoft.com/office/drawing/2014/main" id="{B0BB6814-C06A-4554-9C36-4F1153BECDF7}"/>
              </a:ext>
            </a:extLst>
          </p:cNvPr>
          <p:cNvSpPr txBox="1"/>
          <p:nvPr/>
        </p:nvSpPr>
        <p:spPr>
          <a:xfrm>
            <a:off x="2507968" y="872099"/>
            <a:ext cx="830677" cy="400110"/>
          </a:xfrm>
          <a:prstGeom prst="rect">
            <a:avLst/>
          </a:prstGeom>
          <a:noFill/>
        </p:spPr>
        <p:txBody>
          <a:bodyPr wrap="none" rtlCol="0">
            <a:spAutoFit/>
          </a:bodyPr>
          <a:lstStyle/>
          <a:p>
            <a:r>
              <a:rPr lang="en-US" sz="2000">
                <a:latin typeface="Cambria Math" panose="02040503050406030204" pitchFamily="18" charset="0"/>
                <a:ea typeface="Cambria Math" panose="02040503050406030204" pitchFamily="18" charset="0"/>
              </a:rPr>
              <a:t>Select</a:t>
            </a:r>
            <a:endParaRPr lang="en-US" sz="2000" baseline="-25000">
              <a:latin typeface="Cambria Math" panose="02040503050406030204" pitchFamily="18" charset="0"/>
              <a:ea typeface="Cambria Math" panose="02040503050406030204" pitchFamily="18" charset="0"/>
            </a:endParaRPr>
          </a:p>
        </p:txBody>
      </p:sp>
      <p:sp>
        <p:nvSpPr>
          <p:cNvPr id="61" name="TextBox 60">
            <a:extLst>
              <a:ext uri="{FF2B5EF4-FFF2-40B4-BE49-F238E27FC236}">
                <a16:creationId xmlns:a16="http://schemas.microsoft.com/office/drawing/2014/main" id="{66097974-0FFC-4959-ADD0-1CBABF238E6F}"/>
              </a:ext>
            </a:extLst>
          </p:cNvPr>
          <p:cNvSpPr txBox="1"/>
          <p:nvPr/>
        </p:nvSpPr>
        <p:spPr>
          <a:xfrm>
            <a:off x="3353691" y="735497"/>
            <a:ext cx="1366271" cy="584775"/>
          </a:xfrm>
          <a:prstGeom prst="rect">
            <a:avLst/>
          </a:prstGeom>
          <a:noFill/>
        </p:spPr>
        <p:txBody>
          <a:bodyPr wrap="none" rtlCol="0">
            <a:spAutoFit/>
          </a:bodyPr>
          <a:lstStyle/>
          <a:p>
            <a:r>
              <a:rPr lang="en-US" sz="1600">
                <a:latin typeface="Cambria Math" panose="02040503050406030204" pitchFamily="18" charset="0"/>
                <a:ea typeface="Cambria Math" panose="02040503050406030204" pitchFamily="18" charset="0"/>
              </a:rPr>
              <a:t>0 – Shift right</a:t>
            </a:r>
          </a:p>
          <a:p>
            <a:r>
              <a:rPr lang="en-US" sz="1600">
                <a:latin typeface="Cambria Math" panose="02040503050406030204" pitchFamily="18" charset="0"/>
                <a:ea typeface="Cambria Math" panose="02040503050406030204" pitchFamily="18" charset="0"/>
              </a:rPr>
              <a:t>1 – Shift left</a:t>
            </a:r>
          </a:p>
        </p:txBody>
      </p:sp>
      <p:sp>
        <p:nvSpPr>
          <p:cNvPr id="62" name="TextBox 61">
            <a:extLst>
              <a:ext uri="{FF2B5EF4-FFF2-40B4-BE49-F238E27FC236}">
                <a16:creationId xmlns:a16="http://schemas.microsoft.com/office/drawing/2014/main" id="{1B1CE1CE-9C15-480E-BE4B-D066FC1B4FA4}"/>
              </a:ext>
            </a:extLst>
          </p:cNvPr>
          <p:cNvSpPr txBox="1"/>
          <p:nvPr/>
        </p:nvSpPr>
        <p:spPr>
          <a:xfrm>
            <a:off x="1099290" y="1643654"/>
            <a:ext cx="37382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I</a:t>
            </a:r>
            <a:r>
              <a:rPr lang="en-US" sz="2000" i="1" baseline="-25000">
                <a:latin typeface="Cambria Math" panose="02040503050406030204" pitchFamily="18" charset="0"/>
                <a:ea typeface="Cambria Math" panose="02040503050406030204" pitchFamily="18" charset="0"/>
              </a:rPr>
              <a:t>R</a:t>
            </a:r>
          </a:p>
        </p:txBody>
      </p:sp>
      <p:sp>
        <p:nvSpPr>
          <p:cNvPr id="63" name="TextBox 62">
            <a:extLst>
              <a:ext uri="{FF2B5EF4-FFF2-40B4-BE49-F238E27FC236}">
                <a16:creationId xmlns:a16="http://schemas.microsoft.com/office/drawing/2014/main" id="{3E4E8CF1-2554-4861-87E8-98CD262C065E}"/>
              </a:ext>
            </a:extLst>
          </p:cNvPr>
          <p:cNvSpPr txBox="1"/>
          <p:nvPr/>
        </p:nvSpPr>
        <p:spPr>
          <a:xfrm>
            <a:off x="1100684" y="5768009"/>
            <a:ext cx="359394"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I</a:t>
            </a:r>
            <a:r>
              <a:rPr lang="en-US" sz="2000" i="1" baseline="-25000">
                <a:latin typeface="Cambria Math" panose="02040503050406030204" pitchFamily="18" charset="0"/>
                <a:ea typeface="Cambria Math" panose="02040503050406030204" pitchFamily="18" charset="0"/>
              </a:rPr>
              <a:t>L</a:t>
            </a:r>
          </a:p>
        </p:txBody>
      </p:sp>
      <p:graphicFrame>
        <p:nvGraphicFramePr>
          <p:cNvPr id="64" name="Table 63">
            <a:extLst>
              <a:ext uri="{FF2B5EF4-FFF2-40B4-BE49-F238E27FC236}">
                <a16:creationId xmlns:a16="http://schemas.microsoft.com/office/drawing/2014/main" id="{A65DE832-A191-42C9-AA2B-11FB58D596B9}"/>
              </a:ext>
            </a:extLst>
          </p:cNvPr>
          <p:cNvGraphicFramePr>
            <a:graphicFrameLocks noGrp="1"/>
          </p:cNvGraphicFramePr>
          <p:nvPr>
            <p:extLst>
              <p:ext uri="{D42A27DB-BD31-4B8C-83A1-F6EECF244321}">
                <p14:modId xmlns:p14="http://schemas.microsoft.com/office/powerpoint/2010/main" val="1755618235"/>
              </p:ext>
            </p:extLst>
          </p:nvPr>
        </p:nvGraphicFramePr>
        <p:xfrm>
          <a:off x="6993835" y="2355078"/>
          <a:ext cx="4136445" cy="1634595"/>
        </p:xfrm>
        <a:graphic>
          <a:graphicData uri="http://schemas.openxmlformats.org/drawingml/2006/table">
            <a:tbl>
              <a:tblPr firstRow="1">
                <a:tableStyleId>{5C22544A-7EE6-4342-B048-85BDC9FD1C3A}</a:tableStyleId>
              </a:tblPr>
              <a:tblGrid>
                <a:gridCol w="827289">
                  <a:extLst>
                    <a:ext uri="{9D8B030D-6E8A-4147-A177-3AD203B41FA5}">
                      <a16:colId xmlns:a16="http://schemas.microsoft.com/office/drawing/2014/main" val="20000"/>
                    </a:ext>
                  </a:extLst>
                </a:gridCol>
                <a:gridCol w="827289">
                  <a:extLst>
                    <a:ext uri="{9D8B030D-6E8A-4147-A177-3AD203B41FA5}">
                      <a16:colId xmlns:a16="http://schemas.microsoft.com/office/drawing/2014/main" val="20001"/>
                    </a:ext>
                  </a:extLst>
                </a:gridCol>
                <a:gridCol w="827289">
                  <a:extLst>
                    <a:ext uri="{9D8B030D-6E8A-4147-A177-3AD203B41FA5}">
                      <a16:colId xmlns:a16="http://schemas.microsoft.com/office/drawing/2014/main" val="20002"/>
                    </a:ext>
                  </a:extLst>
                </a:gridCol>
                <a:gridCol w="827289">
                  <a:extLst>
                    <a:ext uri="{9D8B030D-6E8A-4147-A177-3AD203B41FA5}">
                      <a16:colId xmlns:a16="http://schemas.microsoft.com/office/drawing/2014/main" val="20003"/>
                    </a:ext>
                  </a:extLst>
                </a:gridCol>
                <a:gridCol w="827289">
                  <a:extLst>
                    <a:ext uri="{9D8B030D-6E8A-4147-A177-3AD203B41FA5}">
                      <a16:colId xmlns:a16="http://schemas.microsoft.com/office/drawing/2014/main" val="20004"/>
                    </a:ext>
                  </a:extLst>
                </a:gridCol>
              </a:tblGrid>
              <a:tr h="544865">
                <a:tc>
                  <a:txBody>
                    <a:bodyPr/>
                    <a:lstStyle/>
                    <a:p>
                      <a:pPr algn="ctr"/>
                      <a:r>
                        <a:rPr lang="en-US" sz="2400">
                          <a:solidFill>
                            <a:sysClr val="windowText" lastClr="000000"/>
                          </a:solidFill>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H</a:t>
                      </a:r>
                      <a:r>
                        <a:rPr lang="en-US" sz="2400" baseline="-2500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H</a:t>
                      </a:r>
                      <a:r>
                        <a:rPr lang="en-US" sz="2400" baseline="-25000">
                          <a:solidFill>
                            <a:sysClr val="windowText" lastClr="000000"/>
                          </a:solidFill>
                        </a:rPr>
                        <a:t>1</a:t>
                      </a:r>
                      <a:endParaRPr lang="en-US" sz="240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H</a:t>
                      </a:r>
                      <a:r>
                        <a:rPr lang="en-US" sz="2400" baseline="-25000">
                          <a:solidFill>
                            <a:sysClr val="windowText" lastClr="000000"/>
                          </a:solidFill>
                        </a:rPr>
                        <a:t>2</a:t>
                      </a:r>
                      <a:endParaRPr lang="en-US" sz="240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400">
                          <a:solidFill>
                            <a:sysClr val="windowText" lastClr="000000"/>
                          </a:solidFill>
                        </a:rPr>
                        <a:t>H</a:t>
                      </a:r>
                      <a:r>
                        <a:rPr lang="en-US" sz="2400" baseline="-25000">
                          <a:solidFill>
                            <a:sysClr val="windowText" lastClr="000000"/>
                          </a:solidFill>
                        </a:rPr>
                        <a:t>3</a:t>
                      </a:r>
                      <a:endParaRPr lang="en-US" sz="240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544865">
                <a:tc>
                  <a:txBody>
                    <a:bodyPr/>
                    <a:lstStyle/>
                    <a:p>
                      <a:pPr algn="ctr"/>
                      <a:r>
                        <a:rPr lang="en-US" sz="24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aseline="0"/>
                        <a:t>I</a:t>
                      </a:r>
                      <a:r>
                        <a:rPr lang="en-US" sz="2400" baseline="-25000"/>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A</a:t>
                      </a:r>
                      <a:r>
                        <a:rPr lang="en-US" sz="2400" baseline="-250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A</a:t>
                      </a:r>
                      <a:r>
                        <a:rPr lang="en-US" sz="2400" baseline="-25000"/>
                        <a:t>1</a:t>
                      </a:r>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A</a:t>
                      </a:r>
                      <a:r>
                        <a:rPr lang="en-US" sz="2400" baseline="-25000"/>
                        <a:t>2</a:t>
                      </a:r>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44865">
                <a:tc>
                  <a:txBody>
                    <a:bodyPr/>
                    <a:lstStyle/>
                    <a:p>
                      <a:pPr algn="ctr"/>
                      <a:r>
                        <a:rPr lang="en-US" sz="24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A</a:t>
                      </a:r>
                      <a:r>
                        <a:rPr lang="en-US" sz="2400" baseline="-25000"/>
                        <a:t>1</a:t>
                      </a:r>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A</a:t>
                      </a:r>
                      <a:r>
                        <a:rPr lang="en-US" sz="2400" baseline="-25000"/>
                        <a:t>2</a:t>
                      </a:r>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A</a:t>
                      </a:r>
                      <a:r>
                        <a:rPr lang="en-US" sz="2400" baseline="-25000"/>
                        <a:t>3</a:t>
                      </a:r>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t>I</a:t>
                      </a:r>
                      <a:r>
                        <a:rPr lang="en-US" sz="2400" baseline="-25000"/>
                        <a:t>L</a:t>
                      </a:r>
                      <a:endParaRPr 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65" name="TextBox 64">
            <a:extLst>
              <a:ext uri="{FF2B5EF4-FFF2-40B4-BE49-F238E27FC236}">
                <a16:creationId xmlns:a16="http://schemas.microsoft.com/office/drawing/2014/main" id="{602F01E0-5DA2-430E-87DC-FFD4BCB8FDD1}"/>
              </a:ext>
            </a:extLst>
          </p:cNvPr>
          <p:cNvSpPr txBox="1"/>
          <p:nvPr/>
        </p:nvSpPr>
        <p:spPr>
          <a:xfrm>
            <a:off x="3006010" y="1119809"/>
            <a:ext cx="340158" cy="461665"/>
          </a:xfrm>
          <a:prstGeom prst="rect">
            <a:avLst/>
          </a:prstGeom>
          <a:noFill/>
        </p:spPr>
        <p:txBody>
          <a:bodyPr wrap="none" rtlCol="0">
            <a:spAutoFit/>
          </a:bodyPr>
          <a:lstStyle/>
          <a:p>
            <a:r>
              <a:rPr lang="en-US" sz="2400">
                <a:solidFill>
                  <a:schemeClr val="accent6"/>
                </a:solidFill>
              </a:rPr>
              <a:t>0</a:t>
            </a:r>
          </a:p>
        </p:txBody>
      </p:sp>
      <p:sp>
        <p:nvSpPr>
          <p:cNvPr id="66" name="TextBox 65">
            <a:extLst>
              <a:ext uri="{FF2B5EF4-FFF2-40B4-BE49-F238E27FC236}">
                <a16:creationId xmlns:a16="http://schemas.microsoft.com/office/drawing/2014/main" id="{AFE3A366-C5FA-4D47-A944-C12560ADE6D8}"/>
              </a:ext>
            </a:extLst>
          </p:cNvPr>
          <p:cNvSpPr txBox="1"/>
          <p:nvPr/>
        </p:nvSpPr>
        <p:spPr>
          <a:xfrm>
            <a:off x="1588570" y="3603303"/>
            <a:ext cx="340158" cy="461665"/>
          </a:xfrm>
          <a:prstGeom prst="rect">
            <a:avLst/>
          </a:prstGeom>
          <a:noFill/>
        </p:spPr>
        <p:txBody>
          <a:bodyPr wrap="none" rtlCol="0">
            <a:spAutoFit/>
          </a:bodyPr>
          <a:lstStyle/>
          <a:p>
            <a:r>
              <a:rPr lang="en-US" sz="2400">
                <a:solidFill>
                  <a:schemeClr val="accent6"/>
                </a:solidFill>
              </a:rPr>
              <a:t>1</a:t>
            </a:r>
          </a:p>
        </p:txBody>
      </p:sp>
      <p:sp>
        <p:nvSpPr>
          <p:cNvPr id="67" name="TextBox 66">
            <a:extLst>
              <a:ext uri="{FF2B5EF4-FFF2-40B4-BE49-F238E27FC236}">
                <a16:creationId xmlns:a16="http://schemas.microsoft.com/office/drawing/2014/main" id="{D0B5C61E-95CB-4EC8-AF70-342141969AD6}"/>
              </a:ext>
            </a:extLst>
          </p:cNvPr>
          <p:cNvSpPr txBox="1"/>
          <p:nvPr/>
        </p:nvSpPr>
        <p:spPr>
          <a:xfrm>
            <a:off x="1590909" y="3015908"/>
            <a:ext cx="340158" cy="461665"/>
          </a:xfrm>
          <a:prstGeom prst="rect">
            <a:avLst/>
          </a:prstGeom>
          <a:noFill/>
        </p:spPr>
        <p:txBody>
          <a:bodyPr wrap="none" rtlCol="0">
            <a:spAutoFit/>
          </a:bodyPr>
          <a:lstStyle/>
          <a:p>
            <a:r>
              <a:rPr lang="en-US" sz="2400">
                <a:solidFill>
                  <a:schemeClr val="accent6"/>
                </a:solidFill>
              </a:rPr>
              <a:t>0</a:t>
            </a:r>
          </a:p>
        </p:txBody>
      </p:sp>
      <p:sp>
        <p:nvSpPr>
          <p:cNvPr id="68" name="TextBox 67">
            <a:extLst>
              <a:ext uri="{FF2B5EF4-FFF2-40B4-BE49-F238E27FC236}">
                <a16:creationId xmlns:a16="http://schemas.microsoft.com/office/drawing/2014/main" id="{AEF09044-8A99-49DD-BC67-5606D0C0FDE7}"/>
              </a:ext>
            </a:extLst>
          </p:cNvPr>
          <p:cNvSpPr txBox="1"/>
          <p:nvPr/>
        </p:nvSpPr>
        <p:spPr>
          <a:xfrm>
            <a:off x="1591546" y="2062785"/>
            <a:ext cx="340158" cy="461665"/>
          </a:xfrm>
          <a:prstGeom prst="rect">
            <a:avLst/>
          </a:prstGeom>
          <a:noFill/>
        </p:spPr>
        <p:txBody>
          <a:bodyPr wrap="none" rtlCol="0">
            <a:spAutoFit/>
          </a:bodyPr>
          <a:lstStyle/>
          <a:p>
            <a:r>
              <a:rPr lang="en-US" sz="2400">
                <a:solidFill>
                  <a:schemeClr val="accent6"/>
                </a:solidFill>
              </a:rPr>
              <a:t>1</a:t>
            </a:r>
          </a:p>
        </p:txBody>
      </p:sp>
      <p:sp>
        <p:nvSpPr>
          <p:cNvPr id="69" name="TextBox 68">
            <a:extLst>
              <a:ext uri="{FF2B5EF4-FFF2-40B4-BE49-F238E27FC236}">
                <a16:creationId xmlns:a16="http://schemas.microsoft.com/office/drawing/2014/main" id="{2763F56E-E8BC-45DD-83B6-163A52271398}"/>
              </a:ext>
            </a:extLst>
          </p:cNvPr>
          <p:cNvSpPr txBox="1"/>
          <p:nvPr/>
        </p:nvSpPr>
        <p:spPr>
          <a:xfrm>
            <a:off x="1592457" y="2477121"/>
            <a:ext cx="340158" cy="461665"/>
          </a:xfrm>
          <a:prstGeom prst="rect">
            <a:avLst/>
          </a:prstGeom>
          <a:noFill/>
        </p:spPr>
        <p:txBody>
          <a:bodyPr wrap="none" rtlCol="0">
            <a:spAutoFit/>
          </a:bodyPr>
          <a:lstStyle/>
          <a:p>
            <a:r>
              <a:rPr lang="en-US" sz="2400">
                <a:solidFill>
                  <a:schemeClr val="accent6"/>
                </a:solidFill>
              </a:rPr>
              <a:t>1</a:t>
            </a:r>
          </a:p>
        </p:txBody>
      </p:sp>
      <p:sp>
        <p:nvSpPr>
          <p:cNvPr id="70" name="TextBox 69">
            <a:extLst>
              <a:ext uri="{FF2B5EF4-FFF2-40B4-BE49-F238E27FC236}">
                <a16:creationId xmlns:a16="http://schemas.microsoft.com/office/drawing/2014/main" id="{BDCC8DA9-1B9A-4ED5-A53A-2B181951AEA4}"/>
              </a:ext>
            </a:extLst>
          </p:cNvPr>
          <p:cNvSpPr txBox="1"/>
          <p:nvPr/>
        </p:nvSpPr>
        <p:spPr>
          <a:xfrm>
            <a:off x="5115845" y="5306344"/>
            <a:ext cx="340158" cy="461665"/>
          </a:xfrm>
          <a:prstGeom prst="rect">
            <a:avLst/>
          </a:prstGeom>
          <a:noFill/>
        </p:spPr>
        <p:txBody>
          <a:bodyPr wrap="none" rtlCol="0">
            <a:spAutoFit/>
          </a:bodyPr>
          <a:lstStyle/>
          <a:p>
            <a:r>
              <a:rPr lang="en-US" sz="2400">
                <a:solidFill>
                  <a:schemeClr val="accent6"/>
                </a:solidFill>
              </a:rPr>
              <a:t>0</a:t>
            </a:r>
          </a:p>
        </p:txBody>
      </p:sp>
      <p:sp>
        <p:nvSpPr>
          <p:cNvPr id="71" name="TextBox 70">
            <a:extLst>
              <a:ext uri="{FF2B5EF4-FFF2-40B4-BE49-F238E27FC236}">
                <a16:creationId xmlns:a16="http://schemas.microsoft.com/office/drawing/2014/main" id="{B0F8CE2C-4C07-45D7-848C-4F66324D5EF9}"/>
              </a:ext>
            </a:extLst>
          </p:cNvPr>
          <p:cNvSpPr txBox="1"/>
          <p:nvPr/>
        </p:nvSpPr>
        <p:spPr>
          <a:xfrm>
            <a:off x="5128123" y="3967785"/>
            <a:ext cx="340158" cy="461665"/>
          </a:xfrm>
          <a:prstGeom prst="rect">
            <a:avLst/>
          </a:prstGeom>
          <a:noFill/>
        </p:spPr>
        <p:txBody>
          <a:bodyPr wrap="none" rtlCol="0">
            <a:spAutoFit/>
          </a:bodyPr>
          <a:lstStyle/>
          <a:p>
            <a:r>
              <a:rPr lang="en-US" sz="2400">
                <a:solidFill>
                  <a:schemeClr val="accent6"/>
                </a:solidFill>
              </a:rPr>
              <a:t>1</a:t>
            </a:r>
          </a:p>
        </p:txBody>
      </p:sp>
      <p:sp>
        <p:nvSpPr>
          <p:cNvPr id="72" name="TextBox 71">
            <a:extLst>
              <a:ext uri="{FF2B5EF4-FFF2-40B4-BE49-F238E27FC236}">
                <a16:creationId xmlns:a16="http://schemas.microsoft.com/office/drawing/2014/main" id="{C6E260A9-25CE-4E27-8DB1-37FEB164D1BC}"/>
              </a:ext>
            </a:extLst>
          </p:cNvPr>
          <p:cNvSpPr txBox="1"/>
          <p:nvPr/>
        </p:nvSpPr>
        <p:spPr>
          <a:xfrm>
            <a:off x="5128760" y="1424609"/>
            <a:ext cx="340158" cy="461665"/>
          </a:xfrm>
          <a:prstGeom prst="rect">
            <a:avLst/>
          </a:prstGeom>
          <a:noFill/>
        </p:spPr>
        <p:txBody>
          <a:bodyPr wrap="none" rtlCol="0">
            <a:spAutoFit/>
          </a:bodyPr>
          <a:lstStyle/>
          <a:p>
            <a:r>
              <a:rPr lang="en-US" sz="2400">
                <a:solidFill>
                  <a:schemeClr val="accent6"/>
                </a:solidFill>
              </a:rPr>
              <a:t>0</a:t>
            </a:r>
          </a:p>
        </p:txBody>
      </p:sp>
      <p:sp>
        <p:nvSpPr>
          <p:cNvPr id="73" name="TextBox 72">
            <a:extLst>
              <a:ext uri="{FF2B5EF4-FFF2-40B4-BE49-F238E27FC236}">
                <a16:creationId xmlns:a16="http://schemas.microsoft.com/office/drawing/2014/main" id="{7FDE2BAB-61C0-40DE-820F-2F654E1618E2}"/>
              </a:ext>
            </a:extLst>
          </p:cNvPr>
          <p:cNvSpPr txBox="1"/>
          <p:nvPr/>
        </p:nvSpPr>
        <p:spPr>
          <a:xfrm>
            <a:off x="5139610" y="2732362"/>
            <a:ext cx="340158" cy="461665"/>
          </a:xfrm>
          <a:prstGeom prst="rect">
            <a:avLst/>
          </a:prstGeom>
          <a:noFill/>
        </p:spPr>
        <p:txBody>
          <a:bodyPr wrap="none" rtlCol="0">
            <a:spAutoFit/>
          </a:bodyPr>
          <a:lstStyle/>
          <a:p>
            <a:r>
              <a:rPr lang="en-US" sz="2400">
                <a:solidFill>
                  <a:schemeClr val="accent6"/>
                </a:solidFill>
              </a:rPr>
              <a:t>1</a:t>
            </a:r>
          </a:p>
        </p:txBody>
      </p:sp>
    </p:spTree>
    <p:extLst>
      <p:ext uri="{BB962C8B-B14F-4D97-AF65-F5344CB8AC3E}">
        <p14:creationId xmlns:p14="http://schemas.microsoft.com/office/powerpoint/2010/main" val="38480005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dur="5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dur="50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10" presetClass="entr" presetSubtype="0" dur="50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dur="50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dur="50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dur="50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dur="50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10" presetClass="entr" presetSubtype="0" dur="500" fill="hold"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dur="50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10" presetClass="entr" presetSubtype="0" dur="50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dur="50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10" presetClass="entr" presetSubtype="0" dur="500" fill="hold" nodeType="click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10" presetClass="entr" presetSubtype="0" dur="500" fill="hold"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dur="500" fill="hold" grpId="0" nodeType="with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10" presetClass="entr" presetSubtype="0" dur="50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10" presetClass="entr" presetSubtype="0" dur="500"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dur="50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dur="500"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childTnLst>
                          </p:cTn>
                        </p:par>
                      </p:childTnLst>
                    </p:cTn>
                  </p:par>
                  <p:par>
                    <p:cTn id="87" fill="hold" nodeType="clickPar">
                      <p:stCondLst>
                        <p:cond delay="indefinite"/>
                      </p:stCondLst>
                      <p:childTnLst>
                        <p:par>
                          <p:cTn id="88" fill="hold">
                            <p:stCondLst>
                              <p:cond delay="0"/>
                            </p:stCondLst>
                            <p:childTnLst>
                              <p:par>
                                <p:cTn id="89" presetID="10" presetClass="entr" presetSubtype="0" dur="50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0" presetClass="entr" presetSubtype="0" dur="500" fill="hold"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childTnLst>
                          </p:cTn>
                        </p:par>
                      </p:childTnLst>
                    </p:cTn>
                  </p:par>
                  <p:par>
                    <p:cTn id="95" fill="hold" nodeType="clickPar">
                      <p:stCondLst>
                        <p:cond delay="indefinite"/>
                      </p:stCondLst>
                      <p:childTnLst>
                        <p:par>
                          <p:cTn id="96" fill="hold">
                            <p:stCondLst>
                              <p:cond delay="0"/>
                            </p:stCondLst>
                            <p:childTnLst>
                              <p:par>
                                <p:cTn id="97" presetID="10" presetClass="entr" presetSubtype="0" dur="500" fill="hold" nodeType="click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10" presetClass="entr" presetSubtype="0" dur="5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500"/>
                                        <p:tgtEl>
                                          <p:spTgt spid="54"/>
                                        </p:tgtEl>
                                      </p:cBhvr>
                                    </p:animEffect>
                                  </p:childTnLst>
                                </p:cTn>
                              </p:par>
                            </p:childTnLst>
                          </p:cTn>
                        </p:par>
                      </p:childTnLst>
                    </p:cTn>
                  </p:par>
                  <p:par>
                    <p:cTn id="103" fill="hold" nodeType="clickPar">
                      <p:stCondLst>
                        <p:cond delay="indefinite"/>
                      </p:stCondLst>
                      <p:childTnLst>
                        <p:par>
                          <p:cTn id="104" fill="hold">
                            <p:stCondLst>
                              <p:cond delay="0"/>
                            </p:stCondLst>
                            <p:childTnLst>
                              <p:par>
                                <p:cTn id="105" presetID="10" presetClass="entr" presetSubtype="0" dur="500" fill="hold" nodeType="click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dur="500" fill="hold" grpId="0" nodeType="withEffect">
                                  <p:stCondLst>
                                    <p:cond delay="0"/>
                                  </p:stCondLst>
                                  <p:childTnLst>
                                    <p:set>
                                      <p:cBhvr>
                                        <p:cTn id="109" dur="1" fill="hold">
                                          <p:stCondLst>
                                            <p:cond delay="0"/>
                                          </p:stCondLst>
                                        </p:cTn>
                                        <p:tgtEl>
                                          <p:spTgt spid="55"/>
                                        </p:tgtEl>
                                        <p:attrNameLst>
                                          <p:attrName>style.visibility</p:attrName>
                                        </p:attrNameLst>
                                      </p:cBhvr>
                                      <p:to>
                                        <p:strVal val="visible"/>
                                      </p:to>
                                    </p:set>
                                    <p:animEffect transition="in" filter="fade">
                                      <p:cBhvr>
                                        <p:cTn id="110" dur="500"/>
                                        <p:tgtEl>
                                          <p:spTgt spid="55"/>
                                        </p:tgtEl>
                                      </p:cBhvr>
                                    </p:animEffect>
                                  </p:childTnLst>
                                </p:cTn>
                              </p:par>
                            </p:childTnLst>
                          </p:cTn>
                        </p:par>
                      </p:childTnLst>
                    </p:cTn>
                  </p:par>
                  <p:par>
                    <p:cTn id="111" fill="hold" nodeType="clickPar">
                      <p:stCondLst>
                        <p:cond delay="indefinite"/>
                      </p:stCondLst>
                      <p:childTnLst>
                        <p:par>
                          <p:cTn id="112" fill="hold">
                            <p:stCondLst>
                              <p:cond delay="0"/>
                            </p:stCondLst>
                            <p:childTnLst>
                              <p:par>
                                <p:cTn id="113" presetID="10" presetClass="entr" presetSubtype="0" dur="500" fill="hold" nodeType="click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par>
                                <p:cTn id="116" presetID="10" presetClass="entr" presetSubtype="0" dur="500" fill="hold" grpId="0" nodeType="with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fade">
                                      <p:cBhvr>
                                        <p:cTn id="118" dur="500"/>
                                        <p:tgtEl>
                                          <p:spTgt spid="63"/>
                                        </p:tgtEl>
                                      </p:cBhvr>
                                    </p:animEffect>
                                  </p:childTnLst>
                                </p:cTn>
                              </p:par>
                            </p:childTnLst>
                          </p:cTn>
                        </p:par>
                      </p:childTnLst>
                    </p:cTn>
                  </p:par>
                  <p:par>
                    <p:cTn id="119" fill="hold" nodeType="clickPar">
                      <p:stCondLst>
                        <p:cond delay="indefinite"/>
                      </p:stCondLst>
                      <p:childTnLst>
                        <p:par>
                          <p:cTn id="120" fill="hold">
                            <p:stCondLst>
                              <p:cond delay="0"/>
                            </p:stCondLst>
                            <p:childTnLst>
                              <p:par>
                                <p:cTn id="121" presetID="10" presetClass="entr" presetSubtype="0" dur="500" fill="hold" grpId="0" nodeType="clickEffect">
                                  <p:stCondLst>
                                    <p:cond delay="0"/>
                                  </p:stCondLst>
                                  <p:childTnLst>
                                    <p:set>
                                      <p:cBhvr>
                                        <p:cTn id="122" dur="1" fill="hold">
                                          <p:stCondLst>
                                            <p:cond delay="0"/>
                                          </p:stCondLst>
                                        </p:cTn>
                                        <p:tgtEl>
                                          <p:spTgt spid="68"/>
                                        </p:tgtEl>
                                        <p:attrNameLst>
                                          <p:attrName>style.visibility</p:attrName>
                                        </p:attrNameLst>
                                      </p:cBhvr>
                                      <p:to>
                                        <p:strVal val="visible"/>
                                      </p:to>
                                    </p:set>
                                    <p:animEffect transition="in" filter="fade">
                                      <p:cBhvr>
                                        <p:cTn id="123" dur="500"/>
                                        <p:tgtEl>
                                          <p:spTgt spid="68"/>
                                        </p:tgtEl>
                                      </p:cBhvr>
                                    </p:animEffect>
                                  </p:childTnLst>
                                </p:cTn>
                              </p:par>
                              <p:par>
                                <p:cTn id="124" presetID="10" presetClass="entr" presetSubtype="0" dur="500" fill="hold" grpId="0" nodeType="with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500"/>
                                        <p:tgtEl>
                                          <p:spTgt spid="69"/>
                                        </p:tgtEl>
                                      </p:cBhvr>
                                    </p:animEffect>
                                  </p:childTnLst>
                                </p:cTn>
                              </p:par>
                              <p:par>
                                <p:cTn id="127" presetID="10" presetClass="entr" presetSubtype="0" dur="50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animEffect transition="in" filter="fade">
                                      <p:cBhvr>
                                        <p:cTn id="129" dur="500"/>
                                        <p:tgtEl>
                                          <p:spTgt spid="67"/>
                                        </p:tgtEl>
                                      </p:cBhvr>
                                    </p:animEffect>
                                  </p:childTnLst>
                                </p:cTn>
                              </p:par>
                              <p:par>
                                <p:cTn id="130" presetID="10" presetClass="entr" presetSubtype="0" dur="500" fill="hold" grpId="0" nodeType="with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fade">
                                      <p:cBhvr>
                                        <p:cTn id="132" dur="500"/>
                                        <p:tgtEl>
                                          <p:spTgt spid="66"/>
                                        </p:tgtEl>
                                      </p:cBhvr>
                                    </p:animEffect>
                                  </p:childTnLst>
                                </p:cTn>
                              </p:par>
                            </p:childTnLst>
                          </p:cTn>
                        </p:par>
                      </p:childTnLst>
                    </p:cTn>
                  </p:par>
                  <p:par>
                    <p:cTn id="133" fill="hold" nodeType="clickPar">
                      <p:stCondLst>
                        <p:cond delay="indefinite"/>
                      </p:stCondLst>
                      <p:childTnLst>
                        <p:par>
                          <p:cTn id="134" fill="hold">
                            <p:stCondLst>
                              <p:cond delay="0"/>
                            </p:stCondLst>
                            <p:childTnLst>
                              <p:par>
                                <p:cTn id="135" presetID="10" presetClass="entr" presetSubtype="0" dur="500" fill="hold" grpId="0" nodeType="click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500"/>
                                        <p:tgtEl>
                                          <p:spTgt spid="65"/>
                                        </p:tgtEl>
                                      </p:cBhvr>
                                    </p:animEffect>
                                  </p:childTnLst>
                                </p:cTn>
                              </p:par>
                            </p:childTnLst>
                          </p:cTn>
                        </p:par>
                      </p:childTnLst>
                    </p:cTn>
                  </p:par>
                  <p:par>
                    <p:cTn id="138" fill="hold" nodeType="clickPar">
                      <p:stCondLst>
                        <p:cond delay="indefinite"/>
                      </p:stCondLst>
                      <p:childTnLst>
                        <p:par>
                          <p:cTn id="139" fill="hold">
                            <p:stCondLst>
                              <p:cond delay="0"/>
                            </p:stCondLst>
                            <p:childTnLst>
                              <p:par>
                                <p:cTn id="140" presetID="10" presetClass="entr" presetSubtype="0" dur="500" fill="hold" grpId="0" nodeType="clickEffect">
                                  <p:stCondLst>
                                    <p:cond delay="0"/>
                                  </p:stCondLst>
                                  <p:childTnLst>
                                    <p:set>
                                      <p:cBhvr>
                                        <p:cTn id="141" dur="1" fill="hold">
                                          <p:stCondLst>
                                            <p:cond delay="0"/>
                                          </p:stCondLst>
                                        </p:cTn>
                                        <p:tgtEl>
                                          <p:spTgt spid="72"/>
                                        </p:tgtEl>
                                        <p:attrNameLst>
                                          <p:attrName>style.visibility</p:attrName>
                                        </p:attrNameLst>
                                      </p:cBhvr>
                                      <p:to>
                                        <p:strVal val="visible"/>
                                      </p:to>
                                    </p:set>
                                    <p:animEffect transition="in" filter="fade">
                                      <p:cBhvr>
                                        <p:cTn id="142" dur="500"/>
                                        <p:tgtEl>
                                          <p:spTgt spid="72"/>
                                        </p:tgtEl>
                                      </p:cBhvr>
                                    </p:animEffect>
                                  </p:childTnLst>
                                </p:cTn>
                              </p:par>
                            </p:childTnLst>
                          </p:cTn>
                        </p:par>
                      </p:childTnLst>
                    </p:cTn>
                  </p:par>
                  <p:par>
                    <p:cTn id="143" fill="hold" nodeType="clickPar">
                      <p:stCondLst>
                        <p:cond delay="indefinite"/>
                      </p:stCondLst>
                      <p:childTnLst>
                        <p:par>
                          <p:cTn id="144" fill="hold">
                            <p:stCondLst>
                              <p:cond delay="0"/>
                            </p:stCondLst>
                            <p:childTnLst>
                              <p:par>
                                <p:cTn id="145" presetID="10" presetClass="entr" presetSubtype="0" dur="500" fill="hold" grpId="0" nodeType="clickEffect">
                                  <p:stCondLst>
                                    <p:cond delay="0"/>
                                  </p:stCondLst>
                                  <p:childTnLst>
                                    <p:set>
                                      <p:cBhvr>
                                        <p:cTn id="146" dur="1" fill="hold">
                                          <p:stCondLst>
                                            <p:cond delay="0"/>
                                          </p:stCondLst>
                                        </p:cTn>
                                        <p:tgtEl>
                                          <p:spTgt spid="73"/>
                                        </p:tgtEl>
                                        <p:attrNameLst>
                                          <p:attrName>style.visibility</p:attrName>
                                        </p:attrNameLst>
                                      </p:cBhvr>
                                      <p:to>
                                        <p:strVal val="visible"/>
                                      </p:to>
                                    </p:set>
                                    <p:animEffect transition="in" filter="fade">
                                      <p:cBhvr>
                                        <p:cTn id="147" dur="500"/>
                                        <p:tgtEl>
                                          <p:spTgt spid="73"/>
                                        </p:tgtEl>
                                      </p:cBhvr>
                                    </p:animEffect>
                                  </p:childTnLst>
                                </p:cTn>
                              </p:par>
                            </p:childTnLst>
                          </p:cTn>
                        </p:par>
                      </p:childTnLst>
                    </p:cTn>
                  </p:par>
                  <p:par>
                    <p:cTn id="148" fill="hold" nodeType="clickPar">
                      <p:stCondLst>
                        <p:cond delay="indefinite"/>
                      </p:stCondLst>
                      <p:childTnLst>
                        <p:par>
                          <p:cTn id="149" fill="hold">
                            <p:stCondLst>
                              <p:cond delay="0"/>
                            </p:stCondLst>
                            <p:childTnLst>
                              <p:par>
                                <p:cTn id="150" presetID="10" presetClass="entr" presetSubtype="0" dur="500" fill="hold" grpId="0" nodeType="click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nodeType="clickPar">
                      <p:stCondLst>
                        <p:cond delay="indefinite"/>
                      </p:stCondLst>
                      <p:childTnLst>
                        <p:par>
                          <p:cTn id="154" fill="hold">
                            <p:stCondLst>
                              <p:cond delay="0"/>
                            </p:stCondLst>
                            <p:childTnLst>
                              <p:par>
                                <p:cTn id="155" presetID="10" presetClass="entr" presetSubtype="0" dur="500" fill="hold" grpId="0" nodeType="clickEffect">
                                  <p:stCondLst>
                                    <p:cond delay="0"/>
                                  </p:stCondLst>
                                  <p:childTnLst>
                                    <p:set>
                                      <p:cBhvr>
                                        <p:cTn id="156" dur="1" fill="hold">
                                          <p:stCondLst>
                                            <p:cond delay="0"/>
                                          </p:stCondLst>
                                        </p:cTn>
                                        <p:tgtEl>
                                          <p:spTgt spid="70"/>
                                        </p:tgtEl>
                                        <p:attrNameLst>
                                          <p:attrName>style.visibility</p:attrName>
                                        </p:attrNameLst>
                                      </p:cBhvr>
                                      <p:to>
                                        <p:strVal val="visible"/>
                                      </p:to>
                                    </p:set>
                                    <p:animEffect transition="in" filter="fade">
                                      <p:cBhvr>
                                        <p:cTn id="15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P spid="61" grpId="0"/>
      <p:bldP spid="62" grpId="0"/>
      <p:bldP spid="63" grpId="0"/>
      <p:bldP spid="65" grpId="0"/>
      <p:bldP spid="66" grpId="0"/>
      <p:bldP spid="67" grpId="0"/>
      <p:bldP spid="68" grpId="0"/>
      <p:bldP spid="69" grpId="0"/>
      <p:bldP spid="70" grpId="0"/>
      <p:bldP spid="71" grpId="0"/>
      <p:bldP spid="72" grpId="0"/>
      <p:bldP spid="73" grpId="0"/>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717A-384B-49D8-B14D-AE77B5789212}"/>
              </a:ext>
            </a:extLst>
          </p:cNvPr>
          <p:cNvSpPr>
            <a:spLocks noGrp="1"/>
          </p:cNvSpPr>
          <p:nvPr>
            <p:ph type="title"/>
          </p:nvPr>
        </p:nvSpPr>
        <p:spPr/>
        <p:txBody>
          <a:bodyPr/>
          <a:lstStyle/>
          <a:p>
            <a:r>
              <a:rPr lang="en-US"/>
              <a:t>4 - bit Combinational Circuit Shifter</a:t>
            </a:r>
            <a:endParaRPr lang="en-IN"/>
          </a:p>
        </p:txBody>
      </p:sp>
      <p:sp>
        <p:nvSpPr>
          <p:cNvPr id="3" name="Content Placeholder 2">
            <a:extLst>
              <a:ext uri="{FF2B5EF4-FFF2-40B4-BE49-F238E27FC236}">
                <a16:creationId xmlns:a16="http://schemas.microsoft.com/office/drawing/2014/main" id="{4404AEC1-FC26-468F-9E61-B85C473B0AB8}"/>
              </a:ext>
            </a:extLst>
          </p:cNvPr>
          <p:cNvSpPr>
            <a:spLocks noGrp="1"/>
          </p:cNvSpPr>
          <p:nvPr>
            <p:ph idx="1"/>
          </p:nvPr>
        </p:nvSpPr>
        <p:spPr>
          <a:xfrm>
            <a:off x="131180" y="863445"/>
            <a:ext cx="11929641" cy="2674886"/>
          </a:xfrm>
        </p:spPr>
        <p:txBody>
          <a:bodyPr/>
          <a:lstStyle/>
          <a:p>
            <a:pPr lvl="0" algn="just"/>
            <a:r>
              <a:rPr lang="en-US"/>
              <a:t>The 4-bit shifter has four data inputs, A</a:t>
            </a:r>
            <a:r>
              <a:rPr lang="en-US" baseline="-25000"/>
              <a:t>0</a:t>
            </a:r>
            <a:r>
              <a:rPr lang="en-US"/>
              <a:t> through A</a:t>
            </a:r>
            <a:r>
              <a:rPr lang="en-US" baseline="-25000"/>
              <a:t>3</a:t>
            </a:r>
            <a:r>
              <a:rPr lang="en-US"/>
              <a:t> and four data outputs, H</a:t>
            </a:r>
            <a:r>
              <a:rPr lang="en-US" baseline="-25000"/>
              <a:t>0</a:t>
            </a:r>
            <a:r>
              <a:rPr lang="en-US"/>
              <a:t> through H</a:t>
            </a:r>
            <a:r>
              <a:rPr lang="en-US" baseline="-25000"/>
              <a:t>3</a:t>
            </a:r>
            <a:r>
              <a:rPr lang="en-US"/>
              <a:t>.</a:t>
            </a:r>
          </a:p>
          <a:p>
            <a:pPr lvl="0" algn="just"/>
            <a:r>
              <a:rPr lang="en-US"/>
              <a:t>There are two serial inputs, one for shift left (I</a:t>
            </a:r>
            <a:r>
              <a:rPr lang="en-US" baseline="-25000"/>
              <a:t>L</a:t>
            </a:r>
            <a:r>
              <a:rPr lang="en-US"/>
              <a:t>) and the other for shift right (I</a:t>
            </a:r>
            <a:r>
              <a:rPr lang="en-US" baseline="-25000"/>
              <a:t>L</a:t>
            </a:r>
            <a:r>
              <a:rPr lang="en-US"/>
              <a:t>). </a:t>
            </a:r>
          </a:p>
          <a:p>
            <a:pPr lvl="0" algn="just"/>
            <a:r>
              <a:rPr lang="en-US"/>
              <a:t>When the selection input S = 0, the input data are shifted right (down in the diagram). </a:t>
            </a:r>
          </a:p>
          <a:p>
            <a:pPr algn="just"/>
            <a:r>
              <a:rPr lang="en-US"/>
              <a:t>When S = 1, the input data are shifted left (up in the diagram).</a:t>
            </a:r>
          </a:p>
          <a:p>
            <a:pPr algn="just"/>
            <a:r>
              <a:rPr lang="en-US"/>
              <a:t>The two serial inputs can be controlled by another multiplexer to provide the three possible types of shifts.</a:t>
            </a:r>
          </a:p>
          <a:p>
            <a:endParaRPr lang="en-IN"/>
          </a:p>
        </p:txBody>
      </p:sp>
    </p:spTree>
    <p:extLst>
      <p:ext uri="{BB962C8B-B14F-4D97-AF65-F5344CB8AC3E}">
        <p14:creationId xmlns:p14="http://schemas.microsoft.com/office/powerpoint/2010/main" val="14720426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normAutofit/>
          </a:bodyPr>
          <a:lstStyle/>
          <a:p>
            <a:r>
              <a:rPr lang="en-US">
                <a:gradFill flip="none" rotWithShape="1">
                  <a:gsLst>
                    <a:gs pos="10000">
                      <a:srgbClr val="273238"/>
                    </a:gs>
                    <a:gs pos="100000">
                      <a:srgbClr val="607D8B"/>
                    </a:gs>
                  </a:gsLst>
                  <a:lin ang="0" scaled="1"/>
                </a:gradFill>
              </a:rPr>
              <a:t>Arithmetic logical shift unit</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a:t>Section - 8</a:t>
            </a:r>
          </a:p>
        </p:txBody>
      </p:sp>
    </p:spTree>
    <p:extLst>
      <p:ext uri="{BB962C8B-B14F-4D97-AF65-F5344CB8AC3E}">
        <p14:creationId xmlns:p14="http://schemas.microsoft.com/office/powerpoint/2010/main" val="9419118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1711-4292-BC6B-5148-22170367604E}"/>
              </a:ext>
            </a:extLst>
          </p:cNvPr>
          <p:cNvSpPr>
            <a:spLocks noGrp="1"/>
          </p:cNvSpPr>
          <p:nvPr>
            <p:ph type="title"/>
          </p:nvPr>
        </p:nvSpPr>
        <p:spPr/>
        <p:txBody>
          <a:bodyPr/>
          <a:lstStyle/>
          <a:p>
            <a:r>
              <a:rPr lang="en-IN" dirty="0"/>
              <a:t>LOGIC GATES</a:t>
            </a:r>
          </a:p>
        </p:txBody>
      </p:sp>
      <p:sp>
        <p:nvSpPr>
          <p:cNvPr id="3" name="Content Placeholder 2">
            <a:extLst>
              <a:ext uri="{FF2B5EF4-FFF2-40B4-BE49-F238E27FC236}">
                <a16:creationId xmlns:a16="http://schemas.microsoft.com/office/drawing/2014/main" id="{E4A87D86-D488-09FB-D9DB-B406495169E5}"/>
              </a:ext>
            </a:extLst>
          </p:cNvPr>
          <p:cNvSpPr>
            <a:spLocks noGrp="1"/>
          </p:cNvSpPr>
          <p:nvPr>
            <p:ph idx="1"/>
          </p:nvPr>
        </p:nvSpPr>
        <p:spPr/>
        <p:txBody>
          <a:bodyPr/>
          <a:lstStyle/>
          <a:p>
            <a:r>
              <a:rPr lang="en-IN" dirty="0"/>
              <a:t>The logic gates are the main structural part of a digital system.</a:t>
            </a:r>
          </a:p>
          <a:p>
            <a:r>
              <a:rPr lang="en-IN" dirty="0"/>
              <a:t>Logic Gates are a block of hardware that produces signals of binary 1 or 0 when input logic requirements are satisfied.</a:t>
            </a:r>
          </a:p>
          <a:p>
            <a:r>
              <a:rPr lang="en-IN" dirty="0"/>
              <a:t>Each gate has a distinct graphic symbol, and its operation can be described by means of algebraic expressions.</a:t>
            </a:r>
          </a:p>
          <a:p>
            <a:r>
              <a:rPr lang="en-IN" dirty="0"/>
              <a:t>The seven basic logic gates includes: </a:t>
            </a:r>
            <a:r>
              <a:rPr lang="en-IN" b="1" dirty="0"/>
              <a:t>AND, OR, XOR, NOT, NAND, NOR, and XNOR</a:t>
            </a:r>
            <a:r>
              <a:rPr lang="en-IN" dirty="0"/>
              <a:t>.</a:t>
            </a:r>
          </a:p>
          <a:p>
            <a:r>
              <a:rPr lang="en-IN" dirty="0"/>
              <a:t>The relationship between the input-output binary variables for each gate can be represented in tabular form by a truth table.</a:t>
            </a:r>
          </a:p>
          <a:p>
            <a:r>
              <a:rPr lang="en-IN" dirty="0"/>
              <a:t>Each gate has one or two binary input variables designated by A and B and one binary output variable designated by x.</a:t>
            </a:r>
          </a:p>
          <a:p>
            <a:r>
              <a:rPr lang="en-IN" b="1" dirty="0"/>
              <a:t>AND GATE:</a:t>
            </a:r>
          </a:p>
          <a:p>
            <a:r>
              <a:rPr lang="en-IN" dirty="0"/>
              <a:t>The AND gate is an electronic circuit which gives a high output only if all its inputs are high. The AND operation is represented by a dot (.) sign.</a:t>
            </a:r>
          </a:p>
        </p:txBody>
      </p:sp>
    </p:spTree>
    <p:extLst>
      <p:ext uri="{BB962C8B-B14F-4D97-AF65-F5344CB8AC3E}">
        <p14:creationId xmlns:p14="http://schemas.microsoft.com/office/powerpoint/2010/main" val="286749892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15C2-E7BA-4620-A50B-1D53EDDFFBAE}"/>
              </a:ext>
            </a:extLst>
          </p:cNvPr>
          <p:cNvSpPr>
            <a:spLocks noGrp="1"/>
          </p:cNvSpPr>
          <p:nvPr>
            <p:ph type="title"/>
          </p:nvPr>
        </p:nvSpPr>
        <p:spPr/>
        <p:txBody>
          <a:bodyPr/>
          <a:lstStyle/>
          <a:p>
            <a:r>
              <a:rPr lang="en-US"/>
              <a:t>4 - bit Arithmetic Logic Shift Unit</a:t>
            </a:r>
            <a:endParaRPr lang="en-IN"/>
          </a:p>
        </p:txBody>
      </p:sp>
      <p:sp>
        <p:nvSpPr>
          <p:cNvPr id="3" name="Content Placeholder 2">
            <a:extLst>
              <a:ext uri="{FF2B5EF4-FFF2-40B4-BE49-F238E27FC236}">
                <a16:creationId xmlns:a16="http://schemas.microsoft.com/office/drawing/2014/main" id="{2D815BAC-D2B3-4644-9BC9-2BEC574AF049}"/>
              </a:ext>
            </a:extLst>
          </p:cNvPr>
          <p:cNvSpPr>
            <a:spLocks noGrp="1"/>
          </p:cNvSpPr>
          <p:nvPr>
            <p:ph idx="1"/>
          </p:nvPr>
        </p:nvSpPr>
        <p:spPr>
          <a:xfrm>
            <a:off x="131180" y="863444"/>
            <a:ext cx="11929641" cy="3539591"/>
          </a:xfrm>
        </p:spPr>
        <p:txBody>
          <a:bodyPr/>
          <a:lstStyle/>
          <a:p>
            <a:pPr lvl="0" algn="just"/>
            <a:r>
              <a:rPr lang="en-US"/>
              <a:t>Instead of having individual registers performing the micro operations directly, computer systems employ a number of storage registers connected to a common operational unit called an arithmetic logic unit, abbreviated ALU.</a:t>
            </a:r>
          </a:p>
          <a:p>
            <a:pPr lvl="0" algn="just"/>
            <a:r>
              <a:rPr lang="en-US"/>
              <a:t>To perform a microoperation, the contents of specified registers are placed in the inputs of the common ALU. </a:t>
            </a:r>
          </a:p>
          <a:p>
            <a:pPr lvl="0" algn="just"/>
            <a:r>
              <a:rPr lang="en-US"/>
              <a:t>The ALU performs an operation and the result of the operation is then transferred to a destination register. </a:t>
            </a:r>
          </a:p>
          <a:p>
            <a:pPr algn="just"/>
            <a:r>
              <a:rPr lang="en-US"/>
              <a:t>The arithmetic, logic, and shift circuits introduced in previous sections can be combined into one ALU with common selection variables.</a:t>
            </a:r>
          </a:p>
          <a:p>
            <a:endParaRPr lang="en-IN"/>
          </a:p>
        </p:txBody>
      </p:sp>
    </p:spTree>
    <p:extLst>
      <p:ext uri="{BB962C8B-B14F-4D97-AF65-F5344CB8AC3E}">
        <p14:creationId xmlns:p14="http://schemas.microsoft.com/office/powerpoint/2010/main" val="11201993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0845-99C7-48E4-B100-4DAD0BEF598B}"/>
              </a:ext>
            </a:extLst>
          </p:cNvPr>
          <p:cNvSpPr>
            <a:spLocks noGrp="1"/>
          </p:cNvSpPr>
          <p:nvPr>
            <p:ph type="title"/>
          </p:nvPr>
        </p:nvSpPr>
        <p:spPr/>
        <p:txBody>
          <a:bodyPr/>
          <a:lstStyle/>
          <a:p>
            <a:r>
              <a:rPr lang="en-US"/>
              <a:t>4 - bit Arithmetic Logic Shift Unit</a:t>
            </a:r>
            <a:endParaRPr lang="en-IN"/>
          </a:p>
        </p:txBody>
      </p:sp>
      <p:sp>
        <p:nvSpPr>
          <p:cNvPr id="4" name="Rectangle 3">
            <a:extLst>
              <a:ext uri="{FF2B5EF4-FFF2-40B4-BE49-F238E27FC236}">
                <a16:creationId xmlns:a16="http://schemas.microsoft.com/office/drawing/2014/main" id="{64C91C38-EFD1-4712-83A0-EBB13BAC9D89}"/>
              </a:ext>
            </a:extLst>
          </p:cNvPr>
          <p:cNvSpPr/>
          <p:nvPr/>
        </p:nvSpPr>
        <p:spPr>
          <a:xfrm>
            <a:off x="4896678" y="1905000"/>
            <a:ext cx="16002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EF8367-9FC3-44F6-9734-F8A5761F5551}"/>
              </a:ext>
            </a:extLst>
          </p:cNvPr>
          <p:cNvSpPr/>
          <p:nvPr/>
        </p:nvSpPr>
        <p:spPr>
          <a:xfrm>
            <a:off x="4896678" y="4114800"/>
            <a:ext cx="16002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5B0EC0C-1ADE-417E-BF5C-8F118D6909E3}"/>
              </a:ext>
            </a:extLst>
          </p:cNvPr>
          <p:cNvGrpSpPr/>
          <p:nvPr/>
        </p:nvGrpSpPr>
        <p:grpSpPr>
          <a:xfrm rot="16200000">
            <a:off x="9049507" y="2990928"/>
            <a:ext cx="1752773" cy="1371630"/>
            <a:chOff x="1216235" y="2645115"/>
            <a:chExt cx="1752773" cy="1371630"/>
          </a:xfrm>
        </p:grpSpPr>
        <p:grpSp>
          <p:nvGrpSpPr>
            <p:cNvPr id="7" name="Group 6">
              <a:extLst>
                <a:ext uri="{FF2B5EF4-FFF2-40B4-BE49-F238E27FC236}">
                  <a16:creationId xmlns:a16="http://schemas.microsoft.com/office/drawing/2014/main" id="{666DD6CB-8897-4FD8-9B25-4C4A0EBEEA03}"/>
                </a:ext>
              </a:extLst>
            </p:cNvPr>
            <p:cNvGrpSpPr/>
            <p:nvPr/>
          </p:nvGrpSpPr>
          <p:grpSpPr>
            <a:xfrm>
              <a:off x="1216235" y="2645115"/>
              <a:ext cx="1752773" cy="1371630"/>
              <a:chOff x="363262" y="1415992"/>
              <a:chExt cx="1685610" cy="2274007"/>
            </a:xfrm>
          </p:grpSpPr>
          <p:sp>
            <p:nvSpPr>
              <p:cNvPr id="9" name="Rectangle 8">
                <a:extLst>
                  <a:ext uri="{FF2B5EF4-FFF2-40B4-BE49-F238E27FC236}">
                    <a16:creationId xmlns:a16="http://schemas.microsoft.com/office/drawing/2014/main" id="{B04FD67E-BEC8-4818-A5DC-6D4F18BD7ED8}"/>
                  </a:ext>
                </a:extLst>
              </p:cNvPr>
              <p:cNvSpPr/>
              <p:nvPr/>
            </p:nvSpPr>
            <p:spPr>
              <a:xfrm>
                <a:off x="372035" y="1452282"/>
                <a:ext cx="1676837" cy="2237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7E821B-E637-406B-BEFC-2D9D275CE358}"/>
                  </a:ext>
                </a:extLst>
              </p:cNvPr>
              <p:cNvSpPr txBox="1"/>
              <p:nvPr/>
            </p:nvSpPr>
            <p:spPr>
              <a:xfrm rot="5400000">
                <a:off x="635888" y="1143366"/>
                <a:ext cx="609084" cy="1154335"/>
              </a:xfrm>
              <a:prstGeom prst="rect">
                <a:avLst/>
              </a:prstGeom>
              <a:noFill/>
            </p:spPr>
            <p:txBody>
              <a:bodyPr wrap="square" rtlCol="0">
                <a:spAutoFit/>
              </a:bodyPr>
              <a:lstStyle/>
              <a:p>
                <a:pPr algn="ctr"/>
                <a:r>
                  <a:rPr lang="en-US">
                    <a:solidFill>
                      <a:schemeClr val="bg1"/>
                    </a:solidFill>
                  </a:rPr>
                  <a:t>0</a:t>
                </a:r>
              </a:p>
              <a:p>
                <a:pPr algn="ctr"/>
                <a:r>
                  <a:rPr lang="en-US">
                    <a:solidFill>
                      <a:schemeClr val="bg1"/>
                    </a:solidFill>
                  </a:rPr>
                  <a:t>1</a:t>
                </a:r>
              </a:p>
              <a:p>
                <a:pPr algn="ctr"/>
                <a:r>
                  <a:rPr lang="en-US">
                    <a:solidFill>
                      <a:schemeClr val="bg1"/>
                    </a:solidFill>
                  </a:rPr>
                  <a:t>2</a:t>
                </a:r>
              </a:p>
              <a:p>
                <a:pPr algn="ctr"/>
                <a:r>
                  <a:rPr lang="en-US">
                    <a:solidFill>
                      <a:schemeClr val="bg1"/>
                    </a:solidFill>
                  </a:rPr>
                  <a:t>3</a:t>
                </a:r>
              </a:p>
            </p:txBody>
          </p:sp>
        </p:grpSp>
        <p:sp>
          <p:nvSpPr>
            <p:cNvPr id="8" name="TextBox 7">
              <a:extLst>
                <a:ext uri="{FF2B5EF4-FFF2-40B4-BE49-F238E27FC236}">
                  <a16:creationId xmlns:a16="http://schemas.microsoft.com/office/drawing/2014/main" id="{1918837D-DB8F-4877-9EA4-CB53F2557DFD}"/>
                </a:ext>
              </a:extLst>
            </p:cNvPr>
            <p:cNvSpPr txBox="1"/>
            <p:nvPr/>
          </p:nvSpPr>
          <p:spPr>
            <a:xfrm rot="5400000">
              <a:off x="1714986" y="3026283"/>
              <a:ext cx="677864" cy="646331"/>
            </a:xfrm>
            <a:prstGeom prst="rect">
              <a:avLst/>
            </a:prstGeom>
            <a:noFill/>
          </p:spPr>
          <p:txBody>
            <a:bodyPr wrap="square" rtlCol="0">
              <a:spAutoFit/>
            </a:bodyPr>
            <a:lstStyle/>
            <a:p>
              <a:pPr algn="ctr"/>
              <a:r>
                <a:rPr lang="en-US">
                  <a:solidFill>
                    <a:schemeClr val="bg1"/>
                  </a:solidFill>
                </a:rPr>
                <a:t>4 x 1</a:t>
              </a:r>
            </a:p>
            <a:p>
              <a:pPr algn="ctr"/>
              <a:r>
                <a:rPr lang="en-US">
                  <a:solidFill>
                    <a:schemeClr val="bg1"/>
                  </a:solidFill>
                </a:rPr>
                <a:t>MUX</a:t>
              </a:r>
            </a:p>
          </p:txBody>
        </p:sp>
      </p:grpSp>
      <p:sp>
        <p:nvSpPr>
          <p:cNvPr id="11" name="TextBox 10">
            <a:extLst>
              <a:ext uri="{FF2B5EF4-FFF2-40B4-BE49-F238E27FC236}">
                <a16:creationId xmlns:a16="http://schemas.microsoft.com/office/drawing/2014/main" id="{C59C5D5A-CC69-4D93-868C-6236C4E9C1DF}"/>
              </a:ext>
            </a:extLst>
          </p:cNvPr>
          <p:cNvSpPr txBox="1"/>
          <p:nvPr/>
        </p:nvSpPr>
        <p:spPr>
          <a:xfrm>
            <a:off x="4972878" y="2205335"/>
            <a:ext cx="1447800" cy="923330"/>
          </a:xfrm>
          <a:prstGeom prst="rect">
            <a:avLst/>
          </a:prstGeom>
          <a:noFill/>
        </p:spPr>
        <p:txBody>
          <a:bodyPr wrap="square" rtlCol="0">
            <a:spAutoFit/>
          </a:bodyPr>
          <a:lstStyle/>
          <a:p>
            <a:pPr algn="ctr"/>
            <a:r>
              <a:rPr lang="en-US">
                <a:solidFill>
                  <a:schemeClr val="bg1"/>
                </a:solidFill>
              </a:rPr>
              <a:t>One stage of arithmetic circuit</a:t>
            </a:r>
          </a:p>
        </p:txBody>
      </p:sp>
      <p:sp>
        <p:nvSpPr>
          <p:cNvPr id="12" name="TextBox 11">
            <a:extLst>
              <a:ext uri="{FF2B5EF4-FFF2-40B4-BE49-F238E27FC236}">
                <a16:creationId xmlns:a16="http://schemas.microsoft.com/office/drawing/2014/main" id="{7EB3D465-B659-452F-9FAE-95232DA092E3}"/>
              </a:ext>
            </a:extLst>
          </p:cNvPr>
          <p:cNvSpPr txBox="1"/>
          <p:nvPr/>
        </p:nvSpPr>
        <p:spPr>
          <a:xfrm>
            <a:off x="4977640" y="4572000"/>
            <a:ext cx="1447800" cy="646331"/>
          </a:xfrm>
          <a:prstGeom prst="rect">
            <a:avLst/>
          </a:prstGeom>
          <a:noFill/>
        </p:spPr>
        <p:txBody>
          <a:bodyPr wrap="square" rtlCol="0">
            <a:spAutoFit/>
          </a:bodyPr>
          <a:lstStyle/>
          <a:p>
            <a:pPr algn="ctr"/>
            <a:r>
              <a:rPr lang="en-US">
                <a:solidFill>
                  <a:schemeClr val="bg1"/>
                </a:solidFill>
              </a:rPr>
              <a:t>One stage of logic circuit</a:t>
            </a:r>
          </a:p>
        </p:txBody>
      </p:sp>
      <p:sp>
        <p:nvSpPr>
          <p:cNvPr id="13" name="TextBox 12">
            <a:extLst>
              <a:ext uri="{FF2B5EF4-FFF2-40B4-BE49-F238E27FC236}">
                <a16:creationId xmlns:a16="http://schemas.microsoft.com/office/drawing/2014/main" id="{7EB23815-49C4-4B4D-A761-B38851D902BD}"/>
              </a:ext>
            </a:extLst>
          </p:cNvPr>
          <p:cNvSpPr txBox="1"/>
          <p:nvPr/>
        </p:nvSpPr>
        <p:spPr>
          <a:xfrm>
            <a:off x="2115378" y="1176307"/>
            <a:ext cx="40588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S</a:t>
            </a:r>
            <a:r>
              <a:rPr lang="en-US" sz="2000" i="1" baseline="-25000">
                <a:latin typeface="Cambria Math" panose="02040503050406030204" pitchFamily="18" charset="0"/>
                <a:ea typeface="Cambria Math" panose="02040503050406030204" pitchFamily="18" charset="0"/>
              </a:rPr>
              <a:t>2</a:t>
            </a:r>
          </a:p>
        </p:txBody>
      </p:sp>
      <p:grpSp>
        <p:nvGrpSpPr>
          <p:cNvPr id="14" name="Group 13">
            <a:extLst>
              <a:ext uri="{FF2B5EF4-FFF2-40B4-BE49-F238E27FC236}">
                <a16:creationId xmlns:a16="http://schemas.microsoft.com/office/drawing/2014/main" id="{7F30A566-1467-47E0-8340-7EDE6F4534B4}"/>
              </a:ext>
            </a:extLst>
          </p:cNvPr>
          <p:cNvGrpSpPr/>
          <p:nvPr/>
        </p:nvGrpSpPr>
        <p:grpSpPr>
          <a:xfrm>
            <a:off x="2609656" y="1066800"/>
            <a:ext cx="6644036" cy="1905000"/>
            <a:chOff x="532378" y="1219200"/>
            <a:chExt cx="6644036" cy="1905000"/>
          </a:xfrm>
        </p:grpSpPr>
        <p:cxnSp>
          <p:nvCxnSpPr>
            <p:cNvPr id="15" name="Straight Connector 14">
              <a:extLst>
                <a:ext uri="{FF2B5EF4-FFF2-40B4-BE49-F238E27FC236}">
                  <a16:creationId xmlns:a16="http://schemas.microsoft.com/office/drawing/2014/main" id="{93C38DC3-A5F8-4AE8-98B4-D7C7B4B40426}"/>
                </a:ext>
              </a:extLst>
            </p:cNvPr>
            <p:cNvCxnSpPr/>
            <p:nvPr/>
          </p:nvCxnSpPr>
          <p:spPr>
            <a:xfrm>
              <a:off x="532378" y="1219200"/>
              <a:ext cx="6097022"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85D838-463D-4580-A048-EEBD7AC4D9E3}"/>
                </a:ext>
              </a:extLst>
            </p:cNvPr>
            <p:cNvCxnSpPr/>
            <p:nvPr/>
          </p:nvCxnSpPr>
          <p:spPr>
            <a:xfrm flipH="1">
              <a:off x="6629400" y="1219200"/>
              <a:ext cx="0" cy="1905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D604FC-732D-4F05-A288-E1FDEE3AFD9F}"/>
                </a:ext>
              </a:extLst>
            </p:cNvPr>
            <p:cNvCxnSpPr/>
            <p:nvPr/>
          </p:nvCxnSpPr>
          <p:spPr>
            <a:xfrm>
              <a:off x="6629400" y="3124200"/>
              <a:ext cx="547014"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20E8E4F-88CD-426C-B007-2F90A1BEA1EA}"/>
              </a:ext>
            </a:extLst>
          </p:cNvPr>
          <p:cNvGrpSpPr/>
          <p:nvPr/>
        </p:nvGrpSpPr>
        <p:grpSpPr>
          <a:xfrm>
            <a:off x="2610678" y="1357312"/>
            <a:ext cx="6651282" cy="1843088"/>
            <a:chOff x="533400" y="1509712"/>
            <a:chExt cx="6651282" cy="1843088"/>
          </a:xfrm>
        </p:grpSpPr>
        <p:cxnSp>
          <p:nvCxnSpPr>
            <p:cNvPr id="19" name="Straight Connector 18">
              <a:extLst>
                <a:ext uri="{FF2B5EF4-FFF2-40B4-BE49-F238E27FC236}">
                  <a16:creationId xmlns:a16="http://schemas.microsoft.com/office/drawing/2014/main" id="{9A20C76F-0422-41B9-B806-D1081563C86B}"/>
                </a:ext>
              </a:extLst>
            </p:cNvPr>
            <p:cNvCxnSpPr/>
            <p:nvPr/>
          </p:nvCxnSpPr>
          <p:spPr>
            <a:xfrm>
              <a:off x="533400" y="1524000"/>
              <a:ext cx="57150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4E8C30-D6CB-4749-A648-C4C8E3F755D1}"/>
                </a:ext>
              </a:extLst>
            </p:cNvPr>
            <p:cNvCxnSpPr/>
            <p:nvPr/>
          </p:nvCxnSpPr>
          <p:spPr>
            <a:xfrm flipH="1">
              <a:off x="6248400" y="1509712"/>
              <a:ext cx="0" cy="18430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C2A4AC-78BF-4637-9E18-9D431CF8EB31}"/>
                </a:ext>
              </a:extLst>
            </p:cNvPr>
            <p:cNvCxnSpPr/>
            <p:nvPr/>
          </p:nvCxnSpPr>
          <p:spPr>
            <a:xfrm>
              <a:off x="6248400" y="3352800"/>
              <a:ext cx="936282"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407C033-503A-4F65-B9AD-85E1BAAC793A}"/>
              </a:ext>
            </a:extLst>
          </p:cNvPr>
          <p:cNvGrpSpPr/>
          <p:nvPr/>
        </p:nvGrpSpPr>
        <p:grpSpPr>
          <a:xfrm>
            <a:off x="6496878" y="2654581"/>
            <a:ext cx="2756814" cy="898276"/>
            <a:chOff x="4419600" y="2806981"/>
            <a:chExt cx="2756814" cy="898276"/>
          </a:xfrm>
        </p:grpSpPr>
        <p:cxnSp>
          <p:nvCxnSpPr>
            <p:cNvPr id="23" name="Straight Connector 22">
              <a:extLst>
                <a:ext uri="{FF2B5EF4-FFF2-40B4-BE49-F238E27FC236}">
                  <a16:creationId xmlns:a16="http://schemas.microsoft.com/office/drawing/2014/main" id="{38EE930B-6B4F-40F4-8FBD-EE3A9C6A49DD}"/>
                </a:ext>
              </a:extLst>
            </p:cNvPr>
            <p:cNvCxnSpPr/>
            <p:nvPr/>
          </p:nvCxnSpPr>
          <p:spPr>
            <a:xfrm>
              <a:off x="4419600" y="2819400"/>
              <a:ext cx="14478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9E9995-7616-4219-A590-1A8139BFA294}"/>
                </a:ext>
              </a:extLst>
            </p:cNvPr>
            <p:cNvCxnSpPr/>
            <p:nvPr/>
          </p:nvCxnSpPr>
          <p:spPr>
            <a:xfrm flipH="1">
              <a:off x="5867400" y="2806981"/>
              <a:ext cx="0" cy="898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AD40EB-7A5C-4F9B-B1FD-D6B5EBE76B75}"/>
                </a:ext>
              </a:extLst>
            </p:cNvPr>
            <p:cNvCxnSpPr/>
            <p:nvPr/>
          </p:nvCxnSpPr>
          <p:spPr>
            <a:xfrm>
              <a:off x="5867400" y="3705257"/>
              <a:ext cx="1309014"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BB96431-C5C6-4F57-9761-6D4BC502333C}"/>
              </a:ext>
            </a:extLst>
          </p:cNvPr>
          <p:cNvGrpSpPr/>
          <p:nvPr/>
        </p:nvGrpSpPr>
        <p:grpSpPr>
          <a:xfrm>
            <a:off x="6496878" y="3838576"/>
            <a:ext cx="2756814" cy="1085848"/>
            <a:chOff x="4419600" y="3990976"/>
            <a:chExt cx="2756814" cy="1085848"/>
          </a:xfrm>
        </p:grpSpPr>
        <p:cxnSp>
          <p:nvCxnSpPr>
            <p:cNvPr id="27" name="Straight Connector 26">
              <a:extLst>
                <a:ext uri="{FF2B5EF4-FFF2-40B4-BE49-F238E27FC236}">
                  <a16:creationId xmlns:a16="http://schemas.microsoft.com/office/drawing/2014/main" id="{DB4483F2-708F-4398-8A93-C886C6383E5C}"/>
                </a:ext>
              </a:extLst>
            </p:cNvPr>
            <p:cNvCxnSpPr/>
            <p:nvPr/>
          </p:nvCxnSpPr>
          <p:spPr>
            <a:xfrm>
              <a:off x="4419600" y="5057743"/>
              <a:ext cx="14478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1E6BA62-F659-4525-87B7-EC4CA4CBD44A}"/>
                </a:ext>
              </a:extLst>
            </p:cNvPr>
            <p:cNvCxnSpPr/>
            <p:nvPr/>
          </p:nvCxnSpPr>
          <p:spPr>
            <a:xfrm flipH="1">
              <a:off x="5867400" y="3990976"/>
              <a:ext cx="0" cy="10858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443E97-C990-45F2-8AF4-D9EB3F6AABC8}"/>
                </a:ext>
              </a:extLst>
            </p:cNvPr>
            <p:cNvCxnSpPr/>
            <p:nvPr/>
          </p:nvCxnSpPr>
          <p:spPr>
            <a:xfrm>
              <a:off x="5867400" y="3990976"/>
              <a:ext cx="1309014"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D1133EB-C509-4F11-85A6-93651E2B4B48}"/>
              </a:ext>
            </a:extLst>
          </p:cNvPr>
          <p:cNvGrpSpPr/>
          <p:nvPr/>
        </p:nvGrpSpPr>
        <p:grpSpPr>
          <a:xfrm>
            <a:off x="2609656" y="4095752"/>
            <a:ext cx="6644036" cy="1695448"/>
            <a:chOff x="532378" y="4248152"/>
            <a:chExt cx="6644036" cy="1695448"/>
          </a:xfrm>
        </p:grpSpPr>
        <p:cxnSp>
          <p:nvCxnSpPr>
            <p:cNvPr id="31" name="Straight Connector 30">
              <a:extLst>
                <a:ext uri="{FF2B5EF4-FFF2-40B4-BE49-F238E27FC236}">
                  <a16:creationId xmlns:a16="http://schemas.microsoft.com/office/drawing/2014/main" id="{9E1C1606-7EF0-4E62-9972-BA1697AE10E3}"/>
                </a:ext>
              </a:extLst>
            </p:cNvPr>
            <p:cNvCxnSpPr/>
            <p:nvPr/>
          </p:nvCxnSpPr>
          <p:spPr>
            <a:xfrm>
              <a:off x="532378" y="5943600"/>
              <a:ext cx="5716022"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C52B1E-BFA3-43D1-9C4F-696388D93E69}"/>
                </a:ext>
              </a:extLst>
            </p:cNvPr>
            <p:cNvCxnSpPr/>
            <p:nvPr/>
          </p:nvCxnSpPr>
          <p:spPr>
            <a:xfrm flipH="1">
              <a:off x="6248400" y="4248152"/>
              <a:ext cx="0" cy="16954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0D6684-CF47-4992-8BEA-E4425D213804}"/>
                </a:ext>
              </a:extLst>
            </p:cNvPr>
            <p:cNvCxnSpPr/>
            <p:nvPr/>
          </p:nvCxnSpPr>
          <p:spPr>
            <a:xfrm>
              <a:off x="6248400" y="4248152"/>
              <a:ext cx="928014"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87E801D-E254-4AFA-92B1-33EB1019496F}"/>
              </a:ext>
            </a:extLst>
          </p:cNvPr>
          <p:cNvGrpSpPr/>
          <p:nvPr/>
        </p:nvGrpSpPr>
        <p:grpSpPr>
          <a:xfrm>
            <a:off x="2610678" y="4357688"/>
            <a:ext cx="6644036" cy="1695448"/>
            <a:chOff x="533400" y="4510088"/>
            <a:chExt cx="6644036" cy="1695448"/>
          </a:xfrm>
        </p:grpSpPr>
        <p:cxnSp>
          <p:nvCxnSpPr>
            <p:cNvPr id="35" name="Straight Connector 34">
              <a:extLst>
                <a:ext uri="{FF2B5EF4-FFF2-40B4-BE49-F238E27FC236}">
                  <a16:creationId xmlns:a16="http://schemas.microsoft.com/office/drawing/2014/main" id="{31704F2A-D0F2-4373-90FB-B99625B56DAA}"/>
                </a:ext>
              </a:extLst>
            </p:cNvPr>
            <p:cNvCxnSpPr/>
            <p:nvPr/>
          </p:nvCxnSpPr>
          <p:spPr>
            <a:xfrm>
              <a:off x="533400" y="6205536"/>
              <a:ext cx="60960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68E978-EB17-4B67-95F1-CDDBE47C2C0F}"/>
                </a:ext>
              </a:extLst>
            </p:cNvPr>
            <p:cNvCxnSpPr/>
            <p:nvPr/>
          </p:nvCxnSpPr>
          <p:spPr>
            <a:xfrm flipH="1">
              <a:off x="6629400" y="4510088"/>
              <a:ext cx="0" cy="16954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169A95-30D8-497B-A851-443B06324A1D}"/>
                </a:ext>
              </a:extLst>
            </p:cNvPr>
            <p:cNvCxnSpPr/>
            <p:nvPr/>
          </p:nvCxnSpPr>
          <p:spPr>
            <a:xfrm>
              <a:off x="6629400" y="4510088"/>
              <a:ext cx="548036"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D6F95DD-DC84-45EA-B24B-A83A4DF90552}"/>
              </a:ext>
            </a:extLst>
          </p:cNvPr>
          <p:cNvGrpSpPr/>
          <p:nvPr/>
        </p:nvGrpSpPr>
        <p:grpSpPr>
          <a:xfrm>
            <a:off x="2610678" y="1752600"/>
            <a:ext cx="2286000" cy="2605088"/>
            <a:chOff x="533400" y="1905000"/>
            <a:chExt cx="2286000" cy="2605088"/>
          </a:xfrm>
        </p:grpSpPr>
        <p:cxnSp>
          <p:nvCxnSpPr>
            <p:cNvPr id="39" name="Straight Connector 38">
              <a:extLst>
                <a:ext uri="{FF2B5EF4-FFF2-40B4-BE49-F238E27FC236}">
                  <a16:creationId xmlns:a16="http://schemas.microsoft.com/office/drawing/2014/main" id="{098EB0D7-E19E-4707-B77C-6F0FC34CCEA5}"/>
                </a:ext>
              </a:extLst>
            </p:cNvPr>
            <p:cNvCxnSpPr/>
            <p:nvPr/>
          </p:nvCxnSpPr>
          <p:spPr>
            <a:xfrm>
              <a:off x="533400" y="1919288"/>
              <a:ext cx="16002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F01DD0D-2352-4808-98EF-12016B8A76F9}"/>
                </a:ext>
              </a:extLst>
            </p:cNvPr>
            <p:cNvCxnSpPr/>
            <p:nvPr/>
          </p:nvCxnSpPr>
          <p:spPr>
            <a:xfrm flipH="1">
              <a:off x="2133600" y="1905000"/>
              <a:ext cx="0" cy="26050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5725B8-C3EF-4BA3-A279-A7F7D087A434}"/>
                </a:ext>
              </a:extLst>
            </p:cNvPr>
            <p:cNvCxnSpPr/>
            <p:nvPr/>
          </p:nvCxnSpPr>
          <p:spPr>
            <a:xfrm>
              <a:off x="2133600" y="2362200"/>
              <a:ext cx="685800" cy="0"/>
            </a:xfrm>
            <a:prstGeom prst="line">
              <a:avLst/>
            </a:prstGeom>
            <a:ln w="25400">
              <a:head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758D366-EF00-4726-B08C-49FC775DBB65}"/>
                </a:ext>
              </a:extLst>
            </p:cNvPr>
            <p:cNvCxnSpPr/>
            <p:nvPr/>
          </p:nvCxnSpPr>
          <p:spPr>
            <a:xfrm>
              <a:off x="2119312" y="4510088"/>
              <a:ext cx="6858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A5B39FF2-26A2-4509-9883-2A8C2271BC26}"/>
              </a:ext>
            </a:extLst>
          </p:cNvPr>
          <p:cNvGrpSpPr/>
          <p:nvPr/>
        </p:nvGrpSpPr>
        <p:grpSpPr>
          <a:xfrm>
            <a:off x="2610678" y="2195512"/>
            <a:ext cx="2286000" cy="2452688"/>
            <a:chOff x="533400" y="2347912"/>
            <a:chExt cx="2286000" cy="2452688"/>
          </a:xfrm>
        </p:grpSpPr>
        <p:cxnSp>
          <p:nvCxnSpPr>
            <p:cNvPr id="44" name="Straight Connector 43">
              <a:extLst>
                <a:ext uri="{FF2B5EF4-FFF2-40B4-BE49-F238E27FC236}">
                  <a16:creationId xmlns:a16="http://schemas.microsoft.com/office/drawing/2014/main" id="{6C1B9E48-49A0-4662-9726-62628F66BAE2}"/>
                </a:ext>
              </a:extLst>
            </p:cNvPr>
            <p:cNvCxnSpPr/>
            <p:nvPr/>
          </p:nvCxnSpPr>
          <p:spPr>
            <a:xfrm>
              <a:off x="533400" y="2362200"/>
              <a:ext cx="11430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019A04C-15E6-4E4C-BB05-30A98EAFFEE0}"/>
                </a:ext>
              </a:extLst>
            </p:cNvPr>
            <p:cNvCxnSpPr/>
            <p:nvPr/>
          </p:nvCxnSpPr>
          <p:spPr>
            <a:xfrm flipH="1">
              <a:off x="1676400" y="2347912"/>
              <a:ext cx="0" cy="24526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9DC4212-86ED-465E-8ADE-7C73E41BD6A0}"/>
                </a:ext>
              </a:extLst>
            </p:cNvPr>
            <p:cNvCxnSpPr/>
            <p:nvPr/>
          </p:nvCxnSpPr>
          <p:spPr>
            <a:xfrm>
              <a:off x="1676400" y="2667000"/>
              <a:ext cx="1143000" cy="0"/>
            </a:xfrm>
            <a:prstGeom prst="line">
              <a:avLst/>
            </a:prstGeom>
            <a:ln w="25400">
              <a:head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83B09E-7354-4AB2-9D86-5CD02029DB11}"/>
                </a:ext>
              </a:extLst>
            </p:cNvPr>
            <p:cNvCxnSpPr/>
            <p:nvPr/>
          </p:nvCxnSpPr>
          <p:spPr>
            <a:xfrm>
              <a:off x="1676400" y="4800600"/>
              <a:ext cx="1128712"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D950421-9843-423E-9C1E-551B9B774B7D}"/>
              </a:ext>
            </a:extLst>
          </p:cNvPr>
          <p:cNvGrpSpPr/>
          <p:nvPr/>
        </p:nvGrpSpPr>
        <p:grpSpPr>
          <a:xfrm>
            <a:off x="2609656" y="2852736"/>
            <a:ext cx="2287022" cy="2162176"/>
            <a:chOff x="532378" y="3005136"/>
            <a:chExt cx="2287022" cy="2162176"/>
          </a:xfrm>
        </p:grpSpPr>
        <p:cxnSp>
          <p:nvCxnSpPr>
            <p:cNvPr id="49" name="Straight Connector 48">
              <a:extLst>
                <a:ext uri="{FF2B5EF4-FFF2-40B4-BE49-F238E27FC236}">
                  <a16:creationId xmlns:a16="http://schemas.microsoft.com/office/drawing/2014/main" id="{489A4970-F1CB-4D25-B036-5BA769EC7927}"/>
                </a:ext>
              </a:extLst>
            </p:cNvPr>
            <p:cNvCxnSpPr/>
            <p:nvPr/>
          </p:nvCxnSpPr>
          <p:spPr>
            <a:xfrm>
              <a:off x="532378" y="5167312"/>
              <a:ext cx="2272734"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2D12A3-9CAC-4F41-98CD-23BDE0183CE0}"/>
                </a:ext>
              </a:extLst>
            </p:cNvPr>
            <p:cNvCxnSpPr/>
            <p:nvPr/>
          </p:nvCxnSpPr>
          <p:spPr>
            <a:xfrm flipH="1">
              <a:off x="914400" y="3005136"/>
              <a:ext cx="0" cy="2162176"/>
            </a:xfrm>
            <a:prstGeom prst="line">
              <a:avLst/>
            </a:prstGeom>
            <a:ln w="25400">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FAA7EE-1BDB-4B57-891F-6172ACCA8EB0}"/>
                </a:ext>
              </a:extLst>
            </p:cNvPr>
            <p:cNvCxnSpPr/>
            <p:nvPr/>
          </p:nvCxnSpPr>
          <p:spPr>
            <a:xfrm>
              <a:off x="914400" y="3019424"/>
              <a:ext cx="19050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AE6F795-34D4-41E6-8996-E9BA2B6AAAEE}"/>
              </a:ext>
            </a:extLst>
          </p:cNvPr>
          <p:cNvGrpSpPr/>
          <p:nvPr/>
        </p:nvGrpSpPr>
        <p:grpSpPr>
          <a:xfrm>
            <a:off x="2609656" y="3233736"/>
            <a:ext cx="2287022" cy="2176464"/>
            <a:chOff x="532378" y="3386136"/>
            <a:chExt cx="2287022" cy="2176464"/>
          </a:xfrm>
        </p:grpSpPr>
        <p:cxnSp>
          <p:nvCxnSpPr>
            <p:cNvPr id="53" name="Straight Connector 52">
              <a:extLst>
                <a:ext uri="{FF2B5EF4-FFF2-40B4-BE49-F238E27FC236}">
                  <a16:creationId xmlns:a16="http://schemas.microsoft.com/office/drawing/2014/main" id="{EED219FE-C9DB-4DDF-BA17-B8294E35E4F3}"/>
                </a:ext>
              </a:extLst>
            </p:cNvPr>
            <p:cNvCxnSpPr/>
            <p:nvPr/>
          </p:nvCxnSpPr>
          <p:spPr>
            <a:xfrm>
              <a:off x="532378" y="5562600"/>
              <a:ext cx="2272734"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F3A524-DDC4-4202-896B-B5A6802D51B8}"/>
                </a:ext>
              </a:extLst>
            </p:cNvPr>
            <p:cNvCxnSpPr/>
            <p:nvPr/>
          </p:nvCxnSpPr>
          <p:spPr>
            <a:xfrm flipH="1">
              <a:off x="1295400" y="3386136"/>
              <a:ext cx="0" cy="2162176"/>
            </a:xfrm>
            <a:prstGeom prst="line">
              <a:avLst/>
            </a:prstGeom>
            <a:ln w="25400">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8046918-0800-44EC-B709-001A85021DF9}"/>
                </a:ext>
              </a:extLst>
            </p:cNvPr>
            <p:cNvCxnSpPr/>
            <p:nvPr/>
          </p:nvCxnSpPr>
          <p:spPr>
            <a:xfrm>
              <a:off x="1295400" y="3400424"/>
              <a:ext cx="1524000"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2F817DBF-7B27-4384-8C11-76BB733B7EA9}"/>
              </a:ext>
            </a:extLst>
          </p:cNvPr>
          <p:cNvSpPr txBox="1"/>
          <p:nvPr/>
        </p:nvSpPr>
        <p:spPr>
          <a:xfrm>
            <a:off x="2114310" y="838200"/>
            <a:ext cx="40588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S</a:t>
            </a:r>
            <a:r>
              <a:rPr lang="en-US" sz="2000" i="1" baseline="-25000">
                <a:latin typeface="Cambria Math" panose="02040503050406030204" pitchFamily="18" charset="0"/>
                <a:ea typeface="Cambria Math" panose="02040503050406030204" pitchFamily="18" charset="0"/>
              </a:rPr>
              <a:t>3</a:t>
            </a:r>
          </a:p>
        </p:txBody>
      </p:sp>
      <p:sp>
        <p:nvSpPr>
          <p:cNvPr id="57" name="TextBox 56">
            <a:extLst>
              <a:ext uri="{FF2B5EF4-FFF2-40B4-BE49-F238E27FC236}">
                <a16:creationId xmlns:a16="http://schemas.microsoft.com/office/drawing/2014/main" id="{DC3994A3-A037-4ED6-88D6-AA7667D652C5}"/>
              </a:ext>
            </a:extLst>
          </p:cNvPr>
          <p:cNvSpPr txBox="1"/>
          <p:nvPr/>
        </p:nvSpPr>
        <p:spPr>
          <a:xfrm>
            <a:off x="2114310" y="1524000"/>
            <a:ext cx="40588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S</a:t>
            </a:r>
            <a:r>
              <a:rPr lang="en-US" sz="2000" i="1" baseline="-25000">
                <a:latin typeface="Cambria Math" panose="02040503050406030204" pitchFamily="18" charset="0"/>
                <a:ea typeface="Cambria Math" panose="02040503050406030204" pitchFamily="18" charset="0"/>
              </a:rPr>
              <a:t>1</a:t>
            </a:r>
          </a:p>
        </p:txBody>
      </p:sp>
      <p:sp>
        <p:nvSpPr>
          <p:cNvPr id="58" name="TextBox 57">
            <a:extLst>
              <a:ext uri="{FF2B5EF4-FFF2-40B4-BE49-F238E27FC236}">
                <a16:creationId xmlns:a16="http://schemas.microsoft.com/office/drawing/2014/main" id="{F5E9FC91-435E-4F1B-971B-F20A9DB515E1}"/>
              </a:ext>
            </a:extLst>
          </p:cNvPr>
          <p:cNvSpPr txBox="1"/>
          <p:nvPr/>
        </p:nvSpPr>
        <p:spPr>
          <a:xfrm>
            <a:off x="2114310" y="1962090"/>
            <a:ext cx="40588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S</a:t>
            </a:r>
            <a:r>
              <a:rPr lang="en-US" sz="2000" i="1" baseline="-25000">
                <a:latin typeface="Cambria Math" panose="02040503050406030204" pitchFamily="18" charset="0"/>
                <a:ea typeface="Cambria Math" panose="02040503050406030204" pitchFamily="18" charset="0"/>
              </a:rPr>
              <a:t>0</a:t>
            </a:r>
          </a:p>
        </p:txBody>
      </p:sp>
      <p:sp>
        <p:nvSpPr>
          <p:cNvPr id="59" name="TextBox 58">
            <a:extLst>
              <a:ext uri="{FF2B5EF4-FFF2-40B4-BE49-F238E27FC236}">
                <a16:creationId xmlns:a16="http://schemas.microsoft.com/office/drawing/2014/main" id="{FF6E5900-165A-483C-AE6E-77AB9484F232}"/>
              </a:ext>
            </a:extLst>
          </p:cNvPr>
          <p:cNvSpPr txBox="1"/>
          <p:nvPr/>
        </p:nvSpPr>
        <p:spPr>
          <a:xfrm>
            <a:off x="2128598" y="5138707"/>
            <a:ext cx="393056"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i</a:t>
            </a:r>
          </a:p>
        </p:txBody>
      </p:sp>
      <p:sp>
        <p:nvSpPr>
          <p:cNvPr id="60" name="TextBox 59">
            <a:extLst>
              <a:ext uri="{FF2B5EF4-FFF2-40B4-BE49-F238E27FC236}">
                <a16:creationId xmlns:a16="http://schemas.microsoft.com/office/drawing/2014/main" id="{1FCFB814-1F49-4DFA-87FF-E97D55D1CD88}"/>
              </a:ext>
            </a:extLst>
          </p:cNvPr>
          <p:cNvSpPr txBox="1"/>
          <p:nvPr/>
        </p:nvSpPr>
        <p:spPr>
          <a:xfrm>
            <a:off x="2127530" y="4800600"/>
            <a:ext cx="38985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B</a:t>
            </a:r>
            <a:r>
              <a:rPr lang="en-US" sz="2000" i="1" baseline="-25000">
                <a:latin typeface="Cambria Math" panose="02040503050406030204" pitchFamily="18" charset="0"/>
                <a:ea typeface="Cambria Math" panose="02040503050406030204" pitchFamily="18" charset="0"/>
              </a:rPr>
              <a:t>i</a:t>
            </a:r>
          </a:p>
        </p:txBody>
      </p:sp>
      <p:sp>
        <p:nvSpPr>
          <p:cNvPr id="61" name="TextBox 60">
            <a:extLst>
              <a:ext uri="{FF2B5EF4-FFF2-40B4-BE49-F238E27FC236}">
                <a16:creationId xmlns:a16="http://schemas.microsoft.com/office/drawing/2014/main" id="{46CC77E1-029C-4673-8F0B-7B0E38A7FE49}"/>
              </a:ext>
            </a:extLst>
          </p:cNvPr>
          <p:cNvSpPr txBox="1"/>
          <p:nvPr/>
        </p:nvSpPr>
        <p:spPr>
          <a:xfrm>
            <a:off x="2070378" y="5486400"/>
            <a:ext cx="543739"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i-1</a:t>
            </a:r>
          </a:p>
        </p:txBody>
      </p:sp>
      <p:sp>
        <p:nvSpPr>
          <p:cNvPr id="62" name="TextBox 61">
            <a:extLst>
              <a:ext uri="{FF2B5EF4-FFF2-40B4-BE49-F238E27FC236}">
                <a16:creationId xmlns:a16="http://schemas.microsoft.com/office/drawing/2014/main" id="{C777A03A-7F1C-4A49-9632-42FF12D823A0}"/>
              </a:ext>
            </a:extLst>
          </p:cNvPr>
          <p:cNvSpPr txBox="1"/>
          <p:nvPr/>
        </p:nvSpPr>
        <p:spPr>
          <a:xfrm>
            <a:off x="2029654" y="5791200"/>
            <a:ext cx="615874"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A</a:t>
            </a:r>
            <a:r>
              <a:rPr lang="en-US" sz="2000" i="1" baseline="-25000">
                <a:latin typeface="Cambria Math" panose="02040503050406030204" pitchFamily="18" charset="0"/>
                <a:ea typeface="Cambria Math" panose="02040503050406030204" pitchFamily="18" charset="0"/>
              </a:rPr>
              <a:t>i+1</a:t>
            </a:r>
          </a:p>
        </p:txBody>
      </p:sp>
      <p:cxnSp>
        <p:nvCxnSpPr>
          <p:cNvPr id="63" name="Straight Connector 62">
            <a:extLst>
              <a:ext uri="{FF2B5EF4-FFF2-40B4-BE49-F238E27FC236}">
                <a16:creationId xmlns:a16="http://schemas.microsoft.com/office/drawing/2014/main" id="{EE99AD59-DEAB-4328-8DC1-D1A6C6427507}"/>
              </a:ext>
            </a:extLst>
          </p:cNvPr>
          <p:cNvCxnSpPr/>
          <p:nvPr/>
        </p:nvCxnSpPr>
        <p:spPr>
          <a:xfrm flipH="1">
            <a:off x="5658678" y="1576417"/>
            <a:ext cx="0" cy="347631"/>
          </a:xfrm>
          <a:prstGeom prst="line">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9CA1C01-2F79-45C0-BB22-466873F8AD8F}"/>
              </a:ext>
            </a:extLst>
          </p:cNvPr>
          <p:cNvSpPr txBox="1"/>
          <p:nvPr/>
        </p:nvSpPr>
        <p:spPr>
          <a:xfrm>
            <a:off x="5644390" y="1490602"/>
            <a:ext cx="389850"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C</a:t>
            </a:r>
            <a:r>
              <a:rPr lang="en-US" sz="2000" i="1" baseline="-25000">
                <a:latin typeface="Cambria Math" panose="02040503050406030204" pitchFamily="18" charset="0"/>
                <a:ea typeface="Cambria Math" panose="02040503050406030204" pitchFamily="18" charset="0"/>
              </a:rPr>
              <a:t>i</a:t>
            </a:r>
          </a:p>
        </p:txBody>
      </p:sp>
      <p:cxnSp>
        <p:nvCxnSpPr>
          <p:cNvPr id="65" name="Straight Connector 64">
            <a:extLst>
              <a:ext uri="{FF2B5EF4-FFF2-40B4-BE49-F238E27FC236}">
                <a16:creationId xmlns:a16="http://schemas.microsoft.com/office/drawing/2014/main" id="{6AF01466-8A6A-4B47-B303-C62EC57C316A}"/>
              </a:ext>
            </a:extLst>
          </p:cNvPr>
          <p:cNvCxnSpPr/>
          <p:nvPr/>
        </p:nvCxnSpPr>
        <p:spPr>
          <a:xfrm flipH="1">
            <a:off x="5658678" y="3429000"/>
            <a:ext cx="0" cy="347631"/>
          </a:xfrm>
          <a:prstGeom prst="line">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12ED9C4-EA81-46DE-BDC6-B1D7F5832A41}"/>
              </a:ext>
            </a:extLst>
          </p:cNvPr>
          <p:cNvSpPr txBox="1"/>
          <p:nvPr/>
        </p:nvSpPr>
        <p:spPr>
          <a:xfrm>
            <a:off x="5658678" y="3486090"/>
            <a:ext cx="748923"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C</a:t>
            </a:r>
            <a:r>
              <a:rPr lang="en-US" sz="2000" i="1" baseline="-25000">
                <a:latin typeface="Cambria Math" panose="02040503050406030204" pitchFamily="18" charset="0"/>
                <a:ea typeface="Cambria Math" panose="02040503050406030204" pitchFamily="18" charset="0"/>
              </a:rPr>
              <a:t>i </a:t>
            </a:r>
            <a:r>
              <a:rPr lang="en-US" sz="2000">
                <a:latin typeface="Cambria Math" panose="02040503050406030204" pitchFamily="18" charset="0"/>
                <a:ea typeface="Cambria Math" panose="02040503050406030204" pitchFamily="18" charset="0"/>
              </a:rPr>
              <a:t>+1</a:t>
            </a:r>
            <a:endParaRPr lang="en-US" sz="2000" i="1" baseline="-25000">
              <a:latin typeface="Cambria Math" panose="02040503050406030204" pitchFamily="18" charset="0"/>
              <a:ea typeface="Cambria Math" panose="02040503050406030204" pitchFamily="18" charset="0"/>
            </a:endParaRPr>
          </a:p>
        </p:txBody>
      </p:sp>
      <p:sp>
        <p:nvSpPr>
          <p:cNvPr id="67" name="TextBox 66">
            <a:extLst>
              <a:ext uri="{FF2B5EF4-FFF2-40B4-BE49-F238E27FC236}">
                <a16:creationId xmlns:a16="http://schemas.microsoft.com/office/drawing/2014/main" id="{731EF6E5-A2ED-4C62-B5BD-DE6535D3BE51}"/>
              </a:ext>
            </a:extLst>
          </p:cNvPr>
          <p:cNvSpPr txBox="1"/>
          <p:nvPr/>
        </p:nvSpPr>
        <p:spPr>
          <a:xfrm>
            <a:off x="7173828" y="2266890"/>
            <a:ext cx="402674"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D</a:t>
            </a:r>
            <a:r>
              <a:rPr lang="en-US" sz="2000" i="1" baseline="-25000">
                <a:latin typeface="Cambria Math" panose="02040503050406030204" pitchFamily="18" charset="0"/>
                <a:ea typeface="Cambria Math" panose="02040503050406030204" pitchFamily="18" charset="0"/>
              </a:rPr>
              <a:t>i</a:t>
            </a:r>
          </a:p>
        </p:txBody>
      </p:sp>
      <p:sp>
        <p:nvSpPr>
          <p:cNvPr id="68" name="TextBox 67">
            <a:extLst>
              <a:ext uri="{FF2B5EF4-FFF2-40B4-BE49-F238E27FC236}">
                <a16:creationId xmlns:a16="http://schemas.microsoft.com/office/drawing/2014/main" id="{46BBEC04-5DA0-4077-8391-5B4707165AC8}"/>
              </a:ext>
            </a:extLst>
          </p:cNvPr>
          <p:cNvSpPr txBox="1"/>
          <p:nvPr/>
        </p:nvSpPr>
        <p:spPr>
          <a:xfrm>
            <a:off x="7182678" y="4476690"/>
            <a:ext cx="389850" cy="400110"/>
          </a:xfrm>
          <a:prstGeom prst="rect">
            <a:avLst/>
          </a:prstGeom>
          <a:noFill/>
        </p:spPr>
        <p:txBody>
          <a:bodyPr wrap="none" rtlCol="0">
            <a:spAutoFit/>
          </a:bodyPr>
          <a:lstStyle/>
          <a:p>
            <a:r>
              <a:rPr lang="en-US" sz="2000" i="1" err="1">
                <a:latin typeface="Cambria Math" panose="02040503050406030204" pitchFamily="18" charset="0"/>
                <a:ea typeface="Cambria Math" panose="02040503050406030204" pitchFamily="18" charset="0"/>
              </a:rPr>
              <a:t>E</a:t>
            </a:r>
            <a:r>
              <a:rPr lang="en-US" sz="2000" i="1" baseline="-25000" err="1">
                <a:latin typeface="Cambria Math" panose="02040503050406030204" pitchFamily="18" charset="0"/>
                <a:ea typeface="Cambria Math" panose="02040503050406030204" pitchFamily="18" charset="0"/>
              </a:rPr>
              <a:t>i</a:t>
            </a:r>
            <a:endParaRPr lang="en-US" sz="2000" i="1" baseline="-25000">
              <a:latin typeface="Cambria Math" panose="02040503050406030204" pitchFamily="18" charset="0"/>
              <a:ea typeface="Cambria Math" panose="02040503050406030204" pitchFamily="18" charset="0"/>
            </a:endParaRPr>
          </a:p>
        </p:txBody>
      </p:sp>
      <p:cxnSp>
        <p:nvCxnSpPr>
          <p:cNvPr id="69" name="Straight Connector 68">
            <a:extLst>
              <a:ext uri="{FF2B5EF4-FFF2-40B4-BE49-F238E27FC236}">
                <a16:creationId xmlns:a16="http://schemas.microsoft.com/office/drawing/2014/main" id="{4511E765-DC56-4881-91E5-6DD0B99EF3BF}"/>
              </a:ext>
            </a:extLst>
          </p:cNvPr>
          <p:cNvCxnSpPr/>
          <p:nvPr/>
        </p:nvCxnSpPr>
        <p:spPr>
          <a:xfrm>
            <a:off x="10611700" y="3657600"/>
            <a:ext cx="419078" cy="0"/>
          </a:xfrm>
          <a:prstGeom prst="line">
            <a:avLst/>
          </a:prstGeom>
          <a:ln w="25400">
            <a:head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3BF8747-C034-48A0-9726-71DBC395A9F8}"/>
              </a:ext>
            </a:extLst>
          </p:cNvPr>
          <p:cNvSpPr txBox="1"/>
          <p:nvPr/>
        </p:nvSpPr>
        <p:spPr>
          <a:xfrm>
            <a:off x="10611678" y="3257490"/>
            <a:ext cx="370614" cy="400110"/>
          </a:xfrm>
          <a:prstGeom prst="rect">
            <a:avLst/>
          </a:prstGeom>
          <a:noFill/>
        </p:spPr>
        <p:txBody>
          <a:bodyPr wrap="none" rtlCol="0">
            <a:spAutoFit/>
          </a:bodyPr>
          <a:lstStyle/>
          <a:p>
            <a:r>
              <a:rPr lang="en-US" sz="2000" i="1">
                <a:latin typeface="Cambria Math" panose="02040503050406030204" pitchFamily="18" charset="0"/>
                <a:ea typeface="Cambria Math" panose="02040503050406030204" pitchFamily="18" charset="0"/>
              </a:rPr>
              <a:t>F</a:t>
            </a:r>
            <a:r>
              <a:rPr lang="en-US" sz="2000" i="1" baseline="-25000">
                <a:latin typeface="Cambria Math" panose="02040503050406030204" pitchFamily="18" charset="0"/>
                <a:ea typeface="Cambria Math" panose="02040503050406030204" pitchFamily="18" charset="0"/>
              </a:rPr>
              <a:t>i</a:t>
            </a:r>
          </a:p>
        </p:txBody>
      </p:sp>
      <p:sp>
        <p:nvSpPr>
          <p:cNvPr id="71" name="TextBox 70">
            <a:extLst>
              <a:ext uri="{FF2B5EF4-FFF2-40B4-BE49-F238E27FC236}">
                <a16:creationId xmlns:a16="http://schemas.microsoft.com/office/drawing/2014/main" id="{74C2832E-4593-43BB-940D-DD9E6C7EF518}"/>
              </a:ext>
            </a:extLst>
          </p:cNvPr>
          <p:cNvSpPr txBox="1"/>
          <p:nvPr/>
        </p:nvSpPr>
        <p:spPr>
          <a:xfrm>
            <a:off x="7106478" y="5410200"/>
            <a:ext cx="542136" cy="400110"/>
          </a:xfrm>
          <a:prstGeom prst="rect">
            <a:avLst/>
          </a:prstGeom>
          <a:noFill/>
        </p:spPr>
        <p:txBody>
          <a:bodyPr wrap="none" rtlCol="0">
            <a:spAutoFit/>
          </a:bodyPr>
          <a:lstStyle/>
          <a:p>
            <a:r>
              <a:rPr lang="en-US" sz="2000" i="1" err="1">
                <a:latin typeface="Cambria Math" panose="02040503050406030204" pitchFamily="18" charset="0"/>
                <a:ea typeface="Cambria Math" panose="02040503050406030204" pitchFamily="18" charset="0"/>
              </a:rPr>
              <a:t>shr</a:t>
            </a:r>
            <a:endParaRPr lang="en-US" sz="2000" i="1" baseline="-25000">
              <a:latin typeface="Cambria Math" panose="02040503050406030204" pitchFamily="18" charset="0"/>
              <a:ea typeface="Cambria Math" panose="02040503050406030204" pitchFamily="18" charset="0"/>
            </a:endParaRPr>
          </a:p>
        </p:txBody>
      </p:sp>
      <p:sp>
        <p:nvSpPr>
          <p:cNvPr id="72" name="TextBox 71">
            <a:extLst>
              <a:ext uri="{FF2B5EF4-FFF2-40B4-BE49-F238E27FC236}">
                <a16:creationId xmlns:a16="http://schemas.microsoft.com/office/drawing/2014/main" id="{D5C74045-EB6C-42A5-B0DC-B3C091325EF0}"/>
              </a:ext>
            </a:extLst>
          </p:cNvPr>
          <p:cNvSpPr txBox="1"/>
          <p:nvPr/>
        </p:nvSpPr>
        <p:spPr>
          <a:xfrm>
            <a:off x="7106478" y="5695890"/>
            <a:ext cx="505267" cy="400110"/>
          </a:xfrm>
          <a:prstGeom prst="rect">
            <a:avLst/>
          </a:prstGeom>
          <a:noFill/>
        </p:spPr>
        <p:txBody>
          <a:bodyPr wrap="none" rtlCol="0">
            <a:spAutoFit/>
          </a:bodyPr>
          <a:lstStyle/>
          <a:p>
            <a:r>
              <a:rPr lang="en-US" sz="2000" i="1" err="1">
                <a:latin typeface="Cambria Math" panose="02040503050406030204" pitchFamily="18" charset="0"/>
                <a:ea typeface="Cambria Math" panose="02040503050406030204" pitchFamily="18" charset="0"/>
              </a:rPr>
              <a:t>shl</a:t>
            </a:r>
            <a:endParaRPr lang="en-US" sz="2000" i="1" baseline="-25000">
              <a:latin typeface="Cambria Math" panose="02040503050406030204" pitchFamily="18" charset="0"/>
              <a:ea typeface="Cambria Math" panose="02040503050406030204" pitchFamily="18" charset="0"/>
            </a:endParaRPr>
          </a:p>
        </p:txBody>
      </p:sp>
      <p:sp>
        <p:nvSpPr>
          <p:cNvPr id="73" name="TextBox 72">
            <a:extLst>
              <a:ext uri="{FF2B5EF4-FFF2-40B4-BE49-F238E27FC236}">
                <a16:creationId xmlns:a16="http://schemas.microsoft.com/office/drawing/2014/main" id="{9C9E5EC5-30C5-4256-A0AF-F4D5AA911C46}"/>
              </a:ext>
            </a:extLst>
          </p:cNvPr>
          <p:cNvSpPr txBox="1"/>
          <p:nvPr/>
        </p:nvSpPr>
        <p:spPr>
          <a:xfrm>
            <a:off x="9211062" y="2886886"/>
            <a:ext cx="789849" cy="369332"/>
          </a:xfrm>
          <a:prstGeom prst="rect">
            <a:avLst/>
          </a:prstGeom>
          <a:noFill/>
        </p:spPr>
        <p:txBody>
          <a:bodyPr wrap="square" rtlCol="0">
            <a:spAutoFit/>
          </a:bodyPr>
          <a:lstStyle/>
          <a:p>
            <a:pPr algn="ctr"/>
            <a:r>
              <a:rPr lang="en-US">
                <a:solidFill>
                  <a:schemeClr val="bg1"/>
                </a:solidFill>
              </a:rPr>
              <a:t>Select</a:t>
            </a:r>
          </a:p>
        </p:txBody>
      </p:sp>
    </p:spTree>
    <p:extLst>
      <p:ext uri="{BB962C8B-B14F-4D97-AF65-F5344CB8AC3E}">
        <p14:creationId xmlns:p14="http://schemas.microsoft.com/office/powerpoint/2010/main" val="6446981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dur="50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0" presetClass="entr" presetSubtype="0" dur="50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dur="50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10" presetClass="entr" presetSubtype="0" dur="50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dur="50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par>
                                <p:cTn id="42" presetID="10" presetClass="entr" presetSubtype="0" dur="500" fill="hold" grpId="0" nodeType="with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10" presetClass="entr" presetSubtype="0" dur="50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dur="500" fill="hold" grpId="0"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dur="50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0" presetClass="entr" presetSubtype="0" dur="50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dur="50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childTnLst>
                    </p:cTn>
                  </p:par>
                  <p:par>
                    <p:cTn id="64" fill="hold" nodeType="clickPar">
                      <p:stCondLst>
                        <p:cond delay="indefinite"/>
                      </p:stCondLst>
                      <p:childTnLst>
                        <p:par>
                          <p:cTn id="65" fill="hold">
                            <p:stCondLst>
                              <p:cond delay="0"/>
                            </p:stCondLst>
                            <p:childTnLst>
                              <p:par>
                                <p:cTn id="66" presetID="10" presetClass="entr" presetSubtype="0" dur="50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0" presetClass="entr" presetSubtype="0" dur="50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par>
                                <p:cTn id="77" presetID="10" presetClass="entr" presetSubtype="0" dur="50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childTnLst>
                          </p:cTn>
                        </p:par>
                      </p:childTnLst>
                    </p:cTn>
                  </p:par>
                  <p:par>
                    <p:cTn id="80" fill="hold" nodeType="clickPar">
                      <p:stCondLst>
                        <p:cond delay="indefinite"/>
                      </p:stCondLst>
                      <p:childTnLst>
                        <p:par>
                          <p:cTn id="81" fill="hold">
                            <p:stCondLst>
                              <p:cond delay="0"/>
                            </p:stCondLst>
                            <p:childTnLst>
                              <p:par>
                                <p:cTn id="82" presetID="10" presetClass="entr" presetSubtype="0" dur="500" fill="hold" nodeType="click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fade">
                                      <p:cBhvr>
                                        <p:cTn id="84" dur="500"/>
                                        <p:tgtEl>
                                          <p:spTgt spid="63"/>
                                        </p:tgtEl>
                                      </p:cBhvr>
                                    </p:animEffect>
                                  </p:childTnLst>
                                </p:cTn>
                              </p:par>
                              <p:par>
                                <p:cTn id="85" presetID="10" presetClass="entr" presetSubtype="0" dur="50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childTnLst>
                          </p:cTn>
                        </p:par>
                      </p:childTnLst>
                    </p:cTn>
                  </p:par>
                  <p:par>
                    <p:cTn id="88" fill="hold" nodeType="clickPar">
                      <p:stCondLst>
                        <p:cond delay="indefinite"/>
                      </p:stCondLst>
                      <p:childTnLst>
                        <p:par>
                          <p:cTn id="89" fill="hold">
                            <p:stCondLst>
                              <p:cond delay="0"/>
                            </p:stCondLst>
                            <p:childTnLst>
                              <p:par>
                                <p:cTn id="90" presetID="10" presetClass="entr" presetSubtype="0" dur="500" fill="hold" nodeType="click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par>
                                <p:cTn id="93" presetID="10" presetClass="entr" presetSubtype="0" dur="50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500"/>
                                        <p:tgtEl>
                                          <p:spTgt spid="66"/>
                                        </p:tgtEl>
                                      </p:cBhvr>
                                    </p:animEffect>
                                  </p:childTnLst>
                                </p:cTn>
                              </p:par>
                            </p:childTnLst>
                          </p:cTn>
                        </p:par>
                      </p:childTnLst>
                    </p:cTn>
                  </p:par>
                  <p:par>
                    <p:cTn id="96" fill="hold" nodeType="clickPar">
                      <p:stCondLst>
                        <p:cond delay="indefinite"/>
                      </p:stCondLst>
                      <p:childTnLst>
                        <p:par>
                          <p:cTn id="97" fill="hold">
                            <p:stCondLst>
                              <p:cond delay="0"/>
                            </p:stCondLst>
                            <p:childTnLst>
                              <p:par>
                                <p:cTn id="98" presetID="10" presetClass="entr" presetSubtype="0" dur="500" fill="hold"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dur="500"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fade">
                                      <p:cBhvr>
                                        <p:cTn id="103" dur="500"/>
                                        <p:tgtEl>
                                          <p:spTgt spid="57"/>
                                        </p:tgtEl>
                                      </p:cBhvr>
                                    </p:animEffect>
                                  </p:childTnLst>
                                </p:cTn>
                              </p:par>
                            </p:childTnLst>
                          </p:cTn>
                        </p:par>
                      </p:childTnLst>
                    </p:cTn>
                  </p:par>
                  <p:par>
                    <p:cTn id="104" fill="hold" nodeType="clickPar">
                      <p:stCondLst>
                        <p:cond delay="indefinite"/>
                      </p:stCondLst>
                      <p:childTnLst>
                        <p:par>
                          <p:cTn id="105" fill="hold">
                            <p:stCondLst>
                              <p:cond delay="0"/>
                            </p:stCondLst>
                            <p:childTnLst>
                              <p:par>
                                <p:cTn id="106" presetID="10" presetClass="entr" presetSubtype="0" dur="500" fill="hold"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dur="50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childTnLst>
                          </p:cTn>
                        </p:par>
                      </p:childTnLst>
                    </p:cTn>
                  </p:par>
                  <p:par>
                    <p:cTn id="112" fill="hold" nodeType="clickPar">
                      <p:stCondLst>
                        <p:cond delay="indefinite"/>
                      </p:stCondLst>
                      <p:childTnLst>
                        <p:par>
                          <p:cTn id="113" fill="hold">
                            <p:stCondLst>
                              <p:cond delay="0"/>
                            </p:stCondLst>
                            <p:childTnLst>
                              <p:par>
                                <p:cTn id="114" presetID="10" presetClass="entr" presetSubtype="0" dur="500" fill="hold" nodeType="click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fade">
                                      <p:cBhvr>
                                        <p:cTn id="116" dur="500"/>
                                        <p:tgtEl>
                                          <p:spTgt spid="52"/>
                                        </p:tgtEl>
                                      </p:cBhvr>
                                    </p:animEffect>
                                  </p:childTnLst>
                                </p:cTn>
                              </p:par>
                              <p:par>
                                <p:cTn id="117" presetID="10" presetClass="entr" presetSubtype="0" dur="500" fill="hold" nodeType="with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fade">
                                      <p:cBhvr>
                                        <p:cTn id="119" dur="500"/>
                                        <p:tgtEl>
                                          <p:spTgt spid="48"/>
                                        </p:tgtEl>
                                      </p:cBhvr>
                                    </p:animEffect>
                                  </p:childTnLst>
                                </p:cTn>
                              </p:par>
                              <p:par>
                                <p:cTn id="120" presetID="10" presetClass="entr" presetSubtype="0" dur="500" fill="hold" grpId="0" nodeType="withEffect">
                                  <p:stCondLst>
                                    <p:cond delay="0"/>
                                  </p:stCondLst>
                                  <p:childTnLst>
                                    <p:set>
                                      <p:cBhvr>
                                        <p:cTn id="121" dur="1" fill="hold">
                                          <p:stCondLst>
                                            <p:cond delay="0"/>
                                          </p:stCondLst>
                                        </p:cTn>
                                        <p:tgtEl>
                                          <p:spTgt spid="59"/>
                                        </p:tgtEl>
                                        <p:attrNameLst>
                                          <p:attrName>style.visibility</p:attrName>
                                        </p:attrNameLst>
                                      </p:cBhvr>
                                      <p:to>
                                        <p:strVal val="visible"/>
                                      </p:to>
                                    </p:set>
                                    <p:animEffect transition="in" filter="fade">
                                      <p:cBhvr>
                                        <p:cTn id="122" dur="500"/>
                                        <p:tgtEl>
                                          <p:spTgt spid="59"/>
                                        </p:tgtEl>
                                      </p:cBhvr>
                                    </p:animEffect>
                                  </p:childTnLst>
                                </p:cTn>
                              </p:par>
                              <p:par>
                                <p:cTn id="123" presetID="10" presetClass="entr" presetSubtype="0" dur="500" fill="hold" grpId="0" nodeType="withEffect">
                                  <p:stCondLst>
                                    <p:cond delay="0"/>
                                  </p:stCondLst>
                                  <p:childTnLst>
                                    <p:set>
                                      <p:cBhvr>
                                        <p:cTn id="124" dur="1" fill="hold">
                                          <p:stCondLst>
                                            <p:cond delay="0"/>
                                          </p:stCondLst>
                                        </p:cTn>
                                        <p:tgtEl>
                                          <p:spTgt spid="60"/>
                                        </p:tgtEl>
                                        <p:attrNameLst>
                                          <p:attrName>style.visibility</p:attrName>
                                        </p:attrNameLst>
                                      </p:cBhvr>
                                      <p:to>
                                        <p:strVal val="visible"/>
                                      </p:to>
                                    </p:set>
                                    <p:animEffect transition="in" filter="fade">
                                      <p:cBhvr>
                                        <p:cTn id="12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p:bldP spid="56" grpId="0"/>
      <p:bldP spid="57" grpId="0"/>
      <p:bldP spid="58" grpId="0"/>
      <p:bldP spid="59" grpId="0"/>
      <p:bldP spid="60" grpId="0"/>
      <p:bldP spid="61" grpId="0"/>
      <p:bldP spid="62" grpId="0"/>
      <p:bldP spid="64" grpId="0"/>
      <p:bldP spid="66" grpId="0"/>
      <p:bldP spid="67" grpId="0"/>
      <p:bldP spid="68" grpId="0"/>
      <p:bldP spid="70" grpId="0"/>
      <p:bldP spid="71" grpId="0"/>
      <p:bldP spid="72" grpId="0"/>
    </p:bld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19AA-5CE6-4A94-A468-B8657A6A8093}"/>
              </a:ext>
            </a:extLst>
          </p:cNvPr>
          <p:cNvSpPr>
            <a:spLocks noGrp="1"/>
          </p:cNvSpPr>
          <p:nvPr>
            <p:ph type="title"/>
          </p:nvPr>
        </p:nvSpPr>
        <p:spPr/>
        <p:txBody>
          <a:bodyPr/>
          <a:lstStyle/>
          <a:p>
            <a:r>
              <a:rPr lang="en-US"/>
              <a:t>4 - bit Arithmetic Logic Shift Unit</a:t>
            </a:r>
            <a:endParaRPr lang="en-IN"/>
          </a:p>
        </p:txBody>
      </p:sp>
      <p:graphicFrame>
        <p:nvGraphicFramePr>
          <p:cNvPr id="4" name="Table 3">
            <a:extLst>
              <a:ext uri="{FF2B5EF4-FFF2-40B4-BE49-F238E27FC236}">
                <a16:creationId xmlns:a16="http://schemas.microsoft.com/office/drawing/2014/main" id="{2CB52B0D-8550-403A-ADDE-86ED6072DE4A}"/>
              </a:ext>
            </a:extLst>
          </p:cNvPr>
          <p:cNvGraphicFramePr>
            <a:graphicFrameLocks noGrp="1"/>
          </p:cNvGraphicFramePr>
          <p:nvPr>
            <p:extLst>
              <p:ext uri="{D42A27DB-BD31-4B8C-83A1-F6EECF244321}">
                <p14:modId xmlns:p14="http://schemas.microsoft.com/office/powerpoint/2010/main" val="2059947908"/>
              </p:ext>
            </p:extLst>
          </p:nvPr>
        </p:nvGraphicFramePr>
        <p:xfrm>
          <a:off x="323018" y="1600830"/>
          <a:ext cx="5580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764000">
                  <a:extLst>
                    <a:ext uri="{9D8B030D-6E8A-4147-A177-3AD203B41FA5}">
                      <a16:colId xmlns:a16="http://schemas.microsoft.com/office/drawing/2014/main" val="20005"/>
                    </a:ext>
                  </a:extLst>
                </a:gridCol>
                <a:gridCol w="1620000">
                  <a:extLst>
                    <a:ext uri="{9D8B030D-6E8A-4147-A177-3AD203B41FA5}">
                      <a16:colId xmlns:a16="http://schemas.microsoft.com/office/drawing/2014/main" val="20006"/>
                    </a:ext>
                  </a:extLst>
                </a:gridCol>
              </a:tblGrid>
              <a:tr h="370840">
                <a:tc>
                  <a:txBody>
                    <a:bodyPr/>
                    <a:lstStyle/>
                    <a:p>
                      <a:pPr algn="ctr"/>
                      <a:r>
                        <a:rPr lang="en-US" sz="2000"/>
                        <a:t>S</a:t>
                      </a:r>
                      <a:r>
                        <a:rPr lang="en-US" sz="2000" baseline="-25000"/>
                        <a:t>3</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a:t>S</a:t>
                      </a:r>
                      <a:r>
                        <a:rPr lang="en-US" sz="2000" baseline="-25000"/>
                        <a:t>2</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a:t>S</a:t>
                      </a:r>
                      <a:r>
                        <a:rPr lang="en-US" sz="2000" baseline="-25000"/>
                        <a:t>1</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a:t>S</a:t>
                      </a:r>
                      <a:r>
                        <a:rPr lang="en-US" sz="2000" baseline="-25000"/>
                        <a:t>0</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err="1"/>
                        <a:t>C</a:t>
                      </a:r>
                      <a:r>
                        <a:rPr lang="en-US" sz="2000" baseline="-25000" err="1"/>
                        <a:t>in</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00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00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5" name="Table 4">
            <a:extLst>
              <a:ext uri="{FF2B5EF4-FFF2-40B4-BE49-F238E27FC236}">
                <a16:creationId xmlns:a16="http://schemas.microsoft.com/office/drawing/2014/main" id="{2944FC7E-1950-496F-818E-58FA22D42429}"/>
              </a:ext>
            </a:extLst>
          </p:cNvPr>
          <p:cNvGraphicFramePr>
            <a:graphicFrameLocks noGrp="1"/>
          </p:cNvGraphicFramePr>
          <p:nvPr>
            <p:extLst>
              <p:ext uri="{D42A27DB-BD31-4B8C-83A1-F6EECF244321}">
                <p14:modId xmlns:p14="http://schemas.microsoft.com/office/powerpoint/2010/main" val="2694677980"/>
              </p:ext>
            </p:extLst>
          </p:nvPr>
        </p:nvGraphicFramePr>
        <p:xfrm>
          <a:off x="323018" y="2000883"/>
          <a:ext cx="5580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764000">
                  <a:extLst>
                    <a:ext uri="{9D8B030D-6E8A-4147-A177-3AD203B41FA5}">
                      <a16:colId xmlns:a16="http://schemas.microsoft.com/office/drawing/2014/main" val="20005"/>
                    </a:ext>
                  </a:extLst>
                </a:gridCol>
                <a:gridCol w="1620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Transfer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9F9A9F1A-72BA-45B3-80FE-6485F61D5481}"/>
              </a:ext>
            </a:extLst>
          </p:cNvPr>
          <p:cNvGraphicFramePr>
            <a:graphicFrameLocks noGrp="1"/>
          </p:cNvGraphicFramePr>
          <p:nvPr>
            <p:extLst>
              <p:ext uri="{D42A27DB-BD31-4B8C-83A1-F6EECF244321}">
                <p14:modId xmlns:p14="http://schemas.microsoft.com/office/powerpoint/2010/main" val="870247887"/>
              </p:ext>
            </p:extLst>
          </p:nvPr>
        </p:nvGraphicFramePr>
        <p:xfrm>
          <a:off x="323017" y="2398449"/>
          <a:ext cx="5580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764000">
                  <a:extLst>
                    <a:ext uri="{9D8B030D-6E8A-4147-A177-3AD203B41FA5}">
                      <a16:colId xmlns:a16="http://schemas.microsoft.com/office/drawing/2014/main" val="20005"/>
                    </a:ext>
                  </a:extLst>
                </a:gridCol>
                <a:gridCol w="1620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 </a:t>
                      </a:r>
                      <a:r>
                        <a:rPr lang="en-US" sz="2000" b="0" i="0">
                          <a:latin typeface="Cambria Math" panose="02040503050406030204" pitchFamily="18" charset="0"/>
                          <a:ea typeface="Cambria Math" panose="020405030504060302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Increment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8D073F85-5C3E-4482-BE51-9919240D9701}"/>
              </a:ext>
            </a:extLst>
          </p:cNvPr>
          <p:cNvGraphicFramePr>
            <a:graphicFrameLocks noGrp="1"/>
          </p:cNvGraphicFramePr>
          <p:nvPr>
            <p:extLst>
              <p:ext uri="{D42A27DB-BD31-4B8C-83A1-F6EECF244321}">
                <p14:modId xmlns:p14="http://schemas.microsoft.com/office/powerpoint/2010/main" val="1608292213"/>
              </p:ext>
            </p:extLst>
          </p:nvPr>
        </p:nvGraphicFramePr>
        <p:xfrm>
          <a:off x="323016" y="2796015"/>
          <a:ext cx="5580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764000">
                  <a:extLst>
                    <a:ext uri="{9D8B030D-6E8A-4147-A177-3AD203B41FA5}">
                      <a16:colId xmlns:a16="http://schemas.microsoft.com/office/drawing/2014/main" val="20005"/>
                    </a:ext>
                  </a:extLst>
                </a:gridCol>
                <a:gridCol w="1620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 </a:t>
                      </a:r>
                      <a:r>
                        <a:rPr lang="en-US" sz="2000" b="0" i="0">
                          <a:latin typeface="Cambria Math" panose="02040503050406030204" pitchFamily="18" charset="0"/>
                          <a:ea typeface="Cambria Math" panose="02040503050406030204" pitchFamily="18" charset="0"/>
                        </a:rPr>
                        <a:t>+</a:t>
                      </a:r>
                      <a:r>
                        <a:rPr lang="en-US" sz="2000" b="0" i="1">
                          <a:latin typeface="Cambria Math" panose="02040503050406030204" pitchFamily="18" charset="0"/>
                          <a:ea typeface="Cambria Math" panose="02040503050406030204" pitchFamily="18" charset="0"/>
                        </a:rPr>
                        <a: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Addition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853968A9-43D8-464B-A97E-68D539EE8493}"/>
              </a:ext>
            </a:extLst>
          </p:cNvPr>
          <p:cNvGraphicFramePr>
            <a:graphicFrameLocks noGrp="1"/>
          </p:cNvGraphicFramePr>
          <p:nvPr>
            <p:extLst>
              <p:ext uri="{D42A27DB-BD31-4B8C-83A1-F6EECF244321}">
                <p14:modId xmlns:p14="http://schemas.microsoft.com/office/powerpoint/2010/main" val="2245679513"/>
              </p:ext>
            </p:extLst>
          </p:nvPr>
        </p:nvGraphicFramePr>
        <p:xfrm>
          <a:off x="323015" y="3193581"/>
          <a:ext cx="5580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764000">
                  <a:extLst>
                    <a:ext uri="{9D8B030D-6E8A-4147-A177-3AD203B41FA5}">
                      <a16:colId xmlns:a16="http://schemas.microsoft.com/office/drawing/2014/main" val="20005"/>
                    </a:ext>
                  </a:extLst>
                </a:gridCol>
                <a:gridCol w="1620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 </a:t>
                      </a:r>
                      <a:r>
                        <a:rPr lang="en-US" sz="2000" b="0" i="0">
                          <a:latin typeface="Cambria Math" panose="02040503050406030204" pitchFamily="18" charset="0"/>
                          <a:ea typeface="Cambria Math" panose="02040503050406030204" pitchFamily="18" charset="0"/>
                        </a:rPr>
                        <a:t>+</a:t>
                      </a:r>
                      <a:r>
                        <a:rPr lang="en-US" sz="2000" b="0" i="1">
                          <a:latin typeface="Cambria Math" panose="02040503050406030204" pitchFamily="18" charset="0"/>
                          <a:ea typeface="Cambria Math" panose="02040503050406030204" pitchFamily="18" charset="0"/>
                        </a:rPr>
                        <a:t> B </a:t>
                      </a:r>
                      <a:r>
                        <a:rPr lang="en-US" sz="2000" b="0" i="0">
                          <a:latin typeface="Cambria Math" panose="02040503050406030204" pitchFamily="18" charset="0"/>
                          <a:ea typeface="Cambria Math" panose="02040503050406030204" pitchFamily="18" charset="0"/>
                        </a:rPr>
                        <a:t>+</a:t>
                      </a:r>
                      <a:r>
                        <a:rPr lang="en-US" sz="2000" b="0" i="1">
                          <a:latin typeface="Cambria Math" panose="02040503050406030204" pitchFamily="18" charset="0"/>
                          <a:ea typeface="Cambria Math" panose="02040503050406030204" pitchFamily="18" charset="0"/>
                        </a:rPr>
                        <a:t> </a:t>
                      </a:r>
                      <a:r>
                        <a:rPr lang="en-US" sz="2000" b="0" i="0">
                          <a:latin typeface="Cambria Math" panose="02040503050406030204" pitchFamily="18" charset="0"/>
                          <a:ea typeface="Cambria Math"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a:t>Add with carry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F1B41EF1-8B6D-449C-8F66-AF353FE3210A}"/>
              </a:ext>
            </a:extLst>
          </p:cNvPr>
          <p:cNvGraphicFramePr>
            <a:graphicFrameLocks noGrp="1"/>
          </p:cNvGraphicFramePr>
          <p:nvPr>
            <p:extLst>
              <p:ext uri="{D42A27DB-BD31-4B8C-83A1-F6EECF244321}">
                <p14:modId xmlns:p14="http://schemas.microsoft.com/office/powerpoint/2010/main" val="2288581879"/>
              </p:ext>
            </p:extLst>
          </p:nvPr>
        </p:nvGraphicFramePr>
        <p:xfrm>
          <a:off x="323014" y="3591147"/>
          <a:ext cx="5580000" cy="7010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764000">
                  <a:extLst>
                    <a:ext uri="{9D8B030D-6E8A-4147-A177-3AD203B41FA5}">
                      <a16:colId xmlns:a16="http://schemas.microsoft.com/office/drawing/2014/main" val="20005"/>
                    </a:ext>
                  </a:extLst>
                </a:gridCol>
                <a:gridCol w="1620000">
                  <a:extLst>
                    <a:ext uri="{9D8B030D-6E8A-4147-A177-3AD203B41FA5}">
                      <a16:colId xmlns:a16="http://schemas.microsoft.com/office/drawing/2014/main" val="20006"/>
                    </a:ext>
                  </a:extLst>
                </a:gridCol>
              </a:tblGrid>
              <a:tr h="370840">
                <a:tc>
                  <a:txBody>
                    <a:bodyPr/>
                    <a:lstStyle/>
                    <a:p>
                      <a:pPr algn="ctr"/>
                      <a:r>
                        <a:rPr lang="en-US" sz="2000" b="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 </a:t>
                      </a:r>
                      <a:r>
                        <a:rPr lang="en-US" sz="2000" b="0" i="0">
                          <a:latin typeface="Cambria Math" panose="02040503050406030204" pitchFamily="18" charset="0"/>
                          <a:ea typeface="Cambria Math" panose="02040503050406030204" pitchFamily="18" charset="0"/>
                        </a:rPr>
                        <a:t>+</a:t>
                      </a:r>
                      <a:r>
                        <a:rPr lang="en-US" sz="2000" b="0" i="1">
                          <a:latin typeface="Cambria Math" panose="02040503050406030204" pitchFamily="18" charset="0"/>
                          <a:ea typeface="Cambria Math" panose="02040503050406030204" pitchFamily="18" charset="0"/>
                        </a:rPr>
                        <a:t> B’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Subtract with borrow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F0644CF6-E7A8-4F83-B986-1C8BD2DA6B07}"/>
              </a:ext>
            </a:extLst>
          </p:cNvPr>
          <p:cNvGraphicFramePr>
            <a:graphicFrameLocks noGrp="1"/>
          </p:cNvGraphicFramePr>
          <p:nvPr>
            <p:extLst>
              <p:ext uri="{D42A27DB-BD31-4B8C-83A1-F6EECF244321}">
                <p14:modId xmlns:p14="http://schemas.microsoft.com/office/powerpoint/2010/main" val="196480939"/>
              </p:ext>
            </p:extLst>
          </p:nvPr>
        </p:nvGraphicFramePr>
        <p:xfrm>
          <a:off x="323015" y="4289087"/>
          <a:ext cx="5580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764000">
                  <a:extLst>
                    <a:ext uri="{9D8B030D-6E8A-4147-A177-3AD203B41FA5}">
                      <a16:colId xmlns:a16="http://schemas.microsoft.com/office/drawing/2014/main" val="20005"/>
                    </a:ext>
                  </a:extLst>
                </a:gridCol>
                <a:gridCol w="1620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 </a:t>
                      </a:r>
                      <a:r>
                        <a:rPr lang="en-US" sz="2000" b="0" i="0">
                          <a:latin typeface="Cambria Math" panose="02040503050406030204" pitchFamily="18" charset="0"/>
                          <a:ea typeface="Cambria Math" panose="02040503050406030204" pitchFamily="18" charset="0"/>
                        </a:rPr>
                        <a:t>+</a:t>
                      </a:r>
                      <a:r>
                        <a:rPr lang="en-US" sz="2000" b="0" i="1">
                          <a:latin typeface="Cambria Math" panose="02040503050406030204" pitchFamily="18" charset="0"/>
                          <a:ea typeface="Cambria Math" panose="02040503050406030204" pitchFamily="18" charset="0"/>
                        </a:rPr>
                        <a:t> B’ </a:t>
                      </a:r>
                      <a:r>
                        <a:rPr lang="en-US" sz="2000" b="0" i="0">
                          <a:latin typeface="Cambria Math" panose="02040503050406030204" pitchFamily="18" charset="0"/>
                          <a:ea typeface="Cambria Math" panose="020405030504060302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Subtraction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CAE7F61C-086F-480A-A4CE-1F340F621B24}"/>
              </a:ext>
            </a:extLst>
          </p:cNvPr>
          <p:cNvGraphicFramePr>
            <a:graphicFrameLocks noGrp="1"/>
          </p:cNvGraphicFramePr>
          <p:nvPr>
            <p:extLst>
              <p:ext uri="{D42A27DB-BD31-4B8C-83A1-F6EECF244321}">
                <p14:modId xmlns:p14="http://schemas.microsoft.com/office/powerpoint/2010/main" val="2703401339"/>
              </p:ext>
            </p:extLst>
          </p:nvPr>
        </p:nvGraphicFramePr>
        <p:xfrm>
          <a:off x="323014" y="4690398"/>
          <a:ext cx="5580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764000">
                  <a:extLst>
                    <a:ext uri="{9D8B030D-6E8A-4147-A177-3AD203B41FA5}">
                      <a16:colId xmlns:a16="http://schemas.microsoft.com/office/drawing/2014/main" val="20005"/>
                    </a:ext>
                  </a:extLst>
                </a:gridCol>
                <a:gridCol w="1620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 </a:t>
                      </a:r>
                      <a:r>
                        <a:rPr lang="en-US" sz="2000" b="0" i="0">
                          <a:latin typeface="Cambria Math" panose="02040503050406030204" pitchFamily="18" charset="0"/>
                          <a:ea typeface="Cambria Math" panose="020405030504060302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Decrement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27" name="Table 26">
            <a:extLst>
              <a:ext uri="{FF2B5EF4-FFF2-40B4-BE49-F238E27FC236}">
                <a16:creationId xmlns:a16="http://schemas.microsoft.com/office/drawing/2014/main" id="{6BD28437-C9C1-400F-A316-EC026A310CFC}"/>
              </a:ext>
            </a:extLst>
          </p:cNvPr>
          <p:cNvGraphicFramePr>
            <a:graphicFrameLocks noGrp="1"/>
          </p:cNvGraphicFramePr>
          <p:nvPr>
            <p:extLst>
              <p:ext uri="{D42A27DB-BD31-4B8C-83A1-F6EECF244321}">
                <p14:modId xmlns:p14="http://schemas.microsoft.com/office/powerpoint/2010/main" val="3883157247"/>
              </p:ext>
            </p:extLst>
          </p:nvPr>
        </p:nvGraphicFramePr>
        <p:xfrm>
          <a:off x="6396982" y="1720098"/>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70840">
                <a:tc>
                  <a:txBody>
                    <a:bodyPr/>
                    <a:lstStyle/>
                    <a:p>
                      <a:pPr algn="ctr"/>
                      <a:r>
                        <a:rPr lang="en-US" sz="2000"/>
                        <a:t>S</a:t>
                      </a:r>
                      <a:r>
                        <a:rPr lang="en-US" sz="2000" baseline="-25000"/>
                        <a:t>3</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a:t>S</a:t>
                      </a:r>
                      <a:r>
                        <a:rPr lang="en-US" sz="2000" baseline="-25000"/>
                        <a:t>2</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a:t>S</a:t>
                      </a:r>
                      <a:r>
                        <a:rPr lang="en-US" sz="2000" baseline="-25000"/>
                        <a:t>1</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a:t>S</a:t>
                      </a:r>
                      <a:r>
                        <a:rPr lang="en-US" sz="2000" baseline="-25000"/>
                        <a:t>0</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err="1"/>
                        <a:t>C</a:t>
                      </a:r>
                      <a:r>
                        <a:rPr lang="en-US" sz="2000" baseline="-25000" err="1"/>
                        <a:t>in</a:t>
                      </a:r>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28" name="Table 27">
            <a:extLst>
              <a:ext uri="{FF2B5EF4-FFF2-40B4-BE49-F238E27FC236}">
                <a16:creationId xmlns:a16="http://schemas.microsoft.com/office/drawing/2014/main" id="{51E75CE2-B538-4403-B81F-1566F0825D6A}"/>
              </a:ext>
            </a:extLst>
          </p:cNvPr>
          <p:cNvGraphicFramePr>
            <a:graphicFrameLocks noGrp="1"/>
          </p:cNvGraphicFramePr>
          <p:nvPr>
            <p:extLst>
              <p:ext uri="{D42A27DB-BD31-4B8C-83A1-F6EECF244321}">
                <p14:modId xmlns:p14="http://schemas.microsoft.com/office/powerpoint/2010/main" val="4174218244"/>
              </p:ext>
            </p:extLst>
          </p:nvPr>
        </p:nvGraphicFramePr>
        <p:xfrm>
          <a:off x="6396982" y="2120151"/>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Transfer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37658697-2DAC-4C69-986E-5607E3A39ABD}"/>
                  </a:ext>
                </a:extLst>
              </p:cNvPr>
              <p:cNvGraphicFramePr>
                <a:graphicFrameLocks noGrp="1"/>
              </p:cNvGraphicFramePr>
              <p:nvPr>
                <p:extLst>
                  <p:ext uri="{D42A27DB-BD31-4B8C-83A1-F6EECF244321}">
                    <p14:modId xmlns:p14="http://schemas.microsoft.com/office/powerpoint/2010/main" val="1043763699"/>
                  </p:ext>
                </p:extLst>
              </p:nvPr>
            </p:nvGraphicFramePr>
            <p:xfrm>
              <a:off x="6396981" y="2517717"/>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𝐵</m:t>
                              </m:r>
                            </m:oMath>
                          </a14:m>
                          <a:endParaRPr lang="en-US" sz="2000" b="0" i="0">
                            <a:latin typeface="Cambria Math" panose="02040503050406030204" pitchFamily="18" charset="0"/>
                            <a:ea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9" name="Table 28">
                <a:extLst>
                  <a:ext uri="{FF2B5EF4-FFF2-40B4-BE49-F238E27FC236}">
                    <a16:creationId xmlns:a16="http://schemas.microsoft.com/office/drawing/2014/main" id="{37658697-2DAC-4C69-986E-5607E3A39ABD}"/>
                  </a:ext>
                </a:extLst>
              </p:cNvPr>
              <p:cNvGraphicFramePr>
                <a:graphicFrameLocks noGrp="1"/>
              </p:cNvGraphicFramePr>
              <p:nvPr>
                <p:extLst>
                  <p:ext uri="{D42A27DB-BD31-4B8C-83A1-F6EECF244321}">
                    <p14:modId xmlns:p14="http://schemas.microsoft.com/office/powerpoint/2010/main" val="1043763699"/>
                  </p:ext>
                </p:extLst>
              </p:nvPr>
            </p:nvGraphicFramePr>
            <p:xfrm>
              <a:off x="6396981" y="2517717"/>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962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74879" t="-7576" r="-160870" b="-27273"/>
                          </a:stretch>
                        </a:blipFill>
                      </a:tcPr>
                    </a:tc>
                    <a:tc>
                      <a:txBody>
                        <a:bodyPr/>
                        <a:lstStyle/>
                        <a:p>
                          <a:r>
                            <a:rPr lang="en-US" sz="2000" b="0"/>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Table 29">
                <a:extLst>
                  <a:ext uri="{FF2B5EF4-FFF2-40B4-BE49-F238E27FC236}">
                    <a16:creationId xmlns:a16="http://schemas.microsoft.com/office/drawing/2014/main" id="{DAEF3439-0B29-4CAC-9B35-ABF5F5D89079}"/>
                  </a:ext>
                </a:extLst>
              </p:cNvPr>
              <p:cNvGraphicFramePr>
                <a:graphicFrameLocks noGrp="1"/>
              </p:cNvGraphicFramePr>
              <p:nvPr>
                <p:extLst>
                  <p:ext uri="{D42A27DB-BD31-4B8C-83A1-F6EECF244321}">
                    <p14:modId xmlns:p14="http://schemas.microsoft.com/office/powerpoint/2010/main" val="1159715245"/>
                  </p:ext>
                </p:extLst>
              </p:nvPr>
            </p:nvGraphicFramePr>
            <p:xfrm>
              <a:off x="6396980" y="2915283"/>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t>
                          </a:r>
                          <a14:m>
                            <m:oMath xmlns:m="http://schemas.openxmlformats.org/officeDocument/2006/math">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oMath>
                          </a14:m>
                          <a:endParaRPr lang="en-US" sz="2000" b="0" i="1">
                            <a:latin typeface="Cambria Math" panose="02040503050406030204" pitchFamily="18" charset="0"/>
                            <a:ea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30" name="Table 29">
                <a:extLst>
                  <a:ext uri="{FF2B5EF4-FFF2-40B4-BE49-F238E27FC236}">
                    <a16:creationId xmlns:a16="http://schemas.microsoft.com/office/drawing/2014/main" id="{DAEF3439-0B29-4CAC-9B35-ABF5F5D89079}"/>
                  </a:ext>
                </a:extLst>
              </p:cNvPr>
              <p:cNvGraphicFramePr>
                <a:graphicFrameLocks noGrp="1"/>
              </p:cNvGraphicFramePr>
              <p:nvPr>
                <p:extLst>
                  <p:ext uri="{D42A27DB-BD31-4B8C-83A1-F6EECF244321}">
                    <p14:modId xmlns:p14="http://schemas.microsoft.com/office/powerpoint/2010/main" val="1159715245"/>
                  </p:ext>
                </p:extLst>
              </p:nvPr>
            </p:nvGraphicFramePr>
            <p:xfrm>
              <a:off x="6396980" y="2915283"/>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962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4879" t="-7576" r="-160870" b="-27273"/>
                          </a:stretch>
                        </a:blipFill>
                      </a:tcPr>
                    </a:tc>
                    <a:tc>
                      <a:txBody>
                        <a:bodyPr/>
                        <a:lstStyle/>
                        <a:p>
                          <a:r>
                            <a:rPr lang="en-US" sz="2000" b="0"/>
                            <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Fallback>
      </mc:AlternateContent>
      <p:graphicFrame>
        <p:nvGraphicFramePr>
          <p:cNvPr id="31" name="Table 30">
            <a:extLst>
              <a:ext uri="{FF2B5EF4-FFF2-40B4-BE49-F238E27FC236}">
                <a16:creationId xmlns:a16="http://schemas.microsoft.com/office/drawing/2014/main" id="{BFE13E9A-59A1-4FEA-8949-3B59FBD3D09F}"/>
              </a:ext>
            </a:extLst>
          </p:cNvPr>
          <p:cNvGraphicFramePr>
            <a:graphicFrameLocks noGrp="1"/>
          </p:cNvGraphicFramePr>
          <p:nvPr>
            <p:extLst>
              <p:ext uri="{D42A27DB-BD31-4B8C-83A1-F6EECF244321}">
                <p14:modId xmlns:p14="http://schemas.microsoft.com/office/powerpoint/2010/main" val="1776067445"/>
              </p:ext>
            </p:extLst>
          </p:nvPr>
        </p:nvGraphicFramePr>
        <p:xfrm>
          <a:off x="6396979" y="3312849"/>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 </a:t>
                      </a:r>
                      <a:r>
                        <a:rPr lang="en-US" sz="2000" b="0" i="0">
                          <a:latin typeface="Cambria Math" panose="02040503050406030204" pitchFamily="18" charset="0"/>
                          <a:ea typeface="Cambria Math" panose="02040503050406030204" pitchFamily="18" charset="0"/>
                        </a:rPr>
                        <a:t>⊕</a:t>
                      </a:r>
                      <a:r>
                        <a:rPr lang="en-US" sz="2000" b="0" i="1">
                          <a:latin typeface="Cambria Math" panose="02040503050406030204" pitchFamily="18" charset="0"/>
                          <a:ea typeface="Cambria Math" panose="02040503050406030204" pitchFamily="18" charset="0"/>
                        </a:rPr>
                        <a:t>B</a:t>
                      </a:r>
                      <a:endParaRPr lang="en-US" sz="2000" b="0" i="0">
                        <a:latin typeface="Cambria Math" panose="02040503050406030204" pitchFamily="18" charset="0"/>
                        <a:ea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XOR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2" name="Table 31">
            <a:extLst>
              <a:ext uri="{FF2B5EF4-FFF2-40B4-BE49-F238E27FC236}">
                <a16:creationId xmlns:a16="http://schemas.microsoft.com/office/drawing/2014/main" id="{BF8CEB8C-3D7C-4CDF-9950-44CCBF847655}"/>
              </a:ext>
            </a:extLst>
          </p:cNvPr>
          <p:cNvGraphicFramePr>
            <a:graphicFrameLocks noGrp="1"/>
          </p:cNvGraphicFramePr>
          <p:nvPr>
            <p:extLst>
              <p:ext uri="{D42A27DB-BD31-4B8C-83A1-F6EECF244321}">
                <p14:modId xmlns:p14="http://schemas.microsoft.com/office/powerpoint/2010/main" val="889544860"/>
              </p:ext>
            </p:extLst>
          </p:nvPr>
        </p:nvGraphicFramePr>
        <p:xfrm>
          <a:off x="6396978" y="3710415"/>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70840">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Complement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3" name="Table 32">
            <a:extLst>
              <a:ext uri="{FF2B5EF4-FFF2-40B4-BE49-F238E27FC236}">
                <a16:creationId xmlns:a16="http://schemas.microsoft.com/office/drawing/2014/main" id="{D4A39F6B-7C7B-4EE8-A72B-2E1A441D3714}"/>
              </a:ext>
            </a:extLst>
          </p:cNvPr>
          <p:cNvGraphicFramePr>
            <a:graphicFrameLocks noGrp="1"/>
          </p:cNvGraphicFramePr>
          <p:nvPr>
            <p:extLst>
              <p:ext uri="{D42A27DB-BD31-4B8C-83A1-F6EECF244321}">
                <p14:modId xmlns:p14="http://schemas.microsoft.com/office/powerpoint/2010/main" val="3023802540"/>
              </p:ext>
            </p:extLst>
          </p:nvPr>
        </p:nvGraphicFramePr>
        <p:xfrm>
          <a:off x="6396978" y="4107981"/>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70840">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t>
                      </a:r>
                      <a:r>
                        <a:rPr lang="en-US" sz="2000" b="0" i="0" err="1">
                          <a:latin typeface="Cambria Math" panose="02040503050406030204" pitchFamily="18" charset="0"/>
                          <a:ea typeface="Cambria Math" panose="02040503050406030204" pitchFamily="18" charset="0"/>
                        </a:rPr>
                        <a:t>shr</a:t>
                      </a:r>
                      <a:r>
                        <a:rPr lang="en-US" sz="2000" b="0" i="1">
                          <a:latin typeface="Cambria Math" panose="02040503050406030204" pitchFamily="18" charset="0"/>
                          <a:ea typeface="Cambria Math" panose="02040503050406030204" pitchFamily="18" charset="0"/>
                        </a:rPr>
                        <a:t> A</a:t>
                      </a:r>
                      <a:endParaRPr lang="en-US" sz="2000" b="0" i="0">
                        <a:latin typeface="Cambria Math" panose="02040503050406030204" pitchFamily="18" charset="0"/>
                        <a:ea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Shift</a:t>
                      </a:r>
                      <a:r>
                        <a:rPr lang="en-US" sz="2000" b="0" baseline="0"/>
                        <a:t> right A into F</a:t>
                      </a:r>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4" name="Table 33">
            <a:extLst>
              <a:ext uri="{FF2B5EF4-FFF2-40B4-BE49-F238E27FC236}">
                <a16:creationId xmlns:a16="http://schemas.microsoft.com/office/drawing/2014/main" id="{D4802FF6-F4DA-4F70-B1B7-C07467042E65}"/>
              </a:ext>
            </a:extLst>
          </p:cNvPr>
          <p:cNvGraphicFramePr>
            <a:graphicFrameLocks noGrp="1"/>
          </p:cNvGraphicFramePr>
          <p:nvPr>
            <p:extLst>
              <p:ext uri="{D42A27DB-BD31-4B8C-83A1-F6EECF244321}">
                <p14:modId xmlns:p14="http://schemas.microsoft.com/office/powerpoint/2010/main" val="1105845577"/>
              </p:ext>
            </p:extLst>
          </p:nvPr>
        </p:nvGraphicFramePr>
        <p:xfrm>
          <a:off x="6396977" y="4499353"/>
          <a:ext cx="5472000" cy="396240"/>
        </p:xfrm>
        <a:graphic>
          <a:graphicData uri="http://schemas.openxmlformats.org/drawingml/2006/table">
            <a:tbl>
              <a:tblPr firstRow="1" bandRow="1">
                <a:tableStyleId>{3B4B98B0-60AC-42C2-AFA5-B58CD77FA1E5}</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1260000">
                  <a:extLst>
                    <a:ext uri="{9D8B030D-6E8A-4147-A177-3AD203B41FA5}">
                      <a16:colId xmlns:a16="http://schemas.microsoft.com/office/drawing/2014/main" val="20005"/>
                    </a:ext>
                  </a:extLst>
                </a:gridCol>
                <a:gridCol w="2016000">
                  <a:extLst>
                    <a:ext uri="{9D8B030D-6E8A-4147-A177-3AD203B41FA5}">
                      <a16:colId xmlns:a16="http://schemas.microsoft.com/office/drawing/2014/main" val="20006"/>
                    </a:ext>
                  </a:extLst>
                </a:gridCol>
              </a:tblGrid>
              <a:tr h="370840">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1">
                          <a:latin typeface="Cambria Math" panose="02040503050406030204" pitchFamily="18" charset="0"/>
                          <a:ea typeface="Cambria Math" panose="02040503050406030204" pitchFamily="18" charset="0"/>
                        </a:rPr>
                        <a:t>F = </a:t>
                      </a:r>
                      <a:r>
                        <a:rPr lang="en-US" sz="2000" b="0" i="0" err="1">
                          <a:latin typeface="Cambria Math" panose="02040503050406030204" pitchFamily="18" charset="0"/>
                          <a:ea typeface="Cambria Math" panose="02040503050406030204" pitchFamily="18" charset="0"/>
                        </a:rPr>
                        <a:t>shl</a:t>
                      </a:r>
                      <a:r>
                        <a:rPr lang="en-US" sz="2000" b="0" i="1">
                          <a:latin typeface="Cambria Math" panose="02040503050406030204" pitchFamily="18" charset="0"/>
                          <a:ea typeface="Cambria Math" panose="02040503050406030204" pitchFamily="18" charset="0"/>
                        </a:rPr>
                        <a:t> A</a:t>
                      </a:r>
                      <a:endParaRPr lang="en-US" sz="2000" b="0" i="0">
                        <a:latin typeface="Cambria Math" panose="02040503050406030204" pitchFamily="18" charset="0"/>
                        <a:ea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a:t>Shift</a:t>
                      </a:r>
                      <a:r>
                        <a:rPr lang="en-US" sz="2000" b="0" baseline="0"/>
                        <a:t> left A into F</a:t>
                      </a:r>
                      <a:endParaRPr lang="en-US" sz="20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23409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0" presetClass="entr" presetSubtype="0" dur="50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10" presetClass="entr" presetSubtype="0" dur="500"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10" presetClass="entr" presetSubtype="0" dur="500"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10" presetClass="entr" presetSubtype="0" dur="500"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10" presetClass="entr" presetSubtype="0" dur="50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10" presetClass="entr" presetSubtype="0" dur="500"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5.0.1015"/>
  <p:tag name="AS_RELEASE_DATE" val="2022.08.14"/>
  <p:tag name="AS_TITLE" val="Aspose.Slides for .NET5"/>
  <p:tag name="AS_VERSION" val="22.8"/>
</p:tagLst>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Roboto Condensed"/>
        <a:cs typeface="Arial"/>
      </a:majorFont>
      <a:minorFont>
        <a:latin typeface="Roboto Condensed"/>
        <a:ea typeface="Roboto Condensed"/>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6562</TotalTime>
  <Words>8168</Words>
  <Application>Microsoft Office PowerPoint</Application>
  <PresentationFormat>Widescreen</PresentationFormat>
  <Paragraphs>1420</Paragraphs>
  <Slides>92</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92</vt:i4>
      </vt:variant>
    </vt:vector>
  </HeadingPairs>
  <TitlesOfParts>
    <vt:vector size="109" baseType="lpstr">
      <vt:lpstr>Times New Roman</vt:lpstr>
      <vt:lpstr>erdana</vt:lpstr>
      <vt:lpstr>Roboto Condensed</vt:lpstr>
      <vt:lpstr>KaTeX_Math</vt:lpstr>
      <vt:lpstr>KaTeX_Main</vt:lpstr>
      <vt:lpstr>Wingdings 3</vt:lpstr>
      <vt:lpstr>Cambria Math</vt:lpstr>
      <vt:lpstr>Droid Serif</vt:lpstr>
      <vt:lpstr>Cambria</vt:lpstr>
      <vt:lpstr>Calibri</vt:lpstr>
      <vt:lpstr>Roboto Condensed Light</vt:lpstr>
      <vt:lpstr>inter-regular</vt:lpstr>
      <vt:lpstr>Arial</vt:lpstr>
      <vt:lpstr>Söhne</vt:lpstr>
      <vt:lpstr>inter-bold</vt:lpstr>
      <vt:lpstr>Wingdings</vt:lpstr>
      <vt:lpstr>Office Theme</vt:lpstr>
      <vt:lpstr>Unit-1  Computer Data Representation &amp; Register Transfer and Micro-operations </vt:lpstr>
      <vt:lpstr>PowerPoint Presentation</vt:lpstr>
      <vt:lpstr>Basic computer data types &amp; Complements</vt:lpstr>
      <vt:lpstr>Basic Computer Data Types &amp; Complements</vt:lpstr>
      <vt:lpstr>PowerPoint Presentation</vt:lpstr>
      <vt:lpstr>FUNCTIONAL UNITS OF COMPUTER SYSTEM</vt:lpstr>
      <vt:lpstr>PowerPoint Presentation</vt:lpstr>
      <vt:lpstr>PowerPoint Presentation</vt:lpstr>
      <vt:lpstr>LOGIC GATES</vt:lpstr>
      <vt:lpstr>PowerPoint Presentation</vt:lpstr>
      <vt:lpstr>PowerPoint Presentation</vt:lpstr>
      <vt:lpstr>PowerPoint Presentation</vt:lpstr>
      <vt:lpstr>PowerPoint Presentation</vt:lpstr>
      <vt:lpstr>PowerPoint Presentation</vt:lpstr>
      <vt:lpstr>FLIP FLOP</vt:lpstr>
      <vt:lpstr>Register transfer language</vt:lpstr>
      <vt:lpstr>Register</vt:lpstr>
      <vt:lpstr>REGISTERS</vt:lpstr>
      <vt:lpstr>PowerPoint Presentation</vt:lpstr>
      <vt:lpstr>PowerPoint Presentation</vt:lpstr>
      <vt:lpstr>PowerPoint Presentation</vt:lpstr>
      <vt:lpstr>Register</vt:lpstr>
      <vt:lpstr>Register Transfer Language</vt:lpstr>
      <vt:lpstr>Register Transfer with Control Function</vt:lpstr>
      <vt:lpstr>PowerPoint Presentation</vt:lpstr>
      <vt:lpstr>Bus and Memory transfers</vt:lpstr>
      <vt:lpstr>Common Bus System for 4 registers</vt:lpstr>
      <vt:lpstr>Multiplexer</vt:lpstr>
      <vt:lpstr>Common Bus System for 4 registers</vt:lpstr>
      <vt:lpstr>Common Bus System for 4 registers</vt:lpstr>
      <vt:lpstr>Common Bus System for 4 registers</vt:lpstr>
      <vt:lpstr>PowerPoint Presentation</vt:lpstr>
      <vt:lpstr>Tri-state Buffer (3 state Buffer)</vt:lpstr>
      <vt:lpstr>Decoder</vt:lpstr>
      <vt:lpstr>Common Bus System using Decoder and Tri-state Buffer</vt:lpstr>
      <vt:lpstr>Common Bus System using Decoder and Tri-state Buffer</vt:lpstr>
      <vt:lpstr>Memory Transfer</vt:lpstr>
      <vt:lpstr>PowerPoint Presentation</vt:lpstr>
      <vt:lpstr>Arithmetic Micro-operations</vt:lpstr>
      <vt:lpstr>PowerPoint Presentation</vt:lpstr>
      <vt:lpstr>Arithmetic Microoperations</vt:lpstr>
      <vt:lpstr>PowerPoint Presentation</vt:lpstr>
      <vt:lpstr>HALF ADDER</vt:lpstr>
      <vt:lpstr>PowerPoint Presentation</vt:lpstr>
      <vt:lpstr>PowerPoint Presentation</vt:lpstr>
      <vt:lpstr>FULL ADDER</vt:lpstr>
      <vt:lpstr>PowerPoint Presentation</vt:lpstr>
      <vt:lpstr>PowerPoint Presentation</vt:lpstr>
      <vt:lpstr>PowerPoint Presentation</vt:lpstr>
      <vt:lpstr>PowerPoint Presentation</vt:lpstr>
      <vt:lpstr>4-bit Binary Adder</vt:lpstr>
      <vt:lpstr>4-bit binary adder</vt:lpstr>
      <vt:lpstr>r’s complement</vt:lpstr>
      <vt:lpstr>PowerPoint Presentation</vt:lpstr>
      <vt:lpstr>PowerPoint Presentation</vt:lpstr>
      <vt:lpstr>PowerPoint Presentation</vt:lpstr>
      <vt:lpstr>Negative number in binary</vt:lpstr>
      <vt:lpstr>PowerPoint Presentation</vt:lpstr>
      <vt:lpstr>Subtraction using 2's complement </vt:lpstr>
      <vt:lpstr>4-bit Binary Adder-Subtractor</vt:lpstr>
      <vt:lpstr>4-bit Binary Incrementer</vt:lpstr>
      <vt:lpstr>4-bit Arithmetic Circuit</vt:lpstr>
      <vt:lpstr>4-bit Arithmetic Circuit</vt:lpstr>
      <vt:lpstr>4-bit Arithmetic Circuit</vt:lpstr>
      <vt:lpstr>4-bit Arithmetic Circuit</vt:lpstr>
      <vt:lpstr>4-bit Arithmetic Circuit</vt:lpstr>
      <vt:lpstr>Logic Micro-operations</vt:lpstr>
      <vt:lpstr>Logic Microoperations</vt:lpstr>
      <vt:lpstr>PowerPoint Presentation</vt:lpstr>
      <vt:lpstr>Logic Microoperations</vt:lpstr>
      <vt:lpstr>PowerPoint Presentation</vt:lpstr>
      <vt:lpstr>Hardware Implementation of Logic Circuit</vt:lpstr>
      <vt:lpstr>PowerPoint Presentation</vt:lpstr>
      <vt:lpstr>Applications of Logic Microoperations</vt:lpstr>
      <vt:lpstr>Applications of Logic Microoperations</vt:lpstr>
      <vt:lpstr>Applications of Logic Microoperations</vt:lpstr>
      <vt:lpstr>Applications of Logic Microoperations</vt:lpstr>
      <vt:lpstr>Applications of Logic Microoperations</vt:lpstr>
      <vt:lpstr>Applications of Logic Microoperations</vt:lpstr>
      <vt:lpstr>Shift Micro-operations</vt:lpstr>
      <vt:lpstr>Shift Microoperations</vt:lpstr>
      <vt:lpstr>Types of Shift</vt:lpstr>
      <vt:lpstr>Types of Shift</vt:lpstr>
      <vt:lpstr>Types of Shift</vt:lpstr>
      <vt:lpstr>PowerPoint Presentation</vt:lpstr>
      <vt:lpstr>PowerPoint Presentation</vt:lpstr>
      <vt:lpstr>4 - bit Combinational Circuit Shifter</vt:lpstr>
      <vt:lpstr>4 - bit Combinational Circuit Shifter</vt:lpstr>
      <vt:lpstr>Arithmetic logical shift unit</vt:lpstr>
      <vt:lpstr>4 - bit Arithmetic Logic Shift Unit</vt:lpstr>
      <vt:lpstr>4 - bit Arithmetic Logic Shift Unit</vt:lpstr>
      <vt:lpstr>4 - bit Arithmetic Logic Shift Unit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Dharmendrasinh Matieda</cp:lastModifiedBy>
  <cp:revision>361</cp:revision>
  <dcterms:created xsi:type="dcterms:W3CDTF">2020-05-01T05:09:15Z</dcterms:created>
  <dcterms:modified xsi:type="dcterms:W3CDTF">2023-08-20T16:21:52Z</dcterms:modified>
</cp:coreProperties>
</file>